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ABC45BC-CF64-41D4-8423-9A18E82AF7B2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B845D98-4DE8-4381-B2A9-6F204E2F17D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C45BC-CF64-41D4-8423-9A18E82AF7B2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5D98-4DE8-4381-B2A9-6F204E2F17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C45BC-CF64-41D4-8423-9A18E82AF7B2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5D98-4DE8-4381-B2A9-6F204E2F17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BC45BC-CF64-41D4-8423-9A18E82AF7B2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B845D98-4DE8-4381-B2A9-6F204E2F17D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ABC45BC-CF64-41D4-8423-9A18E82AF7B2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B845D98-4DE8-4381-B2A9-6F204E2F17D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C45BC-CF64-41D4-8423-9A18E82AF7B2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5D98-4DE8-4381-B2A9-6F204E2F17D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C45BC-CF64-41D4-8423-9A18E82AF7B2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5D98-4DE8-4381-B2A9-6F204E2F17D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BC45BC-CF64-41D4-8423-9A18E82AF7B2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B845D98-4DE8-4381-B2A9-6F204E2F17D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C45BC-CF64-41D4-8423-9A18E82AF7B2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5D98-4DE8-4381-B2A9-6F204E2F17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BC45BC-CF64-41D4-8423-9A18E82AF7B2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B845D98-4DE8-4381-B2A9-6F204E2F17D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BC45BC-CF64-41D4-8423-9A18E82AF7B2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B845D98-4DE8-4381-B2A9-6F204E2F17D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ABC45BC-CF64-41D4-8423-9A18E82AF7B2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B845D98-4DE8-4381-B2A9-6F204E2F17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1905000"/>
            <a:ext cx="7772400" cy="2362200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BANCASSURANCE </a:t>
            </a:r>
            <a:b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</a:br>
            <a:r>
              <a:rPr lang="en-US" sz="3600" b="0" dirty="0" smtClean="0">
                <a:solidFill>
                  <a:srgbClr val="002060"/>
                </a:solidFill>
                <a:latin typeface="Arial Rounded MT Bold" pitchFamily="34" charset="0"/>
              </a:rPr>
              <a:t>By: </a:t>
            </a:r>
            <a:r>
              <a:rPr lang="en-US" sz="3200" b="0" dirty="0" smtClean="0">
                <a:solidFill>
                  <a:srgbClr val="002060"/>
                </a:solidFill>
                <a:latin typeface="Arial Rounded MT Bold" pitchFamily="34" charset="0"/>
              </a:rPr>
              <a:t>Dr</a:t>
            </a:r>
            <a:r>
              <a:rPr lang="en-US" sz="3600" b="0" dirty="0" smtClean="0">
                <a:solidFill>
                  <a:srgbClr val="002060"/>
                </a:solidFill>
                <a:latin typeface="Arial Rounded MT Bold" pitchFamily="34" charset="0"/>
              </a:rPr>
              <a:t>. Steward Doss</a:t>
            </a:r>
            <a:br>
              <a:rPr lang="en-US" sz="3600" b="0" dirty="0" smtClean="0">
                <a:solidFill>
                  <a:srgbClr val="002060"/>
                </a:solidFill>
                <a:latin typeface="Arial Rounded MT Bold" pitchFamily="34" charset="0"/>
              </a:rPr>
            </a:br>
            <a:r>
              <a:rPr lang="en-US" sz="3600" b="0" dirty="0" smtClean="0">
                <a:solidFill>
                  <a:srgbClr val="002060"/>
                </a:solidFill>
                <a:latin typeface="Arial Rounded MT Bold" pitchFamily="34" charset="0"/>
              </a:rPr>
              <a:t> (National Insurance  Academy)</a:t>
            </a:r>
            <a:endParaRPr lang="en-US" sz="3600" b="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Issues concerning Banc assurance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Growth of channel </a:t>
            </a:r>
            <a:r>
              <a:rPr lang="en-US" dirty="0" err="1" smtClean="0"/>
              <a:t>vs</a:t>
            </a:r>
            <a:r>
              <a:rPr lang="en-US" dirty="0" smtClean="0"/>
              <a:t> others </a:t>
            </a:r>
          </a:p>
          <a:p>
            <a:r>
              <a:rPr lang="en-US" dirty="0" smtClean="0"/>
              <a:t>Marketing- lack of awareness </a:t>
            </a:r>
          </a:p>
          <a:p>
            <a:r>
              <a:rPr lang="en-US" dirty="0" smtClean="0"/>
              <a:t>No exclusive channel- use of multi channel</a:t>
            </a:r>
          </a:p>
          <a:p>
            <a:r>
              <a:rPr lang="en-US" dirty="0" smtClean="0"/>
              <a:t>Identification and development of key personnel right from beginning- separate vertical</a:t>
            </a:r>
          </a:p>
          <a:p>
            <a:r>
              <a:rPr lang="en-US" dirty="0" smtClean="0"/>
              <a:t>Training by insurance companies periodically- not on products alone but whole financial market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28600"/>
            <a:ext cx="8229600" cy="59737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Infrastructure- open architecture- multiply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tie-ups in zone C</a:t>
            </a:r>
          </a:p>
          <a:p>
            <a:r>
              <a:rPr lang="en-US" dirty="0" smtClean="0"/>
              <a:t>Service responsibilities- attitude-no responsibility on CIEs/CIPs- value added services </a:t>
            </a:r>
          </a:p>
          <a:p>
            <a:r>
              <a:rPr lang="en-US" dirty="0" smtClean="0"/>
              <a:t>Cultural incapability- lack of incentives and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rewards</a:t>
            </a:r>
          </a:p>
          <a:p>
            <a:r>
              <a:rPr lang="en-US" dirty="0" smtClean="0"/>
              <a:t>Brand building through core service capability </a:t>
            </a:r>
          </a:p>
          <a:p>
            <a:r>
              <a:rPr lang="en-US" dirty="0" smtClean="0"/>
              <a:t>Product mix and customization of insurance products with core products of banks</a:t>
            </a:r>
          </a:p>
          <a:p>
            <a:r>
              <a:rPr lang="en-US" dirty="0" smtClean="0"/>
              <a:t>Ineffective use of customer data base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8229600" cy="1066800"/>
          </a:xfrm>
        </p:spPr>
        <p:txBody>
          <a:bodyPr/>
          <a:lstStyle/>
          <a:p>
            <a:r>
              <a:rPr lang="en-US" dirty="0" smtClean="0"/>
              <a:t>STRENGTHS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229600" cy="43251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Large customer base</a:t>
            </a:r>
          </a:p>
          <a:p>
            <a:r>
              <a:rPr lang="en-US" dirty="0" smtClean="0"/>
              <a:t>Wider reach</a:t>
            </a:r>
          </a:p>
          <a:p>
            <a:r>
              <a:rPr lang="en-US" dirty="0" smtClean="0"/>
              <a:t>Banks command public trust/goodwill</a:t>
            </a:r>
          </a:p>
          <a:p>
            <a:r>
              <a:rPr lang="en-US" dirty="0" smtClean="0"/>
              <a:t>Human resources with banks</a:t>
            </a:r>
          </a:p>
          <a:p>
            <a:r>
              <a:rPr lang="en-US" dirty="0" smtClean="0"/>
              <a:t>Huge infrastructure</a:t>
            </a:r>
          </a:p>
          <a:p>
            <a:r>
              <a:rPr lang="en-US" dirty="0" smtClean="0"/>
              <a:t>Banks- single point financial/insurance solutions</a:t>
            </a:r>
          </a:p>
          <a:p>
            <a:r>
              <a:rPr lang="en-US" dirty="0" smtClean="0"/>
              <a:t>Value added services</a:t>
            </a:r>
          </a:p>
          <a:p>
            <a:r>
              <a:rPr lang="en-US" dirty="0" smtClean="0"/>
              <a:t>Brand images of banks and insurance companies</a:t>
            </a:r>
          </a:p>
          <a:p>
            <a:r>
              <a:rPr lang="en-US" dirty="0" smtClean="0"/>
              <a:t>Product diversification</a:t>
            </a:r>
          </a:p>
          <a:p>
            <a:r>
              <a:rPr lang="en-US" dirty="0" smtClean="0"/>
              <a:t>Low operational cost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r>
              <a:rPr lang="en-US" dirty="0" smtClean="0"/>
              <a:t>WEAKNESSES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749808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Mindset of the people</a:t>
            </a:r>
          </a:p>
          <a:p>
            <a:r>
              <a:rPr lang="en-US" dirty="0" smtClean="0"/>
              <a:t>Cultural incompatibility </a:t>
            </a:r>
          </a:p>
          <a:p>
            <a:r>
              <a:rPr lang="en-US" dirty="0" smtClean="0"/>
              <a:t>Lack of internal incentives and rewards</a:t>
            </a:r>
          </a:p>
          <a:p>
            <a:r>
              <a:rPr lang="en-US" dirty="0" smtClean="0"/>
              <a:t>Bond between banker and customer may weaken due to obligations </a:t>
            </a:r>
          </a:p>
          <a:p>
            <a:r>
              <a:rPr lang="en-US" dirty="0" smtClean="0"/>
              <a:t>Complex products and procedures</a:t>
            </a:r>
          </a:p>
          <a:p>
            <a:r>
              <a:rPr lang="en-US" dirty="0" smtClean="0"/>
              <a:t>Not effective use of bank data</a:t>
            </a:r>
          </a:p>
          <a:p>
            <a:r>
              <a:rPr lang="en-US" dirty="0" smtClean="0"/>
              <a:t>Lack of familiarity with insurance products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OPPORTINITIES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74676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Falling interest rates resulting into reduced profit margins </a:t>
            </a:r>
          </a:p>
          <a:p>
            <a:r>
              <a:rPr lang="en-US" dirty="0" smtClean="0"/>
              <a:t>Additional revenue</a:t>
            </a:r>
          </a:p>
          <a:p>
            <a:r>
              <a:rPr lang="en-US" dirty="0" smtClean="0"/>
              <a:t>Limited investment options available in market</a:t>
            </a:r>
          </a:p>
          <a:p>
            <a:r>
              <a:rPr lang="en-US" dirty="0" smtClean="0"/>
              <a:t>Selling of simple insurance products across bank counter</a:t>
            </a:r>
          </a:p>
          <a:p>
            <a:r>
              <a:rPr lang="en-US" dirty="0" smtClean="0"/>
              <a:t>Tailor-made products </a:t>
            </a:r>
          </a:p>
          <a:p>
            <a:r>
              <a:rPr lang="en-US" dirty="0" smtClean="0"/>
              <a:t>Vast untapped market</a:t>
            </a:r>
          </a:p>
          <a:p>
            <a:r>
              <a:rPr lang="en-US" dirty="0" smtClean="0"/>
              <a:t>Cross-selling (Insurance + Banking)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457200"/>
            <a:ext cx="8229600" cy="6126163"/>
          </a:xfrm>
        </p:spPr>
        <p:txBody>
          <a:bodyPr/>
          <a:lstStyle/>
          <a:p>
            <a:r>
              <a:rPr lang="en-US" dirty="0" smtClean="0"/>
              <a:t>Redevelopment of staff and increased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productivity</a:t>
            </a:r>
          </a:p>
          <a:p>
            <a:r>
              <a:rPr lang="en-US" dirty="0" smtClean="0"/>
              <a:t>IT infrastructure can be used for accessing banks database</a:t>
            </a:r>
          </a:p>
          <a:p>
            <a:r>
              <a:rPr lang="en-US" dirty="0" smtClean="0"/>
              <a:t>Capitalization of banks relationship for capturing under-served insurance market  </a:t>
            </a:r>
          </a:p>
          <a:p>
            <a:r>
              <a:rPr lang="en-US" dirty="0" smtClean="0"/>
              <a:t>Leveraging banks relationship with corporate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clients for pension and group insurance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Conflict of interests between banks and insurance </a:t>
            </a:r>
          </a:p>
          <a:p>
            <a:r>
              <a:rPr lang="en-US" dirty="0" smtClean="0"/>
              <a:t>Rebating in insurance</a:t>
            </a:r>
          </a:p>
          <a:p>
            <a:r>
              <a:rPr lang="en-US" dirty="0" smtClean="0"/>
              <a:t>Channel conflict</a:t>
            </a:r>
          </a:p>
          <a:p>
            <a:r>
              <a:rPr lang="en-US" dirty="0" smtClean="0"/>
              <a:t>Ownership-customers</a:t>
            </a:r>
          </a:p>
          <a:p>
            <a:r>
              <a:rPr lang="en-US" dirty="0" smtClean="0"/>
              <a:t>Post-sales services expectations</a:t>
            </a:r>
          </a:p>
          <a:p>
            <a:r>
              <a:rPr lang="en-US" dirty="0" smtClean="0"/>
              <a:t>Expectations of banks </a:t>
            </a:r>
          </a:p>
          <a:p>
            <a:r>
              <a:rPr lang="en-US" dirty="0" smtClean="0"/>
              <a:t>Non-response from target customers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THANK YOU</a:t>
            </a:r>
            <a:endParaRPr lang="en-US" sz="7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</TotalTime>
  <Words>269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BANCASSURANCE  By: Dr. Steward Doss  (National Insurance  Academy)</vt:lpstr>
      <vt:lpstr>Issues concerning Banc assurance</vt:lpstr>
      <vt:lpstr>Slide 3</vt:lpstr>
      <vt:lpstr>STRENGTHS</vt:lpstr>
      <vt:lpstr>WEAKNESSES</vt:lpstr>
      <vt:lpstr>OPPORTINITIES</vt:lpstr>
      <vt:lpstr>Slide 7</vt:lpstr>
      <vt:lpstr>TREATS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BANCASSURANCE  By: Steward Doss (National Insurance Academy)</dc:title>
  <dc:creator>Dass</dc:creator>
  <cp:lastModifiedBy>Dass</cp:lastModifiedBy>
  <cp:revision>7</cp:revision>
  <dcterms:created xsi:type="dcterms:W3CDTF">2012-07-03T14:55:26Z</dcterms:created>
  <dcterms:modified xsi:type="dcterms:W3CDTF">2012-07-03T15:43:46Z</dcterms:modified>
</cp:coreProperties>
</file>