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4" r:id="rId2"/>
    <p:sldId id="384" r:id="rId3"/>
    <p:sldId id="396" r:id="rId4"/>
    <p:sldId id="401" r:id="rId5"/>
    <p:sldId id="383" r:id="rId6"/>
    <p:sldId id="397" r:id="rId7"/>
    <p:sldId id="398" r:id="rId8"/>
    <p:sldId id="399" r:id="rId9"/>
    <p:sldId id="400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00"/>
    <a:srgbClr val="0033CC"/>
    <a:srgbClr val="E2DCD8"/>
    <a:srgbClr val="BFF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87" autoAdjust="0"/>
    <p:restoredTop sz="90929"/>
  </p:normalViewPr>
  <p:slideViewPr>
    <p:cSldViewPr>
      <p:cViewPr>
        <p:scale>
          <a:sx n="71" d="100"/>
          <a:sy n="71" d="100"/>
        </p:scale>
        <p:origin x="-2412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844A7F-981A-4A30-9953-F2CEDDEF99FB}" type="doc">
      <dgm:prSet loTypeId="urn:microsoft.com/office/officeart/2005/8/layout/vProcess5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5592CB-05C9-47F4-8EE6-A60BAAEE535E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mpd="sng">
          <a:solidFill>
            <a:schemeClr val="tx2">
              <a:lumMod val="95000"/>
              <a:lumOff val="5000"/>
            </a:schemeClr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US" sz="2400" b="1" dirty="0" smtClean="0">
              <a:solidFill>
                <a:srgbClr val="000099"/>
              </a:solidFill>
              <a:latin typeface="Bookman Old Style" pitchFamily="18" charset="0"/>
            </a:rPr>
            <a:t>1) Assets created by Credit </a:t>
          </a:r>
          <a:endParaRPr lang="en-US" sz="2400" b="1" dirty="0">
            <a:solidFill>
              <a:srgbClr val="000099"/>
            </a:solidFill>
            <a:latin typeface="Bookman Old Style" pitchFamily="18" charset="0"/>
          </a:endParaRPr>
        </a:p>
      </dgm:t>
    </dgm:pt>
    <dgm:pt modelId="{404520F5-5F2D-46FE-8518-A1400517626F}" type="parTrans" cxnId="{43280584-971F-45D7-BE7B-82FEEDDADFBE}">
      <dgm:prSet/>
      <dgm:spPr/>
      <dgm:t>
        <a:bodyPr/>
        <a:lstStyle/>
        <a:p>
          <a:endParaRPr lang="en-US"/>
        </a:p>
      </dgm:t>
    </dgm:pt>
    <dgm:pt modelId="{7F4E683A-ACBB-4920-9EB6-839788C54AA5}" type="sibTrans" cxnId="{43280584-971F-45D7-BE7B-82FEEDDADFBE}">
      <dgm:prSet/>
      <dgm:spPr/>
      <dgm:t>
        <a:bodyPr/>
        <a:lstStyle/>
        <a:p>
          <a:endParaRPr lang="en-US"/>
        </a:p>
      </dgm:t>
    </dgm:pt>
    <dgm:pt modelId="{41AFCEC9-3FC1-45AF-877A-41862036EE01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mpd="sng">
          <a:solidFill>
            <a:schemeClr val="tx2">
              <a:lumMod val="95000"/>
              <a:lumOff val="5000"/>
            </a:schemeClr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US" sz="2400" b="1" dirty="0" smtClean="0">
              <a:solidFill>
                <a:srgbClr val="000099"/>
              </a:solidFill>
              <a:latin typeface="Bookman Old Style" pitchFamily="18" charset="0"/>
            </a:rPr>
            <a:t>2) Collaterals &amp; Security </a:t>
          </a:r>
          <a:endParaRPr lang="en-US" sz="2400" b="1" dirty="0">
            <a:solidFill>
              <a:srgbClr val="000099"/>
            </a:solidFill>
            <a:latin typeface="Bookman Old Style" pitchFamily="18" charset="0"/>
          </a:endParaRPr>
        </a:p>
      </dgm:t>
    </dgm:pt>
    <dgm:pt modelId="{A68219B4-FDF9-4A90-98F1-CD7E14C848AF}" type="parTrans" cxnId="{21F85F58-8843-4641-A4C5-F761064B3F60}">
      <dgm:prSet/>
      <dgm:spPr/>
      <dgm:t>
        <a:bodyPr/>
        <a:lstStyle/>
        <a:p>
          <a:endParaRPr lang="en-US"/>
        </a:p>
      </dgm:t>
    </dgm:pt>
    <dgm:pt modelId="{A3B51C50-7209-4E49-B816-EAFA9DF37683}" type="sibTrans" cxnId="{21F85F58-8843-4641-A4C5-F761064B3F60}">
      <dgm:prSet/>
      <dgm:spPr/>
      <dgm:t>
        <a:bodyPr/>
        <a:lstStyle/>
        <a:p>
          <a:endParaRPr lang="en-US"/>
        </a:p>
      </dgm:t>
    </dgm:pt>
    <dgm:pt modelId="{5BE4BBF8-2993-4B04-9E6D-6939C1401EEE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mpd="sng">
          <a:solidFill>
            <a:schemeClr val="tx2">
              <a:lumMod val="95000"/>
              <a:lumOff val="5000"/>
            </a:schemeClr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US" sz="2400" b="1" dirty="0" smtClean="0">
              <a:solidFill>
                <a:srgbClr val="000099"/>
              </a:solidFill>
              <a:latin typeface="Bookman Old Style" pitchFamily="18" charset="0"/>
            </a:rPr>
            <a:t>3) </a:t>
          </a:r>
          <a:r>
            <a:rPr lang="en-US" sz="2400" b="1" dirty="0" err="1" smtClean="0">
              <a:solidFill>
                <a:srgbClr val="000099"/>
              </a:solidFill>
              <a:latin typeface="Bookman Old Style" pitchFamily="18" charset="0"/>
            </a:rPr>
            <a:t>Loanees</a:t>
          </a:r>
          <a:r>
            <a:rPr lang="en-US" sz="2400" b="1" dirty="0" smtClean="0">
              <a:solidFill>
                <a:srgbClr val="000099"/>
              </a:solidFill>
              <a:latin typeface="Bookman Old Style" pitchFamily="18" charset="0"/>
            </a:rPr>
            <a:t>, Credit/ debit/ </a:t>
          </a:r>
          <a:r>
            <a:rPr lang="en-US" sz="2400" b="1" dirty="0" err="1" smtClean="0">
              <a:solidFill>
                <a:srgbClr val="000099"/>
              </a:solidFill>
              <a:latin typeface="Bookman Old Style" pitchFamily="18" charset="0"/>
            </a:rPr>
            <a:t>Kisan</a:t>
          </a:r>
          <a:r>
            <a:rPr lang="en-US" sz="2400" b="1" dirty="0" smtClean="0">
              <a:solidFill>
                <a:srgbClr val="000099"/>
              </a:solidFill>
              <a:latin typeface="Bookman Old Style" pitchFamily="18" charset="0"/>
            </a:rPr>
            <a:t> Card holders , Account holders </a:t>
          </a:r>
          <a:endParaRPr lang="en-US" sz="2400" b="1" dirty="0">
            <a:solidFill>
              <a:srgbClr val="000099"/>
            </a:solidFill>
            <a:latin typeface="Bookman Old Style" pitchFamily="18" charset="0"/>
          </a:endParaRPr>
        </a:p>
      </dgm:t>
    </dgm:pt>
    <dgm:pt modelId="{97145FB8-07EA-4ABF-9B4E-DFEB701C15BA}" type="parTrans" cxnId="{CC77F6D3-52CB-48B4-BEC1-3B3AF96614FB}">
      <dgm:prSet/>
      <dgm:spPr/>
      <dgm:t>
        <a:bodyPr/>
        <a:lstStyle/>
        <a:p>
          <a:endParaRPr lang="en-US"/>
        </a:p>
      </dgm:t>
    </dgm:pt>
    <dgm:pt modelId="{2849D00F-BABB-4C9B-AA1B-3834F9FEDF21}" type="sibTrans" cxnId="{CC77F6D3-52CB-48B4-BEC1-3B3AF96614FB}">
      <dgm:prSet/>
      <dgm:spPr/>
      <dgm:t>
        <a:bodyPr/>
        <a:lstStyle/>
        <a:p>
          <a:endParaRPr lang="en-US"/>
        </a:p>
      </dgm:t>
    </dgm:pt>
    <dgm:pt modelId="{CC4A8144-12EA-42D4-9EE3-7DCA2BBF54C3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mpd="sng">
          <a:solidFill>
            <a:schemeClr val="tx2">
              <a:lumMod val="95000"/>
              <a:lumOff val="5000"/>
            </a:schemeClr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US" sz="2400" b="1" dirty="0" smtClean="0">
              <a:solidFill>
                <a:srgbClr val="000099"/>
              </a:solidFill>
              <a:latin typeface="Bookman Old Style" pitchFamily="18" charset="0"/>
            </a:rPr>
            <a:t>5) Data Base Exchange </a:t>
          </a:r>
          <a:endParaRPr lang="en-US" sz="2400" b="1" dirty="0">
            <a:solidFill>
              <a:srgbClr val="000099"/>
            </a:solidFill>
            <a:latin typeface="Bookman Old Style" pitchFamily="18" charset="0"/>
          </a:endParaRPr>
        </a:p>
      </dgm:t>
    </dgm:pt>
    <dgm:pt modelId="{025560FD-FED0-4BC4-878E-5806C6C714B3}" type="parTrans" cxnId="{E12609A4-B461-4893-A985-5F68EF393D13}">
      <dgm:prSet/>
      <dgm:spPr/>
      <dgm:t>
        <a:bodyPr/>
        <a:lstStyle/>
        <a:p>
          <a:endParaRPr lang="en-US"/>
        </a:p>
      </dgm:t>
    </dgm:pt>
    <dgm:pt modelId="{1483F42B-D9D4-45E5-B455-33F34EA7E00F}" type="sibTrans" cxnId="{E12609A4-B461-4893-A985-5F68EF393D13}">
      <dgm:prSet/>
      <dgm:spPr/>
      <dgm:t>
        <a:bodyPr/>
        <a:lstStyle/>
        <a:p>
          <a:endParaRPr lang="en-US"/>
        </a:p>
      </dgm:t>
    </dgm:pt>
    <dgm:pt modelId="{63CAC319-1471-4269-96E1-A80824348A93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mpd="sng">
          <a:solidFill>
            <a:schemeClr val="tx2">
              <a:lumMod val="95000"/>
              <a:lumOff val="5000"/>
            </a:schemeClr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US" sz="2400" b="1" dirty="0" smtClean="0">
              <a:solidFill>
                <a:srgbClr val="000099"/>
              </a:solidFill>
              <a:latin typeface="Bookman Old Style" pitchFamily="18" charset="0"/>
            </a:rPr>
            <a:t>4) Other assets of the Credit customers  and new Customers , Cross selling </a:t>
          </a:r>
          <a:endParaRPr lang="en-US" sz="2400" b="1" dirty="0">
            <a:solidFill>
              <a:srgbClr val="000099"/>
            </a:solidFill>
            <a:latin typeface="Bookman Old Style" pitchFamily="18" charset="0"/>
          </a:endParaRPr>
        </a:p>
      </dgm:t>
    </dgm:pt>
    <dgm:pt modelId="{7C719DFF-5A91-49A3-813C-B97FFB1E34F6}" type="parTrans" cxnId="{0A12469F-BA06-4B95-BA0F-2EE93651572F}">
      <dgm:prSet/>
      <dgm:spPr/>
      <dgm:t>
        <a:bodyPr/>
        <a:lstStyle/>
        <a:p>
          <a:endParaRPr lang="en-US"/>
        </a:p>
      </dgm:t>
    </dgm:pt>
    <dgm:pt modelId="{C0FADB3B-DF82-4F27-AE32-D018AAB70018}" type="sibTrans" cxnId="{0A12469F-BA06-4B95-BA0F-2EE93651572F}">
      <dgm:prSet/>
      <dgm:spPr/>
      <dgm:t>
        <a:bodyPr/>
        <a:lstStyle/>
        <a:p>
          <a:endParaRPr lang="en-US"/>
        </a:p>
      </dgm:t>
    </dgm:pt>
    <dgm:pt modelId="{AB87152E-4BEF-4D7C-AABC-81EC9EB54197}">
      <dgm:prSet/>
      <dgm:spPr/>
      <dgm:t>
        <a:bodyPr/>
        <a:lstStyle/>
        <a:p>
          <a:endParaRPr lang="en-US" sz="2400" b="1" dirty="0">
            <a:solidFill>
              <a:srgbClr val="000099"/>
            </a:solidFill>
            <a:latin typeface="Bookman Old Style" pitchFamily="18" charset="0"/>
          </a:endParaRPr>
        </a:p>
      </dgm:t>
    </dgm:pt>
    <dgm:pt modelId="{D06A49BE-8C3A-4126-A489-3D30A482C693}" type="parTrans" cxnId="{E6D5041C-FA9E-4D94-B9E8-5E9F4584E4B4}">
      <dgm:prSet/>
      <dgm:spPr/>
      <dgm:t>
        <a:bodyPr/>
        <a:lstStyle/>
        <a:p>
          <a:endParaRPr lang="en-US"/>
        </a:p>
      </dgm:t>
    </dgm:pt>
    <dgm:pt modelId="{E2F0951C-B6E2-4A22-9EDD-D46F1ED47408}" type="sibTrans" cxnId="{E6D5041C-FA9E-4D94-B9E8-5E9F4584E4B4}">
      <dgm:prSet/>
      <dgm:spPr/>
      <dgm:t>
        <a:bodyPr/>
        <a:lstStyle/>
        <a:p>
          <a:endParaRPr lang="en-US"/>
        </a:p>
      </dgm:t>
    </dgm:pt>
    <dgm:pt modelId="{FF1E5585-819A-476D-92B1-0F1D1A212555}" type="pres">
      <dgm:prSet presAssocID="{7A844A7F-981A-4A30-9953-F2CEDDEF99F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ACB602-2238-4062-82ED-4DF83ED03511}" type="pres">
      <dgm:prSet presAssocID="{7A844A7F-981A-4A30-9953-F2CEDDEF99FB}" presName="dummyMaxCanvas" presStyleCnt="0">
        <dgm:presLayoutVars/>
      </dgm:prSet>
      <dgm:spPr/>
    </dgm:pt>
    <dgm:pt modelId="{9EBDF5FA-2175-44B7-99FE-27D92C3754AE}" type="pres">
      <dgm:prSet presAssocID="{7A844A7F-981A-4A30-9953-F2CEDDEF99FB}" presName="FiveNodes_1" presStyleLbl="node1" presStyleIdx="0" presStyleCnt="5" custLinFactNeighborX="-1093" custLinFactNeighborY="-141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FFDAC-3FE4-41DB-90DC-0C822155528E}" type="pres">
      <dgm:prSet presAssocID="{7A844A7F-981A-4A30-9953-F2CEDDEF99FB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37472D-84AF-4882-B026-549CB5821C04}" type="pres">
      <dgm:prSet presAssocID="{7A844A7F-981A-4A30-9953-F2CEDDEF99FB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3276E1-B70D-4099-A5BA-B4299B1BF9AB}" type="pres">
      <dgm:prSet presAssocID="{7A844A7F-981A-4A30-9953-F2CEDDEF99FB}" presName="FiveNodes_4" presStyleLbl="node1" presStyleIdx="3" presStyleCnt="5" custLinFactNeighborX="-1304" custLinFactNeighborY="-3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37BCB4-23E6-4662-9FF9-BAD2CA9147F8}" type="pres">
      <dgm:prSet presAssocID="{7A844A7F-981A-4A30-9953-F2CEDDEF99FB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E7902A-60F5-429B-AC6C-456E63825A04}" type="pres">
      <dgm:prSet presAssocID="{7A844A7F-981A-4A30-9953-F2CEDDEF99FB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67A335-BDBE-4053-8203-26C52B5EF674}" type="pres">
      <dgm:prSet presAssocID="{7A844A7F-981A-4A30-9953-F2CEDDEF99FB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4F35FB-B1C9-44E7-AAAF-561AFD7793C1}" type="pres">
      <dgm:prSet presAssocID="{7A844A7F-981A-4A30-9953-F2CEDDEF99FB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3B86D8-0C4F-419E-AF4B-C9536176711F}" type="pres">
      <dgm:prSet presAssocID="{7A844A7F-981A-4A30-9953-F2CEDDEF99FB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D44EAB-0AD1-4874-9FE9-0E9D845E4EE6}" type="pres">
      <dgm:prSet presAssocID="{7A844A7F-981A-4A30-9953-F2CEDDEF99F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2F7FE1-77D3-4302-A477-DDF59B01749C}" type="pres">
      <dgm:prSet presAssocID="{7A844A7F-981A-4A30-9953-F2CEDDEF99F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8FC671-19A5-4357-8905-BA0860898D95}" type="pres">
      <dgm:prSet presAssocID="{7A844A7F-981A-4A30-9953-F2CEDDEF99F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BBA4A0-38BF-40A9-ACDB-1958FE584668}" type="pres">
      <dgm:prSet presAssocID="{7A844A7F-981A-4A30-9953-F2CEDDEF99F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616DFA-1623-4812-9DF3-7BB5E0F457DD}" type="pres">
      <dgm:prSet presAssocID="{7A844A7F-981A-4A30-9953-F2CEDDEF99F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2609A4-B461-4893-A985-5F68EF393D13}" srcId="{7A844A7F-981A-4A30-9953-F2CEDDEF99FB}" destId="{CC4A8144-12EA-42D4-9EE3-7DCA2BBF54C3}" srcOrd="4" destOrd="0" parTransId="{025560FD-FED0-4BC4-878E-5806C6C714B3}" sibTransId="{1483F42B-D9D4-45E5-B455-33F34EA7E00F}"/>
    <dgm:cxn modelId="{EC0DA66C-A858-4B91-9AE8-BF6F9BB612DA}" type="presOf" srcId="{41AFCEC9-3FC1-45AF-877A-41862036EE01}" destId="{9E2F7FE1-77D3-4302-A477-DDF59B01749C}" srcOrd="1" destOrd="0" presId="urn:microsoft.com/office/officeart/2005/8/layout/vProcess5"/>
    <dgm:cxn modelId="{B95D0585-A1D3-40CA-A6EF-33E37B5600A7}" type="presOf" srcId="{CC4A8144-12EA-42D4-9EE3-7DCA2BBF54C3}" destId="{DF616DFA-1623-4812-9DF3-7BB5E0F457DD}" srcOrd="1" destOrd="0" presId="urn:microsoft.com/office/officeart/2005/8/layout/vProcess5"/>
    <dgm:cxn modelId="{43280584-971F-45D7-BE7B-82FEEDDADFBE}" srcId="{7A844A7F-981A-4A30-9953-F2CEDDEF99FB}" destId="{2C5592CB-05C9-47F4-8EE6-A60BAAEE535E}" srcOrd="0" destOrd="0" parTransId="{404520F5-5F2D-46FE-8518-A1400517626F}" sibTransId="{7F4E683A-ACBB-4920-9EB6-839788C54AA5}"/>
    <dgm:cxn modelId="{DBA0386E-BE1F-4F0E-A661-A0C1CC0603B2}" type="presOf" srcId="{7A844A7F-981A-4A30-9953-F2CEDDEF99FB}" destId="{FF1E5585-819A-476D-92B1-0F1D1A212555}" srcOrd="0" destOrd="0" presId="urn:microsoft.com/office/officeart/2005/8/layout/vProcess5"/>
    <dgm:cxn modelId="{0A12469F-BA06-4B95-BA0F-2EE93651572F}" srcId="{7A844A7F-981A-4A30-9953-F2CEDDEF99FB}" destId="{63CAC319-1471-4269-96E1-A80824348A93}" srcOrd="3" destOrd="0" parTransId="{7C719DFF-5A91-49A3-813C-B97FFB1E34F6}" sibTransId="{C0FADB3B-DF82-4F27-AE32-D018AAB70018}"/>
    <dgm:cxn modelId="{2B97010C-4753-4997-9669-CBECA06881D1}" type="presOf" srcId="{63CAC319-1471-4269-96E1-A80824348A93}" destId="{4FBBA4A0-38BF-40A9-ACDB-1958FE584668}" srcOrd="1" destOrd="0" presId="urn:microsoft.com/office/officeart/2005/8/layout/vProcess5"/>
    <dgm:cxn modelId="{F1D6F749-A3E3-4BD3-ADE2-D5891DD64042}" type="presOf" srcId="{5BE4BBF8-2993-4B04-9E6D-6939C1401EEE}" destId="{0A8FC671-19A5-4357-8905-BA0860898D95}" srcOrd="1" destOrd="0" presId="urn:microsoft.com/office/officeart/2005/8/layout/vProcess5"/>
    <dgm:cxn modelId="{6C267ECC-1835-457C-8853-3CF00D6C11A5}" type="presOf" srcId="{7F4E683A-ACBB-4920-9EB6-839788C54AA5}" destId="{82E7902A-60F5-429B-AC6C-456E63825A04}" srcOrd="0" destOrd="0" presId="urn:microsoft.com/office/officeart/2005/8/layout/vProcess5"/>
    <dgm:cxn modelId="{63C1D5CE-711C-49E4-B595-D3A82AD52732}" type="presOf" srcId="{A3B51C50-7209-4E49-B816-EAFA9DF37683}" destId="{8167A335-BDBE-4053-8203-26C52B5EF674}" srcOrd="0" destOrd="0" presId="urn:microsoft.com/office/officeart/2005/8/layout/vProcess5"/>
    <dgm:cxn modelId="{935097BB-FD1A-4283-8F7F-405E4252818F}" type="presOf" srcId="{41AFCEC9-3FC1-45AF-877A-41862036EE01}" destId="{085FFDAC-3FE4-41DB-90DC-0C822155528E}" srcOrd="0" destOrd="0" presId="urn:microsoft.com/office/officeart/2005/8/layout/vProcess5"/>
    <dgm:cxn modelId="{E6D5041C-FA9E-4D94-B9E8-5E9F4584E4B4}" srcId="{7A844A7F-981A-4A30-9953-F2CEDDEF99FB}" destId="{AB87152E-4BEF-4D7C-AABC-81EC9EB54197}" srcOrd="5" destOrd="0" parTransId="{D06A49BE-8C3A-4126-A489-3D30A482C693}" sibTransId="{E2F0951C-B6E2-4A22-9EDD-D46F1ED47408}"/>
    <dgm:cxn modelId="{F5BC9DFF-7FEF-4F93-89E4-C0F71E9AE1C6}" type="presOf" srcId="{2C5592CB-05C9-47F4-8EE6-A60BAAEE535E}" destId="{8DD44EAB-0AD1-4874-9FE9-0E9D845E4EE6}" srcOrd="1" destOrd="0" presId="urn:microsoft.com/office/officeart/2005/8/layout/vProcess5"/>
    <dgm:cxn modelId="{AD0F66DB-AD14-407F-9E25-8C12E94DCCCB}" type="presOf" srcId="{C0FADB3B-DF82-4F27-AE32-D018AAB70018}" destId="{2C3B86D8-0C4F-419E-AF4B-C9536176711F}" srcOrd="0" destOrd="0" presId="urn:microsoft.com/office/officeart/2005/8/layout/vProcess5"/>
    <dgm:cxn modelId="{21F85F58-8843-4641-A4C5-F761064B3F60}" srcId="{7A844A7F-981A-4A30-9953-F2CEDDEF99FB}" destId="{41AFCEC9-3FC1-45AF-877A-41862036EE01}" srcOrd="1" destOrd="0" parTransId="{A68219B4-FDF9-4A90-98F1-CD7E14C848AF}" sibTransId="{A3B51C50-7209-4E49-B816-EAFA9DF37683}"/>
    <dgm:cxn modelId="{CC77F6D3-52CB-48B4-BEC1-3B3AF96614FB}" srcId="{7A844A7F-981A-4A30-9953-F2CEDDEF99FB}" destId="{5BE4BBF8-2993-4B04-9E6D-6939C1401EEE}" srcOrd="2" destOrd="0" parTransId="{97145FB8-07EA-4ABF-9B4E-DFEB701C15BA}" sibTransId="{2849D00F-BABB-4C9B-AA1B-3834F9FEDF21}"/>
    <dgm:cxn modelId="{0150D1B1-F86B-4EB3-B407-21A6501B7AB1}" type="presOf" srcId="{5BE4BBF8-2993-4B04-9E6D-6939C1401EEE}" destId="{7237472D-84AF-4882-B026-549CB5821C04}" srcOrd="0" destOrd="0" presId="urn:microsoft.com/office/officeart/2005/8/layout/vProcess5"/>
    <dgm:cxn modelId="{9BCF193E-291B-41E4-B6CF-961B519A8956}" type="presOf" srcId="{2849D00F-BABB-4C9B-AA1B-3834F9FEDF21}" destId="{574F35FB-B1C9-44E7-AAAF-561AFD7793C1}" srcOrd="0" destOrd="0" presId="urn:microsoft.com/office/officeart/2005/8/layout/vProcess5"/>
    <dgm:cxn modelId="{4A9E8D93-7105-48E1-8EEE-EF17E6E8F143}" type="presOf" srcId="{2C5592CB-05C9-47F4-8EE6-A60BAAEE535E}" destId="{9EBDF5FA-2175-44B7-99FE-27D92C3754AE}" srcOrd="0" destOrd="0" presId="urn:microsoft.com/office/officeart/2005/8/layout/vProcess5"/>
    <dgm:cxn modelId="{736B0546-E51C-4713-814F-10EB025BB4A9}" type="presOf" srcId="{CC4A8144-12EA-42D4-9EE3-7DCA2BBF54C3}" destId="{D937BCB4-23E6-4662-9FF9-BAD2CA9147F8}" srcOrd="0" destOrd="0" presId="urn:microsoft.com/office/officeart/2005/8/layout/vProcess5"/>
    <dgm:cxn modelId="{60828701-B514-4753-9AD6-3E258B10A6E2}" type="presOf" srcId="{63CAC319-1471-4269-96E1-A80824348A93}" destId="{193276E1-B70D-4099-A5BA-B4299B1BF9AB}" srcOrd="0" destOrd="0" presId="urn:microsoft.com/office/officeart/2005/8/layout/vProcess5"/>
    <dgm:cxn modelId="{240A485C-24FE-4FCF-85F6-4658D5A7E89F}" type="presParOf" srcId="{FF1E5585-819A-476D-92B1-0F1D1A212555}" destId="{B1ACB602-2238-4062-82ED-4DF83ED03511}" srcOrd="0" destOrd="0" presId="urn:microsoft.com/office/officeart/2005/8/layout/vProcess5"/>
    <dgm:cxn modelId="{5E7D4A7A-0488-4057-8A26-B8C953782B40}" type="presParOf" srcId="{FF1E5585-819A-476D-92B1-0F1D1A212555}" destId="{9EBDF5FA-2175-44B7-99FE-27D92C3754AE}" srcOrd="1" destOrd="0" presId="urn:microsoft.com/office/officeart/2005/8/layout/vProcess5"/>
    <dgm:cxn modelId="{698AE50D-B523-41CE-AAA6-EB4312E2C55C}" type="presParOf" srcId="{FF1E5585-819A-476D-92B1-0F1D1A212555}" destId="{085FFDAC-3FE4-41DB-90DC-0C822155528E}" srcOrd="2" destOrd="0" presId="urn:microsoft.com/office/officeart/2005/8/layout/vProcess5"/>
    <dgm:cxn modelId="{13790FBE-4DDE-4CC2-9442-506A7510D5CF}" type="presParOf" srcId="{FF1E5585-819A-476D-92B1-0F1D1A212555}" destId="{7237472D-84AF-4882-B026-549CB5821C04}" srcOrd="3" destOrd="0" presId="urn:microsoft.com/office/officeart/2005/8/layout/vProcess5"/>
    <dgm:cxn modelId="{EE58C95C-9045-4662-AFCE-166BACBE861E}" type="presParOf" srcId="{FF1E5585-819A-476D-92B1-0F1D1A212555}" destId="{193276E1-B70D-4099-A5BA-B4299B1BF9AB}" srcOrd="4" destOrd="0" presId="urn:microsoft.com/office/officeart/2005/8/layout/vProcess5"/>
    <dgm:cxn modelId="{946660E9-8651-41FB-93AF-52855D388E18}" type="presParOf" srcId="{FF1E5585-819A-476D-92B1-0F1D1A212555}" destId="{D937BCB4-23E6-4662-9FF9-BAD2CA9147F8}" srcOrd="5" destOrd="0" presId="urn:microsoft.com/office/officeart/2005/8/layout/vProcess5"/>
    <dgm:cxn modelId="{BCEB1257-B30A-48F4-BC59-F31CE3B81083}" type="presParOf" srcId="{FF1E5585-819A-476D-92B1-0F1D1A212555}" destId="{82E7902A-60F5-429B-AC6C-456E63825A04}" srcOrd="6" destOrd="0" presId="urn:microsoft.com/office/officeart/2005/8/layout/vProcess5"/>
    <dgm:cxn modelId="{A83B4EE6-D0C0-40F2-9A6A-E1CEF002219B}" type="presParOf" srcId="{FF1E5585-819A-476D-92B1-0F1D1A212555}" destId="{8167A335-BDBE-4053-8203-26C52B5EF674}" srcOrd="7" destOrd="0" presId="urn:microsoft.com/office/officeart/2005/8/layout/vProcess5"/>
    <dgm:cxn modelId="{0F6DC16C-892F-4010-BE74-AB95E5A938A7}" type="presParOf" srcId="{FF1E5585-819A-476D-92B1-0F1D1A212555}" destId="{574F35FB-B1C9-44E7-AAAF-561AFD7793C1}" srcOrd="8" destOrd="0" presId="urn:microsoft.com/office/officeart/2005/8/layout/vProcess5"/>
    <dgm:cxn modelId="{6F501BAE-08BD-4C2E-BB02-C6CF0835B9E0}" type="presParOf" srcId="{FF1E5585-819A-476D-92B1-0F1D1A212555}" destId="{2C3B86D8-0C4F-419E-AF4B-C9536176711F}" srcOrd="9" destOrd="0" presId="urn:microsoft.com/office/officeart/2005/8/layout/vProcess5"/>
    <dgm:cxn modelId="{0BA10CC1-FB97-44AD-A071-AEE6573612BC}" type="presParOf" srcId="{FF1E5585-819A-476D-92B1-0F1D1A212555}" destId="{8DD44EAB-0AD1-4874-9FE9-0E9D845E4EE6}" srcOrd="10" destOrd="0" presId="urn:microsoft.com/office/officeart/2005/8/layout/vProcess5"/>
    <dgm:cxn modelId="{41E3F191-EA27-4619-913E-19C6570F54CC}" type="presParOf" srcId="{FF1E5585-819A-476D-92B1-0F1D1A212555}" destId="{9E2F7FE1-77D3-4302-A477-DDF59B01749C}" srcOrd="11" destOrd="0" presId="urn:microsoft.com/office/officeart/2005/8/layout/vProcess5"/>
    <dgm:cxn modelId="{507481B6-34C5-4D90-AB77-0620709E717D}" type="presParOf" srcId="{FF1E5585-819A-476D-92B1-0F1D1A212555}" destId="{0A8FC671-19A5-4357-8905-BA0860898D95}" srcOrd="12" destOrd="0" presId="urn:microsoft.com/office/officeart/2005/8/layout/vProcess5"/>
    <dgm:cxn modelId="{02D43E08-4360-43F6-A0B2-8E42FA8F7325}" type="presParOf" srcId="{FF1E5585-819A-476D-92B1-0F1D1A212555}" destId="{4FBBA4A0-38BF-40A9-ACDB-1958FE584668}" srcOrd="13" destOrd="0" presId="urn:microsoft.com/office/officeart/2005/8/layout/vProcess5"/>
    <dgm:cxn modelId="{7AC57907-C7DE-4E7C-9A09-4521F036EF8C}" type="presParOf" srcId="{FF1E5585-819A-476D-92B1-0F1D1A212555}" destId="{DF616DFA-1623-4812-9DF3-7BB5E0F457D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DF5FA-2175-44B7-99FE-27D92C3754AE}">
      <dsp:nvSpPr>
        <dsp:cNvPr id="0" name=""/>
        <dsp:cNvSpPr/>
      </dsp:nvSpPr>
      <dsp:spPr>
        <a:xfrm>
          <a:off x="0" y="0"/>
          <a:ext cx="6766492" cy="9601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mpd="sng">
          <a:solidFill>
            <a:schemeClr val="tx2">
              <a:lumMod val="95000"/>
              <a:lumOff val="5000"/>
            </a:schemeClr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99"/>
              </a:solidFill>
              <a:latin typeface="Bookman Old Style" pitchFamily="18" charset="0"/>
            </a:rPr>
            <a:t>1) Assets created by Credit </a:t>
          </a:r>
          <a:endParaRPr lang="en-US" sz="2400" b="1" kern="1200" dirty="0">
            <a:solidFill>
              <a:srgbClr val="000099"/>
            </a:solidFill>
            <a:latin typeface="Bookman Old Style" pitchFamily="18" charset="0"/>
          </a:endParaRPr>
        </a:p>
      </dsp:txBody>
      <dsp:txXfrm>
        <a:off x="28121" y="28121"/>
        <a:ext cx="5618114" cy="903878"/>
      </dsp:txXfrm>
    </dsp:sp>
    <dsp:sp modelId="{085FFDAC-3FE4-41DB-90DC-0C822155528E}">
      <dsp:nvSpPr>
        <dsp:cNvPr id="0" name=""/>
        <dsp:cNvSpPr/>
      </dsp:nvSpPr>
      <dsp:spPr>
        <a:xfrm>
          <a:off x="505290" y="1093470"/>
          <a:ext cx="6766492" cy="9601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mpd="sng">
          <a:solidFill>
            <a:schemeClr val="tx2">
              <a:lumMod val="95000"/>
              <a:lumOff val="5000"/>
            </a:schemeClr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99"/>
              </a:solidFill>
              <a:latin typeface="Bookman Old Style" pitchFamily="18" charset="0"/>
            </a:rPr>
            <a:t>2) Collaterals &amp; Security </a:t>
          </a:r>
          <a:endParaRPr lang="en-US" sz="2400" b="1" kern="1200" dirty="0">
            <a:solidFill>
              <a:srgbClr val="000099"/>
            </a:solidFill>
            <a:latin typeface="Bookman Old Style" pitchFamily="18" charset="0"/>
          </a:endParaRPr>
        </a:p>
      </dsp:txBody>
      <dsp:txXfrm>
        <a:off x="533411" y="1121591"/>
        <a:ext cx="5580882" cy="903878"/>
      </dsp:txXfrm>
    </dsp:sp>
    <dsp:sp modelId="{7237472D-84AF-4882-B026-549CB5821C04}">
      <dsp:nvSpPr>
        <dsp:cNvPr id="0" name=""/>
        <dsp:cNvSpPr/>
      </dsp:nvSpPr>
      <dsp:spPr>
        <a:xfrm>
          <a:off x="1010580" y="2186939"/>
          <a:ext cx="6766492" cy="9601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mpd="sng">
          <a:solidFill>
            <a:schemeClr val="tx2">
              <a:lumMod val="95000"/>
              <a:lumOff val="5000"/>
            </a:schemeClr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99"/>
              </a:solidFill>
              <a:latin typeface="Bookman Old Style" pitchFamily="18" charset="0"/>
            </a:rPr>
            <a:t>3) </a:t>
          </a:r>
          <a:r>
            <a:rPr lang="en-US" sz="2400" b="1" kern="1200" dirty="0" err="1" smtClean="0">
              <a:solidFill>
                <a:srgbClr val="000099"/>
              </a:solidFill>
              <a:latin typeface="Bookman Old Style" pitchFamily="18" charset="0"/>
            </a:rPr>
            <a:t>Loanees</a:t>
          </a:r>
          <a:r>
            <a:rPr lang="en-US" sz="2400" b="1" kern="1200" dirty="0" smtClean="0">
              <a:solidFill>
                <a:srgbClr val="000099"/>
              </a:solidFill>
              <a:latin typeface="Bookman Old Style" pitchFamily="18" charset="0"/>
            </a:rPr>
            <a:t>, Credit/ debit/ </a:t>
          </a:r>
          <a:r>
            <a:rPr lang="en-US" sz="2400" b="1" kern="1200" dirty="0" err="1" smtClean="0">
              <a:solidFill>
                <a:srgbClr val="000099"/>
              </a:solidFill>
              <a:latin typeface="Bookman Old Style" pitchFamily="18" charset="0"/>
            </a:rPr>
            <a:t>Kisan</a:t>
          </a:r>
          <a:r>
            <a:rPr lang="en-US" sz="2400" b="1" kern="1200" dirty="0" smtClean="0">
              <a:solidFill>
                <a:srgbClr val="000099"/>
              </a:solidFill>
              <a:latin typeface="Bookman Old Style" pitchFamily="18" charset="0"/>
            </a:rPr>
            <a:t> Card holders , Account holders </a:t>
          </a:r>
          <a:endParaRPr lang="en-US" sz="2400" b="1" kern="1200" dirty="0">
            <a:solidFill>
              <a:srgbClr val="000099"/>
            </a:solidFill>
            <a:latin typeface="Bookman Old Style" pitchFamily="18" charset="0"/>
          </a:endParaRPr>
        </a:p>
      </dsp:txBody>
      <dsp:txXfrm>
        <a:off x="1038701" y="2215060"/>
        <a:ext cx="5580882" cy="903877"/>
      </dsp:txXfrm>
    </dsp:sp>
    <dsp:sp modelId="{193276E1-B70D-4099-A5BA-B4299B1BF9AB}">
      <dsp:nvSpPr>
        <dsp:cNvPr id="0" name=""/>
        <dsp:cNvSpPr/>
      </dsp:nvSpPr>
      <dsp:spPr>
        <a:xfrm>
          <a:off x="1427635" y="3276598"/>
          <a:ext cx="6766492" cy="9601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mpd="sng">
          <a:solidFill>
            <a:schemeClr val="tx2">
              <a:lumMod val="95000"/>
              <a:lumOff val="5000"/>
            </a:schemeClr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99"/>
              </a:solidFill>
              <a:latin typeface="Bookman Old Style" pitchFamily="18" charset="0"/>
            </a:rPr>
            <a:t>4) Other assets of the Credit customers  and new Customers , Cross selling </a:t>
          </a:r>
          <a:endParaRPr lang="en-US" sz="2400" b="1" kern="1200" dirty="0">
            <a:solidFill>
              <a:srgbClr val="000099"/>
            </a:solidFill>
            <a:latin typeface="Bookman Old Style" pitchFamily="18" charset="0"/>
          </a:endParaRPr>
        </a:p>
      </dsp:txBody>
      <dsp:txXfrm>
        <a:off x="1455756" y="3304719"/>
        <a:ext cx="5580882" cy="903878"/>
      </dsp:txXfrm>
    </dsp:sp>
    <dsp:sp modelId="{D937BCB4-23E6-4662-9FF9-BAD2CA9147F8}">
      <dsp:nvSpPr>
        <dsp:cNvPr id="0" name=""/>
        <dsp:cNvSpPr/>
      </dsp:nvSpPr>
      <dsp:spPr>
        <a:xfrm>
          <a:off x="2021160" y="4373879"/>
          <a:ext cx="6766492" cy="9601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mpd="sng">
          <a:solidFill>
            <a:schemeClr val="tx2">
              <a:lumMod val="95000"/>
              <a:lumOff val="5000"/>
            </a:schemeClr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99"/>
              </a:solidFill>
              <a:latin typeface="Bookman Old Style" pitchFamily="18" charset="0"/>
            </a:rPr>
            <a:t>5) Data Base Exchange </a:t>
          </a:r>
          <a:endParaRPr lang="en-US" sz="2400" b="1" kern="1200" dirty="0">
            <a:solidFill>
              <a:srgbClr val="000099"/>
            </a:solidFill>
            <a:latin typeface="Bookman Old Style" pitchFamily="18" charset="0"/>
          </a:endParaRPr>
        </a:p>
      </dsp:txBody>
      <dsp:txXfrm>
        <a:off x="2049281" y="4402000"/>
        <a:ext cx="5580882" cy="903878"/>
      </dsp:txXfrm>
    </dsp:sp>
    <dsp:sp modelId="{82E7902A-60F5-429B-AC6C-456E63825A04}">
      <dsp:nvSpPr>
        <dsp:cNvPr id="0" name=""/>
        <dsp:cNvSpPr/>
      </dsp:nvSpPr>
      <dsp:spPr>
        <a:xfrm>
          <a:off x="6142414" y="701421"/>
          <a:ext cx="624078" cy="62407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6282832" y="701421"/>
        <a:ext cx="343242" cy="469619"/>
      </dsp:txXfrm>
    </dsp:sp>
    <dsp:sp modelId="{8167A335-BDBE-4053-8203-26C52B5EF674}">
      <dsp:nvSpPr>
        <dsp:cNvPr id="0" name=""/>
        <dsp:cNvSpPr/>
      </dsp:nvSpPr>
      <dsp:spPr>
        <a:xfrm>
          <a:off x="6647704" y="1794891"/>
          <a:ext cx="624078" cy="62407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6788122" y="1794891"/>
        <a:ext cx="343242" cy="469619"/>
      </dsp:txXfrm>
    </dsp:sp>
    <dsp:sp modelId="{574F35FB-B1C9-44E7-AAAF-561AFD7793C1}">
      <dsp:nvSpPr>
        <dsp:cNvPr id="0" name=""/>
        <dsp:cNvSpPr/>
      </dsp:nvSpPr>
      <dsp:spPr>
        <a:xfrm>
          <a:off x="7152994" y="2872359"/>
          <a:ext cx="624078" cy="62407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7293412" y="2872359"/>
        <a:ext cx="343242" cy="469619"/>
      </dsp:txXfrm>
    </dsp:sp>
    <dsp:sp modelId="{2C3B86D8-0C4F-419E-AF4B-C9536176711F}">
      <dsp:nvSpPr>
        <dsp:cNvPr id="0" name=""/>
        <dsp:cNvSpPr/>
      </dsp:nvSpPr>
      <dsp:spPr>
        <a:xfrm>
          <a:off x="7658284" y="3976497"/>
          <a:ext cx="624078" cy="62407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7798702" y="3976497"/>
        <a:ext cx="343242" cy="469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064ECF17-5498-4759-8E2E-DF5AE571982E}" type="datetimeFigureOut">
              <a:rPr lang="en-GB"/>
              <a:pPr>
                <a:defRPr/>
              </a:pPr>
              <a:t>01/07/2012</a:t>
            </a:fld>
            <a:endParaRPr lang="en-GB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890416E7-D540-4A72-B1CF-50BAA8B31C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957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42E77-B38D-484A-9A35-7627EA399AF2}" type="datetimeFigureOut">
              <a:rPr lang="en-US" smtClean="0"/>
              <a:pPr/>
              <a:t>7/1/2012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9F729-361A-4624-88D7-7D7EDCF00A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5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9F729-361A-4624-88D7-7D7EDCF00AF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24DFE-DF96-4C64-8FF6-D9C6B5C9D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574D1-F72A-46F3-AFE8-16207264D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FF1A9-70B3-4873-8A44-757FDEFC3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493B8-2990-4EC4-9BB0-DEE953C72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6FE57-1F7B-4E0F-AAFB-267A56E1A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D5853-EC38-49F9-8DFC-FA4923E2F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0B829-9FA2-478C-AAAC-C96A9D0AA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D4F13-5C2D-4187-9E7B-F9CA1A3A4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D0223-E368-4CA2-BAA1-1D225BC19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5AE58-8E27-4A3C-ACBB-200E72FFE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47537-2B5D-405C-91CB-DA10A8A3A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070931B1-EB61-468D-A5DB-9B0765487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1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Desktop\SanathKumar\Pictures\newindia-logo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26070" cy="205739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" y="2169616"/>
            <a:ext cx="49924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Bookman Old Style" pitchFamily="18" charset="0"/>
              </a:rPr>
              <a:t>Greetings</a:t>
            </a:r>
          </a:p>
          <a:p>
            <a:pPr algn="ctr"/>
            <a:r>
              <a:rPr lang="en-US" sz="4400" b="1" dirty="0" smtClean="0">
                <a:latin typeface="Bookman Old Style" pitchFamily="18" charset="0"/>
              </a:rPr>
              <a:t>To </a:t>
            </a:r>
          </a:p>
          <a:p>
            <a:pPr algn="ctr"/>
            <a:r>
              <a:rPr lang="en-US" sz="4400" b="1" dirty="0" smtClean="0">
                <a:latin typeface="Bookman Old Style" pitchFamily="18" charset="0"/>
              </a:rPr>
              <a:t>Delegates</a:t>
            </a:r>
          </a:p>
          <a:p>
            <a:pPr algn="ctr"/>
            <a:endParaRPr lang="en-US" sz="4400" b="1" dirty="0" smtClean="0">
              <a:latin typeface="Bookman Old Style" pitchFamily="18" charset="0"/>
            </a:endParaRPr>
          </a:p>
          <a:p>
            <a:pPr algn="ctr"/>
            <a:r>
              <a:rPr lang="en-US" sz="4400" b="1" dirty="0" smtClean="0">
                <a:latin typeface="Bookman Old Style" pitchFamily="18" charset="0"/>
              </a:rPr>
              <a:t>“</a:t>
            </a:r>
            <a:r>
              <a:rPr lang="en-US" sz="4400" b="1" dirty="0" err="1" smtClean="0">
                <a:latin typeface="Bookman Old Style" pitchFamily="18" charset="0"/>
              </a:rPr>
              <a:t>Bancassurance</a:t>
            </a:r>
            <a:r>
              <a:rPr lang="en-US" sz="4400" b="1" dirty="0" smtClean="0">
                <a:latin typeface="Bookman Old Style" pitchFamily="18" charset="0"/>
              </a:rPr>
              <a:t> </a:t>
            </a:r>
          </a:p>
          <a:p>
            <a:pPr algn="ctr"/>
            <a:r>
              <a:rPr lang="en-US" sz="4400" b="1" dirty="0" smtClean="0">
                <a:latin typeface="Bookman Old Style" pitchFamily="18" charset="0"/>
              </a:rPr>
              <a:t>&amp; Beyond”</a:t>
            </a:r>
          </a:p>
          <a:p>
            <a:pPr algn="ctr"/>
            <a:endParaRPr lang="en-US" sz="4400" b="1" dirty="0" smtClean="0">
              <a:latin typeface="Garamond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946" y="1295400"/>
            <a:ext cx="1666875" cy="224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485" y="3536576"/>
            <a:ext cx="4079798" cy="332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logo"/>
          <p:cNvPicPr>
            <a:picLocks noChangeAspect="1" noChangeArrowheads="1"/>
          </p:cNvPicPr>
          <p:nvPr/>
        </p:nvPicPr>
        <p:blipFill>
          <a:blip r:embed="rId3" cstate="print"/>
          <a:srcRect l="46928" t="3845" r="6087" b="89449"/>
          <a:stretch>
            <a:fillRect/>
          </a:stretch>
        </p:blipFill>
        <p:spPr bwMode="auto">
          <a:xfrm>
            <a:off x="5271247" y="6141664"/>
            <a:ext cx="3886200" cy="666750"/>
          </a:xfrm>
          <a:prstGeom prst="rect">
            <a:avLst/>
          </a:prstGeom>
          <a:noFill/>
          <a:ln w="9525" cmpd="thickThin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13447" y="6122614"/>
            <a:ext cx="9144000" cy="0"/>
          </a:xfrm>
          <a:prstGeom prst="line">
            <a:avLst/>
          </a:prstGeom>
          <a:noFill/>
          <a:ln w="9525" cmpd="thickThin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" name="Picture 2" descr="http://4.bp.blogspot.com/_M9ckjS8Bq4Y/S_tFrxBLP4I/AAAAAAAADI4/gOGLDs18AG0/s400/New+India+Assurance+Co+Ltd+Logo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47" y="6121027"/>
            <a:ext cx="685800" cy="682625"/>
          </a:xfrm>
          <a:prstGeom prst="rect">
            <a:avLst/>
          </a:prstGeom>
          <a:noFill/>
          <a:ln w="9525" cmpd="thickThin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-1" y="19999"/>
            <a:ext cx="9157447" cy="1169551"/>
          </a:xfrm>
          <a:prstGeom prst="rect">
            <a:avLst/>
          </a:prstGeom>
          <a:solidFill>
            <a:schemeClr val="accent2"/>
          </a:solidFill>
          <a:ln w="9525" cmpd="thickThin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FF00"/>
                </a:solidFill>
                <a:latin typeface="Bookman Old Style" pitchFamily="18" charset="0"/>
              </a:rPr>
              <a:t>Bancassurance</a:t>
            </a:r>
            <a:r>
              <a:rPr lang="en-US" sz="2800" b="1" dirty="0" smtClean="0">
                <a:solidFill>
                  <a:srgbClr val="FFFF00"/>
                </a:solidFill>
                <a:latin typeface="Bookman Old Style" pitchFamily="18" charset="0"/>
              </a:rPr>
              <a:t> – ( Non Life)  </a:t>
            </a:r>
          </a:p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FF00"/>
                </a:solidFill>
                <a:latin typeface="Bookman Old Style" pitchFamily="18" charset="0"/>
              </a:rPr>
              <a:t>Synergy Or Conflict  ????</a:t>
            </a:r>
            <a:endParaRPr lang="en-GB" sz="3200" dirty="0">
              <a:solidFill>
                <a:srgbClr val="0033CC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909046" y="5727927"/>
            <a:ext cx="6248401" cy="369332"/>
          </a:xfrm>
          <a:prstGeom prst="rect">
            <a:avLst/>
          </a:prstGeom>
          <a:solidFill>
            <a:schemeClr val="accent2"/>
          </a:solidFill>
          <a:ln w="9525" cmpd="thickThin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smtClean="0">
                <a:solidFill>
                  <a:srgbClr val="FFFF00"/>
                </a:solidFill>
                <a:latin typeface="Bookman Old Style" pitchFamily="18" charset="0"/>
              </a:rPr>
              <a:t>K </a:t>
            </a:r>
            <a:r>
              <a:rPr lang="en-US" sz="1800" b="1" dirty="0" err="1" smtClean="0">
                <a:solidFill>
                  <a:srgbClr val="FFFF00"/>
                </a:solidFill>
                <a:latin typeface="Bookman Old Style" pitchFamily="18" charset="0"/>
              </a:rPr>
              <a:t>Sanath</a:t>
            </a:r>
            <a:r>
              <a:rPr lang="en-US" sz="1800" b="1" dirty="0" smtClean="0">
                <a:solidFill>
                  <a:srgbClr val="FFFF00"/>
                </a:solidFill>
                <a:latin typeface="Bookman Old Style" pitchFamily="18" charset="0"/>
              </a:rPr>
              <a:t> Kumar , GM,  New India Assurance</a:t>
            </a:r>
            <a:endParaRPr lang="en-GB" sz="2000" dirty="0">
              <a:solidFill>
                <a:srgbClr val="0033CC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5999"/>
            <a:ext cx="1447800" cy="187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00"/>
            <a:ext cx="1971406" cy="197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246" name="Picture 6" descr="http://topnews.in/files/SBI-logo_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718" y="2268266"/>
            <a:ext cx="1550482" cy="177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4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86000"/>
            <a:ext cx="2131594" cy="175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62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logo"/>
          <p:cNvPicPr>
            <a:picLocks noChangeAspect="1" noChangeArrowheads="1"/>
          </p:cNvPicPr>
          <p:nvPr/>
        </p:nvPicPr>
        <p:blipFill>
          <a:blip r:embed="rId3" cstate="print"/>
          <a:srcRect l="46928" t="3845" r="6087" b="89449"/>
          <a:stretch>
            <a:fillRect/>
          </a:stretch>
        </p:blipFill>
        <p:spPr bwMode="auto">
          <a:xfrm>
            <a:off x="5271247" y="6141664"/>
            <a:ext cx="3886200" cy="666750"/>
          </a:xfrm>
          <a:prstGeom prst="rect">
            <a:avLst/>
          </a:prstGeom>
          <a:noFill/>
          <a:ln w="9525" cmpd="thickThin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13447" y="6122614"/>
            <a:ext cx="9144000" cy="0"/>
          </a:xfrm>
          <a:prstGeom prst="line">
            <a:avLst/>
          </a:prstGeom>
          <a:noFill/>
          <a:ln w="9525" cmpd="thickThin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0" y="26894"/>
            <a:ext cx="8686800" cy="584775"/>
          </a:xfrm>
          <a:prstGeom prst="rect">
            <a:avLst/>
          </a:prstGeom>
          <a:solidFill>
            <a:schemeClr val="accent2"/>
          </a:solidFill>
          <a:ln w="9525" cmpd="thickThin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FF00"/>
                </a:solidFill>
                <a:latin typeface="Bookman Old Style" pitchFamily="18" charset="0"/>
              </a:rPr>
              <a:t>Bancassurance</a:t>
            </a:r>
            <a:r>
              <a:rPr lang="en-US" sz="3200" b="1" dirty="0" smtClean="0">
                <a:solidFill>
                  <a:srgbClr val="FFFF00"/>
                </a:solidFill>
                <a:latin typeface="Bookman Old Style" pitchFamily="18" charset="0"/>
              </a:rPr>
              <a:t> (in non life Insurance)  </a:t>
            </a:r>
            <a:endParaRPr lang="en-GB" sz="3600" dirty="0">
              <a:solidFill>
                <a:srgbClr val="0033CC"/>
              </a:solidFill>
            </a:endParaRPr>
          </a:p>
        </p:txBody>
      </p:sp>
      <p:pic>
        <p:nvPicPr>
          <p:cNvPr id="9" name="Picture 2" descr="http://4.bp.blogspot.com/_M9ckjS8Bq4Y/S_tFrxBLP4I/AAAAAAAADI4/gOGLDs18AG0/s400/New+India+Assurance+Co+Ltd+Logo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47" y="6121027"/>
            <a:ext cx="685800" cy="682625"/>
          </a:xfrm>
          <a:prstGeom prst="rect">
            <a:avLst/>
          </a:prstGeom>
          <a:noFill/>
          <a:ln w="9525" cmpd="thickThin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8965" y="669940"/>
            <a:ext cx="557156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99"/>
                </a:solidFill>
                <a:latin typeface="Bookman Old Style" pitchFamily="18" charset="0"/>
              </a:rPr>
              <a:t>Banks &amp; General Insurance Company’s are very old business associates.</a:t>
            </a:r>
          </a:p>
          <a:p>
            <a:pPr algn="just"/>
            <a:endParaRPr lang="en-US" sz="2000" b="1" dirty="0">
              <a:solidFill>
                <a:srgbClr val="000099"/>
              </a:solidFill>
              <a:latin typeface="Bookman Old Style" pitchFamily="18" charset="0"/>
            </a:endParaRPr>
          </a:p>
          <a:p>
            <a:pPr algn="just"/>
            <a:r>
              <a:rPr lang="en-US" sz="2000" b="1" dirty="0" smtClean="0">
                <a:solidFill>
                  <a:srgbClr val="000099"/>
                </a:solidFill>
                <a:latin typeface="Bookman Old Style" pitchFamily="18" charset="0"/>
              </a:rPr>
              <a:t>A significant part of income of non life insurers were Bank driven </a:t>
            </a:r>
          </a:p>
          <a:p>
            <a:pPr algn="just"/>
            <a:endParaRPr lang="en-US" sz="2000" b="1" dirty="0">
              <a:solidFill>
                <a:srgbClr val="000099"/>
              </a:solidFill>
              <a:latin typeface="Bookman Old Style" pitchFamily="18" charset="0"/>
            </a:endParaRPr>
          </a:p>
          <a:p>
            <a:pPr algn="just"/>
            <a:r>
              <a:rPr lang="en-US" sz="2000" b="1" dirty="0" smtClean="0">
                <a:solidFill>
                  <a:srgbClr val="000099"/>
                </a:solidFill>
                <a:latin typeface="Bookman Old Style" pitchFamily="18" charset="0"/>
              </a:rPr>
              <a:t>The Rural development initiatives of 80’s  and early 90s such as IRDP, DRDA were driven by Bank – insurer partnership </a:t>
            </a:r>
          </a:p>
          <a:p>
            <a:pPr algn="just"/>
            <a:endParaRPr lang="en-US" sz="2000" b="1" dirty="0">
              <a:solidFill>
                <a:srgbClr val="000099"/>
              </a:solidFill>
              <a:latin typeface="Bookman Old Style" pitchFamily="18" charset="0"/>
            </a:endParaRPr>
          </a:p>
          <a:p>
            <a:pPr algn="just"/>
            <a:r>
              <a:rPr lang="en-US" sz="2000" b="1" dirty="0" smtClean="0">
                <a:solidFill>
                  <a:srgbClr val="000099"/>
                </a:solidFill>
                <a:latin typeface="Bookman Old Style" pitchFamily="18" charset="0"/>
              </a:rPr>
              <a:t>The Relationship of Life insurers  and Banks started growing after 2001 when the regulations came. </a:t>
            </a:r>
          </a:p>
          <a:p>
            <a:pPr algn="just"/>
            <a:endParaRPr lang="en-US" sz="2000" b="1" dirty="0">
              <a:solidFill>
                <a:srgbClr val="000099"/>
              </a:solidFill>
              <a:latin typeface="Bookman Old Style" pitchFamily="18" charset="0"/>
            </a:endParaRPr>
          </a:p>
          <a:p>
            <a:pPr algn="just"/>
            <a:r>
              <a:rPr lang="en-US" sz="2000" b="1" dirty="0" smtClean="0">
                <a:solidFill>
                  <a:srgbClr val="000099"/>
                </a:solidFill>
                <a:latin typeface="Bookman Old Style" pitchFamily="18" charset="0"/>
              </a:rPr>
              <a:t>Only the term </a:t>
            </a:r>
            <a:r>
              <a:rPr lang="en-US" sz="2000" b="1" dirty="0" err="1" smtClean="0">
                <a:solidFill>
                  <a:srgbClr val="000099"/>
                </a:solidFill>
                <a:latin typeface="Bookman Old Style" pitchFamily="18" charset="0"/>
              </a:rPr>
              <a:t>Bancassurance</a:t>
            </a:r>
            <a:r>
              <a:rPr lang="en-US" sz="2000" b="1" dirty="0" smtClean="0">
                <a:solidFill>
                  <a:srgbClr val="000099"/>
                </a:solidFill>
                <a:latin typeface="Bookman Old Style" pitchFamily="18" charset="0"/>
              </a:rPr>
              <a:t> is rather new. </a:t>
            </a:r>
          </a:p>
          <a:p>
            <a:pPr algn="just"/>
            <a:endParaRPr lang="en-US" b="1" dirty="0">
              <a:solidFill>
                <a:srgbClr val="000099"/>
              </a:solidFill>
              <a:latin typeface="Bookman Old Style" pitchFamily="18" charset="0"/>
            </a:endParaRPr>
          </a:p>
          <a:p>
            <a:pPr algn="just"/>
            <a:endParaRPr lang="en-US" b="1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885" y="2209800"/>
            <a:ext cx="3359150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74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logo"/>
          <p:cNvPicPr>
            <a:picLocks noChangeAspect="1" noChangeArrowheads="1"/>
          </p:cNvPicPr>
          <p:nvPr/>
        </p:nvPicPr>
        <p:blipFill>
          <a:blip r:embed="rId3" cstate="print"/>
          <a:srcRect l="46928" t="3845" r="6087" b="89449"/>
          <a:stretch>
            <a:fillRect/>
          </a:stretch>
        </p:blipFill>
        <p:spPr bwMode="auto">
          <a:xfrm>
            <a:off x="5271247" y="6141664"/>
            <a:ext cx="3886200" cy="666750"/>
          </a:xfrm>
          <a:prstGeom prst="rect">
            <a:avLst/>
          </a:prstGeom>
          <a:noFill/>
          <a:ln w="9525" cmpd="thickThin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13447" y="6122614"/>
            <a:ext cx="9144000" cy="0"/>
          </a:xfrm>
          <a:prstGeom prst="line">
            <a:avLst/>
          </a:prstGeom>
          <a:noFill/>
          <a:ln w="9525" cmpd="thickThin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0" y="26894"/>
            <a:ext cx="8686800" cy="584775"/>
          </a:xfrm>
          <a:prstGeom prst="rect">
            <a:avLst/>
          </a:prstGeom>
          <a:solidFill>
            <a:schemeClr val="accent2"/>
          </a:solidFill>
          <a:ln w="9525" cmpd="thickThin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FF00"/>
                </a:solidFill>
                <a:latin typeface="Bookman Old Style" pitchFamily="18" charset="0"/>
              </a:rPr>
              <a:t>Bancassurance</a:t>
            </a:r>
            <a:r>
              <a:rPr lang="en-US" sz="3200" b="1" dirty="0" smtClean="0">
                <a:solidFill>
                  <a:srgbClr val="FFFF00"/>
                </a:solidFill>
                <a:latin typeface="Bookman Old Style" pitchFamily="18" charset="0"/>
              </a:rPr>
              <a:t> (in non life Insurance)  </a:t>
            </a:r>
            <a:endParaRPr lang="en-GB" sz="3600" dirty="0">
              <a:solidFill>
                <a:srgbClr val="0033CC"/>
              </a:solidFill>
            </a:endParaRPr>
          </a:p>
        </p:txBody>
      </p:sp>
      <p:pic>
        <p:nvPicPr>
          <p:cNvPr id="9" name="Picture 2" descr="http://4.bp.blogspot.com/_M9ckjS8Bq4Y/S_tFrxBLP4I/AAAAAAAADI4/gOGLDs18AG0/s400/New+India+Assurance+Co+Ltd+Logo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47" y="6121027"/>
            <a:ext cx="685800" cy="682625"/>
          </a:xfrm>
          <a:prstGeom prst="rect">
            <a:avLst/>
          </a:prstGeom>
          <a:noFill/>
          <a:ln w="9525" cmpd="thickThin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8965" y="669940"/>
            <a:ext cx="8763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000099"/>
                </a:solidFill>
                <a:latin typeface="Bookman Old Style" pitchFamily="18" charset="0"/>
              </a:rPr>
              <a:t>Banks have insurable interest in the assets on which they have give credits &amp; assets pledged to them. </a:t>
            </a:r>
          </a:p>
          <a:p>
            <a:pPr algn="just"/>
            <a:endParaRPr lang="en-US" b="1" dirty="0">
              <a:solidFill>
                <a:srgbClr val="000099"/>
              </a:solidFill>
              <a:latin typeface="Bookman Old Style" pitchFamily="18" charset="0"/>
            </a:endParaRPr>
          </a:p>
          <a:p>
            <a:pPr algn="just"/>
            <a:r>
              <a:rPr lang="en-US" b="1" dirty="0" smtClean="0">
                <a:solidFill>
                  <a:srgbClr val="000099"/>
                </a:solidFill>
                <a:latin typeface="Bookman Old Style" pitchFamily="18" charset="0"/>
              </a:rPr>
              <a:t>They can fill the proposal forms  and pay premium . KYC can stop with them . We have mortgage clause , Hypothecation clause.</a:t>
            </a:r>
          </a:p>
          <a:p>
            <a:pPr algn="just"/>
            <a:endParaRPr lang="en-US" b="1" dirty="0">
              <a:solidFill>
                <a:srgbClr val="000099"/>
              </a:solidFill>
              <a:latin typeface="Bookman Old Style" pitchFamily="18" charset="0"/>
            </a:endParaRPr>
          </a:p>
          <a:p>
            <a:pPr algn="just"/>
            <a:r>
              <a:rPr lang="en-US" b="1" dirty="0" smtClean="0">
                <a:solidFill>
                  <a:srgbClr val="000099"/>
                </a:solidFill>
                <a:latin typeface="Bookman Old Style" pitchFamily="18" charset="0"/>
              </a:rPr>
              <a:t>All Bank Branches where credit business is done , will certainly have a non life Insurance Policy </a:t>
            </a:r>
          </a:p>
          <a:p>
            <a:pPr algn="just"/>
            <a:endParaRPr lang="en-US" b="1" dirty="0">
              <a:solidFill>
                <a:srgbClr val="000099"/>
              </a:solidFill>
              <a:latin typeface="Bookman Old Style" pitchFamily="18" charset="0"/>
            </a:endParaRPr>
          </a:p>
          <a:p>
            <a:pPr algn="just"/>
            <a:r>
              <a:rPr lang="en-US" b="1" dirty="0" smtClean="0">
                <a:solidFill>
                  <a:srgbClr val="000099"/>
                </a:solidFill>
                <a:latin typeface="Bookman Old Style" pitchFamily="18" charset="0"/>
              </a:rPr>
              <a:t>Bank Managers are fairly conversant with General insurance </a:t>
            </a:r>
          </a:p>
          <a:p>
            <a:pPr algn="just"/>
            <a:endParaRPr lang="en-US" b="1" dirty="0">
              <a:solidFill>
                <a:srgbClr val="000099"/>
              </a:solidFill>
              <a:latin typeface="Bookman Old Style" pitchFamily="18" charset="0"/>
            </a:endParaRPr>
          </a:p>
          <a:p>
            <a:pPr algn="just"/>
            <a:r>
              <a:rPr lang="en-US" b="1" dirty="0" smtClean="0">
                <a:solidFill>
                  <a:srgbClr val="000099"/>
                </a:solidFill>
                <a:latin typeface="Bookman Old Style" pitchFamily="18" charset="0"/>
              </a:rPr>
              <a:t>No major instances of </a:t>
            </a:r>
            <a:r>
              <a:rPr lang="en-US" b="1" dirty="0" err="1" smtClean="0">
                <a:solidFill>
                  <a:srgbClr val="000099"/>
                </a:solidFill>
                <a:latin typeface="Bookman Old Style" pitchFamily="18" charset="0"/>
              </a:rPr>
              <a:t>mis</a:t>
            </a:r>
            <a:r>
              <a:rPr lang="en-US" b="1" dirty="0" smtClean="0">
                <a:solidFill>
                  <a:srgbClr val="000099"/>
                </a:solidFill>
                <a:latin typeface="Bookman Old Style" pitchFamily="18" charset="0"/>
              </a:rPr>
              <a:t>-selling or forced selling </a:t>
            </a:r>
          </a:p>
          <a:p>
            <a:pPr algn="just"/>
            <a:endParaRPr lang="en-US" b="1" dirty="0">
              <a:solidFill>
                <a:srgbClr val="000099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38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logo"/>
          <p:cNvPicPr>
            <a:picLocks noChangeAspect="1" noChangeArrowheads="1"/>
          </p:cNvPicPr>
          <p:nvPr/>
        </p:nvPicPr>
        <p:blipFill>
          <a:blip r:embed="rId3" cstate="print"/>
          <a:srcRect l="46928" t="3845" r="6087" b="89449"/>
          <a:stretch>
            <a:fillRect/>
          </a:stretch>
        </p:blipFill>
        <p:spPr bwMode="auto">
          <a:xfrm>
            <a:off x="5271247" y="6141664"/>
            <a:ext cx="3886200" cy="666750"/>
          </a:xfrm>
          <a:prstGeom prst="rect">
            <a:avLst/>
          </a:prstGeom>
          <a:noFill/>
          <a:ln w="9525" cmpd="thickThin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13447" y="6122614"/>
            <a:ext cx="9144000" cy="0"/>
          </a:xfrm>
          <a:prstGeom prst="line">
            <a:avLst/>
          </a:prstGeom>
          <a:noFill/>
          <a:ln w="9525" cmpd="thickThin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2411" y="-49586"/>
            <a:ext cx="9135036" cy="523220"/>
          </a:xfrm>
          <a:prstGeom prst="rect">
            <a:avLst/>
          </a:prstGeom>
          <a:solidFill>
            <a:schemeClr val="accent2"/>
          </a:solidFill>
          <a:ln w="9525" cmpd="thickThin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FF00"/>
                </a:solidFill>
                <a:latin typeface="Bookman Old Style" pitchFamily="18" charset="0"/>
              </a:rPr>
              <a:t>Stages of </a:t>
            </a:r>
            <a:r>
              <a:rPr lang="en-US" sz="2800" b="1" dirty="0" err="1" smtClean="0">
                <a:solidFill>
                  <a:srgbClr val="FFFF00"/>
                </a:solidFill>
                <a:latin typeface="Bookman Old Style" pitchFamily="18" charset="0"/>
              </a:rPr>
              <a:t>Bancassurance</a:t>
            </a:r>
            <a:endParaRPr lang="en-GB" sz="3200" dirty="0">
              <a:solidFill>
                <a:srgbClr val="0033CC"/>
              </a:solidFill>
            </a:endParaRPr>
          </a:p>
        </p:txBody>
      </p:sp>
      <p:pic>
        <p:nvPicPr>
          <p:cNvPr id="9" name="Picture 2" descr="http://4.bp.blogspot.com/_M9ckjS8Bq4Y/S_tFrxBLP4I/AAAAAAAADI4/gOGLDs18AG0/s400/New+India+Assurance+Co+Ltd+Logo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47" y="6121027"/>
            <a:ext cx="685800" cy="682625"/>
          </a:xfrm>
          <a:prstGeom prst="rect">
            <a:avLst/>
          </a:prstGeom>
          <a:noFill/>
          <a:ln w="9525" cmpd="thickThin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30564630"/>
              </p:ext>
            </p:extLst>
          </p:nvPr>
        </p:nvGraphicFramePr>
        <p:xfrm>
          <a:off x="96370" y="609600"/>
          <a:ext cx="8787653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3462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BDF5FA-2175-44B7-99FE-27D92C375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9EBDF5FA-2175-44B7-99FE-27D92C375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9EBDF5FA-2175-44B7-99FE-27D92C375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E7902A-60F5-429B-AC6C-456E63825A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82E7902A-60F5-429B-AC6C-456E63825A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82E7902A-60F5-429B-AC6C-456E63825A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5FFDAC-3FE4-41DB-90DC-0C8221555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085FFDAC-3FE4-41DB-90DC-0C8221555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085FFDAC-3FE4-41DB-90DC-0C8221555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67A335-BDBE-4053-8203-26C52B5EF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8167A335-BDBE-4053-8203-26C52B5EF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8167A335-BDBE-4053-8203-26C52B5EF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37472D-84AF-4882-B026-549CB5821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7237472D-84AF-4882-B026-549CB5821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7237472D-84AF-4882-B026-549CB5821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4F35FB-B1C9-44E7-AAAF-561AFD779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574F35FB-B1C9-44E7-AAAF-561AFD779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574F35FB-B1C9-44E7-AAAF-561AFD779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3276E1-B70D-4099-A5BA-B4299B1BF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193276E1-B70D-4099-A5BA-B4299B1BF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193276E1-B70D-4099-A5BA-B4299B1BF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3B86D8-0C4F-419E-AF4B-C95361767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2C3B86D8-0C4F-419E-AF4B-C95361767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2C3B86D8-0C4F-419E-AF4B-C95361767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37BCB4-23E6-4662-9FF9-BAD2CA914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D937BCB4-23E6-4662-9FF9-BAD2CA914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D937BCB4-23E6-4662-9FF9-BAD2CA914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logo"/>
          <p:cNvPicPr>
            <a:picLocks noChangeAspect="1" noChangeArrowheads="1"/>
          </p:cNvPicPr>
          <p:nvPr/>
        </p:nvPicPr>
        <p:blipFill>
          <a:blip r:embed="rId3" cstate="print"/>
          <a:srcRect l="46928" t="3845" r="6087" b="89449"/>
          <a:stretch>
            <a:fillRect/>
          </a:stretch>
        </p:blipFill>
        <p:spPr bwMode="auto">
          <a:xfrm>
            <a:off x="5271247" y="6141664"/>
            <a:ext cx="3886200" cy="666750"/>
          </a:xfrm>
          <a:prstGeom prst="rect">
            <a:avLst/>
          </a:prstGeom>
          <a:noFill/>
          <a:ln w="9525" cmpd="thickThin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13447" y="6122614"/>
            <a:ext cx="9144000" cy="0"/>
          </a:xfrm>
          <a:prstGeom prst="line">
            <a:avLst/>
          </a:prstGeom>
          <a:noFill/>
          <a:ln w="9525" cmpd="thickThin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2411" y="-49586"/>
            <a:ext cx="9135036" cy="523220"/>
          </a:xfrm>
          <a:prstGeom prst="rect">
            <a:avLst/>
          </a:prstGeom>
          <a:solidFill>
            <a:schemeClr val="accent2"/>
          </a:solidFill>
          <a:ln w="9525" cmpd="thickThin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FF00"/>
                </a:solidFill>
                <a:latin typeface="Bookman Old Style" pitchFamily="18" charset="0"/>
              </a:rPr>
              <a:t>IT Driven Business platforms </a:t>
            </a:r>
            <a:endParaRPr lang="en-GB" sz="3200" dirty="0">
              <a:solidFill>
                <a:srgbClr val="0033CC"/>
              </a:solidFill>
            </a:endParaRPr>
          </a:p>
        </p:txBody>
      </p:sp>
      <p:pic>
        <p:nvPicPr>
          <p:cNvPr id="9" name="Picture 2" descr="http://4.bp.blogspot.com/_M9ckjS8Bq4Y/S_tFrxBLP4I/AAAAAAAADI4/gOGLDs18AG0/s400/New+India+Assurance+Co+Ltd+Logo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47" y="6121027"/>
            <a:ext cx="685800" cy="682625"/>
          </a:xfrm>
          <a:prstGeom prst="rect">
            <a:avLst/>
          </a:prstGeom>
          <a:noFill/>
          <a:ln w="9525" cmpd="thickThin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8965" y="669940"/>
            <a:ext cx="496196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algn="just"/>
            <a:r>
              <a:rPr lang="en-US" sz="2000" b="1" dirty="0" smtClean="0">
                <a:solidFill>
                  <a:srgbClr val="000099"/>
                </a:solidFill>
                <a:latin typeface="Bookman Old Style" pitchFamily="18" charset="0"/>
              </a:rPr>
              <a:t>Master details available at Central offices of Banks  and can be placed for Insurance </a:t>
            </a:r>
          </a:p>
          <a:p>
            <a:pPr algn="just"/>
            <a:endParaRPr lang="en-US" sz="2000" b="1" dirty="0">
              <a:solidFill>
                <a:srgbClr val="000099"/>
              </a:solidFill>
              <a:latin typeface="Bookman Old Style" pitchFamily="18" charset="0"/>
            </a:endParaRPr>
          </a:p>
          <a:p>
            <a:pPr algn="just"/>
            <a:r>
              <a:rPr lang="en-US" sz="2000" b="1" dirty="0" smtClean="0">
                <a:solidFill>
                  <a:srgbClr val="000099"/>
                </a:solidFill>
                <a:latin typeface="Bookman Old Style" pitchFamily="18" charset="0"/>
              </a:rPr>
              <a:t>The Financial inclusion Model ( Business correspondents / Customer service person / Hand held devices ) </a:t>
            </a:r>
          </a:p>
          <a:p>
            <a:pPr algn="just"/>
            <a:endParaRPr lang="en-US" sz="2000" b="1" dirty="0">
              <a:solidFill>
                <a:srgbClr val="000099"/>
              </a:solidFill>
              <a:latin typeface="Bookman Old Style" pitchFamily="18" charset="0"/>
            </a:endParaRPr>
          </a:p>
          <a:p>
            <a:pPr algn="just"/>
            <a:r>
              <a:rPr lang="en-US" sz="2000" b="1" dirty="0" smtClean="0">
                <a:solidFill>
                  <a:srgbClr val="000099"/>
                </a:solidFill>
                <a:latin typeface="Bookman Old Style" pitchFamily="18" charset="0"/>
              </a:rPr>
              <a:t>Insurance covers embedded in Debit/ ATM/ Credit Cards </a:t>
            </a:r>
          </a:p>
          <a:p>
            <a:pPr algn="just"/>
            <a:endParaRPr lang="en-US" sz="2000" b="1" dirty="0">
              <a:solidFill>
                <a:srgbClr val="000099"/>
              </a:solidFill>
              <a:latin typeface="Bookman Old Style" pitchFamily="18" charset="0"/>
            </a:endParaRPr>
          </a:p>
          <a:p>
            <a:pPr algn="just"/>
            <a:r>
              <a:rPr lang="en-US" sz="2000" b="1" dirty="0" smtClean="0">
                <a:solidFill>
                  <a:srgbClr val="000099"/>
                </a:solidFill>
                <a:latin typeface="Bookman Old Style" pitchFamily="18" charset="0"/>
              </a:rPr>
              <a:t>Insurance from ATMs / Renewal facility </a:t>
            </a:r>
          </a:p>
          <a:p>
            <a:pPr algn="just"/>
            <a:endParaRPr lang="en-US" sz="2000" b="1" dirty="0">
              <a:solidFill>
                <a:srgbClr val="000099"/>
              </a:solidFill>
              <a:latin typeface="Bookman Old Style" pitchFamily="18" charset="0"/>
            </a:endParaRPr>
          </a:p>
          <a:p>
            <a:pPr algn="just"/>
            <a:r>
              <a:rPr lang="en-US" sz="2000" b="1" dirty="0" smtClean="0">
                <a:solidFill>
                  <a:srgbClr val="000099"/>
                </a:solidFill>
                <a:latin typeface="Bookman Old Style" pitchFamily="18" charset="0"/>
              </a:rPr>
              <a:t>Web Based Insurance interfaces</a:t>
            </a:r>
            <a:endParaRPr lang="en-US" sz="2000" b="1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417" y="496046"/>
            <a:ext cx="3679584" cy="2551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873" y="3429000"/>
            <a:ext cx="34861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042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logo"/>
          <p:cNvPicPr>
            <a:picLocks noChangeAspect="1" noChangeArrowheads="1"/>
          </p:cNvPicPr>
          <p:nvPr/>
        </p:nvPicPr>
        <p:blipFill>
          <a:blip r:embed="rId3" cstate="print"/>
          <a:srcRect l="46928" t="3845" r="6087" b="89449"/>
          <a:stretch>
            <a:fillRect/>
          </a:stretch>
        </p:blipFill>
        <p:spPr bwMode="auto">
          <a:xfrm>
            <a:off x="5271247" y="6141664"/>
            <a:ext cx="3886200" cy="666750"/>
          </a:xfrm>
          <a:prstGeom prst="rect">
            <a:avLst/>
          </a:prstGeom>
          <a:noFill/>
          <a:ln w="9525" cmpd="thickThin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13447" y="6122614"/>
            <a:ext cx="9144000" cy="0"/>
          </a:xfrm>
          <a:prstGeom prst="line">
            <a:avLst/>
          </a:prstGeom>
          <a:noFill/>
          <a:ln w="9525" cmpd="thickThin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2411" y="-49586"/>
            <a:ext cx="9135036" cy="523220"/>
          </a:xfrm>
          <a:prstGeom prst="rect">
            <a:avLst/>
          </a:prstGeom>
          <a:solidFill>
            <a:schemeClr val="accent2"/>
          </a:solidFill>
          <a:ln w="9525" cmpd="thickThin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FF00"/>
                </a:solidFill>
                <a:latin typeface="Bookman Old Style" pitchFamily="18" charset="0"/>
              </a:rPr>
              <a:t>Synergy </a:t>
            </a:r>
            <a:endParaRPr lang="en-GB" sz="3200" dirty="0">
              <a:solidFill>
                <a:srgbClr val="0033CC"/>
              </a:solidFill>
            </a:endParaRPr>
          </a:p>
        </p:txBody>
      </p:sp>
      <p:pic>
        <p:nvPicPr>
          <p:cNvPr id="9" name="Picture 2" descr="http://4.bp.blogspot.com/_M9ckjS8Bq4Y/S_tFrxBLP4I/AAAAAAAADI4/gOGLDs18AG0/s400/New+India+Assurance+Co+Ltd+Logo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47" y="6121027"/>
            <a:ext cx="685800" cy="682625"/>
          </a:xfrm>
          <a:prstGeom prst="rect">
            <a:avLst/>
          </a:prstGeom>
          <a:noFill/>
          <a:ln w="9525" cmpd="thickThin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8965" y="473396"/>
            <a:ext cx="8763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algn="just"/>
            <a:r>
              <a:rPr lang="en-US" b="1" dirty="0" smtClean="0">
                <a:solidFill>
                  <a:srgbClr val="000099"/>
                </a:solidFill>
                <a:latin typeface="Bookman Old Style" pitchFamily="18" charset="0"/>
              </a:rPr>
              <a:t>Despite the banks promoting  and co-owning the Insurance Companies in General insurance , they are no distortion . </a:t>
            </a:r>
          </a:p>
          <a:p>
            <a:pPr algn="just"/>
            <a:endParaRPr lang="en-US" b="1" dirty="0">
              <a:solidFill>
                <a:srgbClr val="000099"/>
              </a:solidFill>
              <a:latin typeface="Bookman Old Style" pitchFamily="18" charset="0"/>
            </a:endParaRPr>
          </a:p>
          <a:p>
            <a:pPr algn="just"/>
            <a:r>
              <a:rPr lang="en-US" b="1" dirty="0" smtClean="0">
                <a:solidFill>
                  <a:srgbClr val="000099"/>
                </a:solidFill>
                <a:latin typeface="Bookman Old Style" pitchFamily="18" charset="0"/>
              </a:rPr>
              <a:t>The collaboration  and symbiosis between banks &amp; General Insurers are need based, long lasting  and integra</a:t>
            </a:r>
            <a:r>
              <a:rPr lang="en-US" b="1" dirty="0" smtClean="0">
                <a:solidFill>
                  <a:srgbClr val="000099"/>
                </a:solidFill>
                <a:latin typeface="Bookman Old Style" pitchFamily="18" charset="0"/>
              </a:rPr>
              <a:t>l part of the Financial services system .</a:t>
            </a:r>
          </a:p>
          <a:p>
            <a:pPr algn="just"/>
            <a:endParaRPr lang="en-US" b="1" dirty="0">
              <a:solidFill>
                <a:srgbClr val="000099"/>
              </a:solidFill>
              <a:latin typeface="Bookman Old Style" pitchFamily="18" charset="0"/>
            </a:endParaRPr>
          </a:p>
          <a:p>
            <a:pPr algn="just"/>
            <a:r>
              <a:rPr lang="en-US" b="1" dirty="0" smtClean="0">
                <a:solidFill>
                  <a:srgbClr val="000099"/>
                </a:solidFill>
                <a:latin typeface="Bookman Old Style" pitchFamily="18" charset="0"/>
              </a:rPr>
              <a:t>The large number of Bank branches &amp; the reach, </a:t>
            </a:r>
            <a:r>
              <a:rPr lang="en-US" b="1" dirty="0" err="1" smtClean="0">
                <a:solidFill>
                  <a:srgbClr val="000099"/>
                </a:solidFill>
                <a:latin typeface="Bookman Old Style" pitchFamily="18" charset="0"/>
              </a:rPr>
              <a:t>Swabhiman</a:t>
            </a:r>
            <a:r>
              <a:rPr lang="en-US" b="1" dirty="0" smtClean="0">
                <a:solidFill>
                  <a:srgbClr val="000099"/>
                </a:solidFill>
                <a:latin typeface="Bookman Old Style" pitchFamily="18" charset="0"/>
              </a:rPr>
              <a:t> project &amp; financial inclusion , the priority lending, the operational risk management needs of the Bank </a:t>
            </a:r>
            <a:r>
              <a:rPr lang="en-US" b="1" dirty="0" err="1" smtClean="0">
                <a:solidFill>
                  <a:srgbClr val="000099"/>
                </a:solidFill>
                <a:latin typeface="Bookman Old Style" pitchFamily="18" charset="0"/>
              </a:rPr>
              <a:t>etc</a:t>
            </a:r>
            <a:r>
              <a:rPr lang="en-US" b="1" dirty="0" smtClean="0">
                <a:solidFill>
                  <a:srgbClr val="000099"/>
                </a:solidFill>
                <a:latin typeface="Bookman Old Style" pitchFamily="18" charset="0"/>
              </a:rPr>
              <a:t> would need strong insurance support .</a:t>
            </a:r>
          </a:p>
          <a:p>
            <a:pPr algn="just"/>
            <a:endParaRPr lang="en-US" b="1" dirty="0">
              <a:solidFill>
                <a:srgbClr val="000099"/>
              </a:solidFill>
              <a:latin typeface="Bookman Old Style" pitchFamily="18" charset="0"/>
            </a:endParaRPr>
          </a:p>
          <a:p>
            <a:pPr algn="just"/>
            <a:endParaRPr lang="en-US" b="1" dirty="0">
              <a:solidFill>
                <a:srgbClr val="000099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42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logo"/>
          <p:cNvPicPr>
            <a:picLocks noChangeAspect="1" noChangeArrowheads="1"/>
          </p:cNvPicPr>
          <p:nvPr/>
        </p:nvPicPr>
        <p:blipFill>
          <a:blip r:embed="rId3" cstate="print"/>
          <a:srcRect l="46928" t="3845" r="6087" b="89449"/>
          <a:stretch>
            <a:fillRect/>
          </a:stretch>
        </p:blipFill>
        <p:spPr bwMode="auto">
          <a:xfrm>
            <a:off x="5271247" y="6141664"/>
            <a:ext cx="3886200" cy="666750"/>
          </a:xfrm>
          <a:prstGeom prst="rect">
            <a:avLst/>
          </a:prstGeom>
          <a:noFill/>
          <a:ln w="9525" cmpd="thickThin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13447" y="6122614"/>
            <a:ext cx="9144000" cy="0"/>
          </a:xfrm>
          <a:prstGeom prst="line">
            <a:avLst/>
          </a:prstGeom>
          <a:noFill/>
          <a:ln w="9525" cmpd="thickThin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-8756" y="3010572"/>
            <a:ext cx="6257156" cy="523220"/>
          </a:xfrm>
          <a:prstGeom prst="rect">
            <a:avLst/>
          </a:prstGeom>
          <a:solidFill>
            <a:schemeClr val="accent2"/>
          </a:solidFill>
          <a:ln w="9525" cmpd="thickThin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FF00"/>
                </a:solidFill>
                <a:latin typeface="Bookman Old Style" pitchFamily="18" charset="0"/>
              </a:rPr>
              <a:t>Thank You </a:t>
            </a:r>
            <a:endParaRPr lang="en-GB" sz="3200" dirty="0">
              <a:solidFill>
                <a:srgbClr val="0033CC"/>
              </a:solidFill>
            </a:endParaRPr>
          </a:p>
        </p:txBody>
      </p:sp>
      <p:pic>
        <p:nvPicPr>
          <p:cNvPr id="9" name="Picture 2" descr="http://4.bp.blogspot.com/_M9ckjS8Bq4Y/S_tFrxBLP4I/AAAAAAAADI4/gOGLDs18AG0/s400/New+India+Assurance+Co+Ltd+Logo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47" y="6121027"/>
            <a:ext cx="685800" cy="682625"/>
          </a:xfrm>
          <a:prstGeom prst="rect">
            <a:avLst/>
          </a:prstGeom>
          <a:noFill/>
          <a:ln w="9525" cmpd="thickThin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  <p:pic>
        <p:nvPicPr>
          <p:cNvPr id="2050" name="Picture 2" descr="http://www.ibom.biz/images/bank-building-ic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274" y="473634"/>
            <a:ext cx="3171173" cy="253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28320"/>
            <a:ext cx="2514600" cy="169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120" y="4261657"/>
            <a:ext cx="2479160" cy="1859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6248400" y="0"/>
            <a:ext cx="0" cy="6121027"/>
          </a:xfrm>
          <a:prstGeom prst="line">
            <a:avLst/>
          </a:prstGeom>
          <a:ln w="34925" cmpd="sng">
            <a:solidFill>
              <a:schemeClr val="tx2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42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logo"/>
          <p:cNvPicPr>
            <a:picLocks noChangeAspect="1" noChangeArrowheads="1"/>
          </p:cNvPicPr>
          <p:nvPr/>
        </p:nvPicPr>
        <p:blipFill>
          <a:blip r:embed="rId3" cstate="print"/>
          <a:srcRect l="46928" t="3845" r="6087" b="89449"/>
          <a:stretch>
            <a:fillRect/>
          </a:stretch>
        </p:blipFill>
        <p:spPr bwMode="auto">
          <a:xfrm>
            <a:off x="5271247" y="6141664"/>
            <a:ext cx="3886200" cy="666750"/>
          </a:xfrm>
          <a:prstGeom prst="rect">
            <a:avLst/>
          </a:prstGeom>
          <a:noFill/>
          <a:ln w="9525" cmpd="thickThin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13447" y="6122614"/>
            <a:ext cx="9144000" cy="0"/>
          </a:xfrm>
          <a:prstGeom prst="line">
            <a:avLst/>
          </a:prstGeom>
          <a:noFill/>
          <a:ln w="9525" cmpd="thickThin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2411" y="-49586"/>
            <a:ext cx="9135036" cy="523220"/>
          </a:xfrm>
          <a:prstGeom prst="rect">
            <a:avLst/>
          </a:prstGeom>
          <a:solidFill>
            <a:schemeClr val="accent2"/>
          </a:solidFill>
          <a:ln w="9525" cmpd="thickThin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FF00"/>
                </a:solidFill>
                <a:latin typeface="Bookman Old Style" pitchFamily="18" charset="0"/>
              </a:rPr>
              <a:t>Strategies</a:t>
            </a:r>
            <a:endParaRPr lang="en-GB" sz="3200" dirty="0">
              <a:solidFill>
                <a:srgbClr val="0033CC"/>
              </a:solidFill>
            </a:endParaRPr>
          </a:p>
        </p:txBody>
      </p:sp>
      <p:pic>
        <p:nvPicPr>
          <p:cNvPr id="9" name="Picture 2" descr="http://4.bp.blogspot.com/_M9ckjS8Bq4Y/S_tFrxBLP4I/AAAAAAAADI4/gOGLDs18AG0/s400/New+India+Assurance+Co+Ltd+Logo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47" y="6121027"/>
            <a:ext cx="685800" cy="682625"/>
          </a:xfrm>
          <a:prstGeom prst="rect">
            <a:avLst/>
          </a:prstGeom>
          <a:noFill/>
          <a:ln w="9525" cmpd="thickThin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042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YuXI.e9Ui1Gnp2OAdqj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YuXI.e9Ui1Gnp2OAdqj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YuXI.e9Ui1Gnp2OAdqj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YuXI.e9Ui1Gnp2OAdqj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YuXI.e9Ui1Gnp2OAdqj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YuXI.e9Ui1Gnp2OAdqj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YuXI.e9Ui1Gnp2OAdqj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YuXI.e9Ui1Gnp2OAdqjA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5673</TotalTime>
  <Words>368</Words>
  <Application>Microsoft Office PowerPoint</Application>
  <PresentationFormat>On-screen Show (4:3)</PresentationFormat>
  <Paragraphs>56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USER</cp:lastModifiedBy>
  <cp:revision>448</cp:revision>
  <dcterms:created xsi:type="dcterms:W3CDTF">2010-11-29T07:47:56Z</dcterms:created>
  <dcterms:modified xsi:type="dcterms:W3CDTF">2012-07-01T16:48:39Z</dcterms:modified>
</cp:coreProperties>
</file>