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36" Target="slides/slide30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slide" Id="rId30" Target="slides/slide24.xml"/><Relationship Type="http://schemas.openxmlformats.org/officeDocument/2006/relationships/slide" Id="rId12" Target="slides/slide6.xml"/><Relationship Type="http://schemas.openxmlformats.org/officeDocument/2006/relationships/slide" Id="rId31" Target="slides/slide25.xml"/><Relationship Type="http://schemas.openxmlformats.org/officeDocument/2006/relationships/slide" Id="rId13" Target="slides/slide7.xml"/><Relationship Type="http://schemas.openxmlformats.org/officeDocument/2006/relationships/slide" Id="rId10" Target="slides/slide4.xml"/><Relationship Type="http://schemas.openxmlformats.org/officeDocument/2006/relationships/slide" Id="rId11" Target="slides/slide5.xml"/><Relationship Type="http://schemas.openxmlformats.org/officeDocument/2006/relationships/slide" Id="rId34" Target="slides/slide28.xml"/><Relationship Type="http://schemas.openxmlformats.org/officeDocument/2006/relationships/slide" Id="rId35" Target="slides/slide29.xml"/><Relationship Type="http://schemas.openxmlformats.org/officeDocument/2006/relationships/slide" Id="rId32" Target="slides/slide26.xml"/><Relationship Type="http://schemas.openxmlformats.org/officeDocument/2006/relationships/slide" Id="rId33" Target="slides/slide27.xml"/><Relationship Type="http://schemas.openxmlformats.org/officeDocument/2006/relationships/slide" Id="rId29" Target="slides/slide23.xml"/><Relationship Type="http://schemas.openxmlformats.org/officeDocument/2006/relationships/slide" Id="rId26" Target="slides/slide20.xml"/><Relationship Type="http://schemas.openxmlformats.org/officeDocument/2006/relationships/slide" Id="rId25" Target="slides/slide19.xml"/><Relationship Type="http://schemas.openxmlformats.org/officeDocument/2006/relationships/slide" Id="rId28" Target="slides/slide22.xml"/><Relationship Type="http://schemas.openxmlformats.org/officeDocument/2006/relationships/slide" Id="rId27" Target="slides/slide21.xml"/><Relationship Type="http://schemas.openxmlformats.org/officeDocument/2006/relationships/presProps" Id="rId2" Target="presProps.xml"/><Relationship Type="http://schemas.openxmlformats.org/officeDocument/2006/relationships/slide" Id="rId21" Target="slides/slide15.xml"/><Relationship Type="http://schemas.openxmlformats.org/officeDocument/2006/relationships/theme" Id="rId1" Target="theme/theme2.xml"/><Relationship Type="http://schemas.openxmlformats.org/officeDocument/2006/relationships/slide" Id="rId22" Target="slides/slide16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7.xml"/><Relationship Type="http://schemas.openxmlformats.org/officeDocument/2006/relationships/tableStyles" Id="rId3" Target="tableStyles.xml"/><Relationship Type="http://schemas.openxmlformats.org/officeDocument/2006/relationships/slide" Id="rId24" Target="slides/slide18.xml"/><Relationship Type="http://schemas.openxmlformats.org/officeDocument/2006/relationships/slide" Id="rId20" Target="slides/slide14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1" id="10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7" id="10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3" id="11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9" id="11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5" id="12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1" id="13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7" id="1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9" id="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0" id="1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1" id="1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5" id="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6" id="16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7" id="1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1" id="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2" id="1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3" id="1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7" id="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8" id="1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9" id="1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3" id="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4" id="1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5" id="1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9" id="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0" id="1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1" id="1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5" id="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6" id="1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7" id="1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1" id="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2" id="2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3" id="2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7" id="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8" id="20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9" id="20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3" id="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4" id="2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15" id="2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9" id="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0" id="2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1" id="2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3" id="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9" id="8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2.xml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2.xml"/></Relationships>
</file>

<file path=ppt/slides/_rels/slide2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6.xml"/><Relationship Type="http://schemas.openxmlformats.org/officeDocument/2006/relationships/slideLayout" Id="rId1" Target="../slideLayouts/slideLayout2.xml"/></Relationships>
</file>

<file path=ppt/slides/_rels/slide2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7.xml"/><Relationship Type="http://schemas.openxmlformats.org/officeDocument/2006/relationships/slideLayout" Id="rId1" Target="../slideLayouts/slideLayout2.xml"/></Relationships>
</file>

<file path=ppt/slides/_rels/slide2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8.xml"/><Relationship Type="http://schemas.openxmlformats.org/officeDocument/2006/relationships/slideLayout" Id="rId1" Target="../slideLayouts/slideLayout2.xml"/></Relationships>
</file>

<file path=ppt/slides/_rels/slide2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9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3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0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BANCASSURANCE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BANKER'S PERSPECTIVE</a:t>
            </a:r>
          </a:p>
          <a:p>
            <a:r>
              <a:t/>
            </a:r>
          </a:p>
        </p:txBody>
      </p:sp>
      <p:sp>
        <p:nvSpPr>
          <p:cNvPr name="Shape 43" id="43"/>
          <p:cNvSpPr txBox="1"/>
          <p:nvPr/>
        </p:nvSpPr>
        <p:spPr>
          <a:xfrm>
            <a:off y="6302750" x="7488275"/>
            <a:ext cy="405300" cx="1470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S.Muralidharan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6" id="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7" id="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TWO BANCASSURANCE MODELS</a:t>
            </a:r>
          </a:p>
          <a:p>
            <a:pPr>
              <a:buNone/>
            </a:pPr>
            <a:r>
              <a:rPr lang="en"/>
              <a:t>- Ownership-defined</a:t>
            </a:r>
          </a:p>
        </p:txBody>
      </p:sp>
      <p:sp>
        <p:nvSpPr>
          <p:cNvPr name="Shape 98" id="9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Bank owns Insurance arm and distributes latter's products."OWNED" BANCA MODEL (SBI, ICICI etc).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Bank contracts to distribute products of third-party insurers. "AGENCY" MODEL  (LIC and Banks)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 HYBRID of the two (AXIS/MNYL) with nominal ownership stake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TWO BANCA MODELS</a:t>
            </a:r>
          </a:p>
          <a:p>
            <a:pPr>
              <a:buNone/>
            </a:pPr>
            <a:r>
              <a:rPr lang="en"/>
              <a:t>Defined by who sells</a:t>
            </a:r>
          </a:p>
        </p:txBody>
      </p:sp>
      <p:sp>
        <p:nvSpPr>
          <p:cNvPr name="Shape 104" id="10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PURE Banca model in which the Bank staff sell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Hybrid Sales model in which Insurer's staff or agents, placed in the Bank, sell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TWO BANCA MODELS - Exclusivity-based</a:t>
            </a:r>
          </a:p>
        </p:txBody>
      </p:sp>
      <p:sp>
        <p:nvSpPr>
          <p:cNvPr name="Shape 110" id="11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insurer is a pure Banca company and sells only through its "parent bank" (B2B 1 Model)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 insurer sells through other banks (B2B 2)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 insurer sells through other distribution channels (B2B &amp; B2C)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 txBox="1"/>
          <p:nvPr>
            <p:ph type="title"/>
          </p:nvPr>
        </p:nvSpPr>
        <p:spPr>
          <a:xfrm>
            <a:off y="274637" x="3810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IT CAN MEAN  </a:t>
            </a:r>
          </a:p>
        </p:txBody>
      </p:sp>
      <p:sp>
        <p:nvSpPr>
          <p:cNvPr name="Shape 116" id="1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  <a:r>
              <a:rPr lang="en"/>
              <a:t>Each model has specific implications to the bank which owns it / distributes its products 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Degrees of ownership and exclusivity  also has important implications.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HOW BANCA WORKS</a:t>
            </a:r>
          </a:p>
        </p:txBody>
      </p:sp>
      <p:sp>
        <p:nvSpPr>
          <p:cNvPr name="Shape 122" id="12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Insurer produces products </a:t>
            </a:r>
          </a:p>
          <a:p>
            <a:pPr rtl="0" lvl="0">
              <a:buNone/>
            </a:pPr>
            <a:r>
              <a:rPr lang="en"/>
              <a:t>Bank distributes</a:t>
            </a:r>
          </a:p>
          <a:p>
            <a:pPr rtl="0" lvl="0">
              <a:buNone/>
            </a:pPr>
            <a:r>
              <a:rPr lang="en"/>
              <a:t>Two models for selling</a:t>
            </a:r>
          </a:p>
          <a:p>
            <a:pPr rtl="0" lvl="0">
              <a:buNone/>
            </a:pPr>
            <a:r>
              <a:rPr lang="en"/>
              <a:t>Bank is paid commission on sale</a:t>
            </a:r>
          </a:p>
          <a:p>
            <a:pPr rtl="0" lvl="0">
              <a:buNone/>
            </a:pPr>
            <a:r>
              <a:rPr lang="en"/>
              <a:t>"Owner" Bank receives dividends </a:t>
            </a:r>
          </a:p>
          <a:p>
            <a:pPr rtl="0" lvl="0">
              <a:buNone/>
            </a:pPr>
            <a:r>
              <a:rPr lang="en"/>
              <a:t>Servicing - two options</a:t>
            </a:r>
          </a:p>
          <a:p>
            <a:pPr rtl="0" lvl="0">
              <a:buNone/>
            </a:pPr>
            <a:r>
              <a:rPr lang="en"/>
              <a:t>STP for effectiveness - systems integration</a:t>
            </a:r>
          </a:p>
          <a:p>
            <a:pPr rtl="0" lvl="0">
              <a:buNone/>
            </a:pPr>
            <a:r>
              <a:rPr lang="en"/>
              <a:t>Training &amp; MIS provided by Insurer</a:t>
            </a:r>
          </a:p>
          <a:p>
            <a:pPr rtl="0" lvl="0">
              <a:buNone/>
            </a:pPr>
            <a:r>
              <a:rPr lang="en"/>
              <a:t>Systematic review and course correction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BANCA SUCCESS FACTORS</a:t>
            </a:r>
          </a:p>
        </p:txBody>
      </p:sp>
      <p:sp>
        <p:nvSpPr>
          <p:cNvPr name="Shape 128" id="12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study identified critical success factors for banca</a:t>
            </a:r>
          </a:p>
          <a:p>
            <a:r>
              <a:t/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Systems integration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Senior Management Commitment to insurance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Integration of products (branding)</a:t>
            </a:r>
          </a:p>
          <a:p>
            <a:pPr rtl="0" lvl="0">
              <a:buNone/>
            </a:pPr>
            <a:r>
              <a:rPr lang="en"/>
              <a:t>Also important,</a:t>
            </a:r>
          </a:p>
          <a:p>
            <a:pPr indent="-419100" marL="45720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Sales culture and clear positioning of insurance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BANKERS' CONCERNS</a:t>
            </a:r>
          </a:p>
        </p:txBody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Capital consumed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Income potential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Product portfolio integration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Systems integration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Complement &amp; enhance Banking Products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Additions of profitable services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Customer retention / satisfaction / delight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Selling skill availability / development 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Reverse risk flow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Brand Management</a:t>
            </a:r>
          </a:p>
          <a:p>
            <a:pPr indent="-419100" marL="457200" rtl="0" lv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Compliance &amp; Control</a:t>
            </a:r>
          </a:p>
          <a:p>
            <a:pPr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BANKERS' CONCERNS</a:t>
            </a:r>
          </a:p>
        </p:txBody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Animating sales teams</a:t>
            </a:r>
          </a:p>
          <a:p>
            <a:pPr rtl="0" lvl="0">
              <a:buNone/>
            </a:pPr>
            <a:r>
              <a:rPr lang="en"/>
              <a:t>Controlling sales teams</a:t>
            </a:r>
          </a:p>
          <a:p>
            <a:pPr rtl="0" lvl="0">
              <a:buNone/>
            </a:pPr>
            <a:r>
              <a:rPr lang="en"/>
              <a:t>Sales incentives etc - issues abound</a:t>
            </a:r>
          </a:p>
          <a:p>
            <a:pPr rtl="0" lvl="0">
              <a:buNone/>
            </a:pPr>
            <a:r>
              <a:rPr lang="en"/>
              <a:t>Customer ownership / data protection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PRODUCT INTEGRATION</a:t>
            </a:r>
          </a:p>
        </p:txBody>
      </p:sp>
      <p:sp>
        <p:nvSpPr>
          <p:cNvPr name="Shape 146" id="14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European Experience: Banca works best when products are integrated</a:t>
            </a:r>
          </a:p>
          <a:p>
            <a:pPr indent="0" marL="457200" rtl="0" lvl="0">
              <a:buNone/>
            </a:pPr>
            <a:r>
              <a:rPr lang="en"/>
              <a:t>Banks usually in the short term savings</a:t>
            </a:r>
          </a:p>
          <a:p>
            <a:pPr indent="0" marL="457200" rtl="0" lvl="0">
              <a:buNone/>
            </a:pPr>
            <a:r>
              <a:rPr lang="en"/>
              <a:t>MFs medium term</a:t>
            </a:r>
          </a:p>
          <a:p>
            <a:pPr indent="0" marL="457200" rtl="0" lvl="0">
              <a:buNone/>
            </a:pPr>
            <a:r>
              <a:rPr lang="en"/>
              <a:t>Insurance long term, Pensions even longer</a:t>
            </a:r>
          </a:p>
          <a:p>
            <a:pPr rtl="0" lvl="0">
              <a:buNone/>
            </a:pPr>
            <a:r>
              <a:rPr lang="en"/>
              <a:t>= Insurance completes savings spectrum</a:t>
            </a:r>
          </a:p>
          <a:p>
            <a:pPr rtl="0" lvl="0">
              <a:buNone/>
            </a:pPr>
            <a:r>
              <a:rPr lang="en"/>
              <a:t>+ Provides </a:t>
            </a:r>
            <a:r>
              <a:rPr lang="en" i="1" b="1"/>
              <a:t>Risk Cover</a:t>
            </a:r>
          </a:p>
          <a:p>
            <a:pPr rtl="0" lvl="0">
              <a:buNone/>
            </a:pPr>
            <a:r>
              <a:rPr lang="en"/>
              <a:t>Not direct competition for bank deposits</a:t>
            </a:r>
          </a:p>
          <a:p>
            <a:pPr rtl="0" lvl="0">
              <a:buNone/>
            </a:pPr>
            <a:r>
              <a:rPr lang="en"/>
              <a:t>Key element of Financial Planning &amp; Advisory</a:t>
            </a:r>
          </a:p>
          <a:p>
            <a:pPr rtl="0" lvl="0">
              <a:buNone/>
            </a:pPr>
            <a:r>
              <a:rPr lang="en"/>
              <a:t>Needs sophisticated selling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CAPITAL CONCERNS</a:t>
            </a:r>
          </a:p>
        </p:txBody>
      </p:sp>
      <p:sp>
        <p:nvSpPr>
          <p:cNvPr name="Shape 152" id="15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An issue in "owned banca" models</a:t>
            </a:r>
          </a:p>
          <a:p>
            <a:pPr rtl="0" lvl="0">
              <a:buNone/>
            </a:pPr>
            <a:r>
              <a:rPr lang="en"/>
              <a:t>Insurance is  capital-intensive</a:t>
            </a:r>
          </a:p>
          <a:p>
            <a:pPr indent="0" marL="457200" rtl="0" lvl="0">
              <a:buNone/>
            </a:pPr>
            <a:r>
              <a:rPr lang="en"/>
              <a:t>Insurance investments reduce Bank capital - an ongoing issue</a:t>
            </a:r>
          </a:p>
          <a:p>
            <a:pPr rtl="0" lvl="0">
              <a:buNone/>
            </a:pPr>
            <a:r>
              <a:rPr lang="en"/>
              <a:t>Insurance Break-even takes long</a:t>
            </a:r>
          </a:p>
          <a:p>
            <a:pPr indent="0" marL="457200" rtl="0" lvl="0">
              <a:buNone/>
            </a:pPr>
            <a:r>
              <a:rPr lang="en"/>
              <a:t>Owner-Banks need to be patient</a:t>
            </a:r>
          </a:p>
          <a:p>
            <a:pPr rtl="0" lvl="0">
              <a:buNone/>
            </a:pPr>
            <a:r>
              <a:rPr lang="en"/>
              <a:t>RoI: Low and Slow.</a:t>
            </a:r>
          </a:p>
          <a:p>
            <a:pPr indent="0" marL="457200" rtl="0" lvl="0">
              <a:buNone/>
            </a:pPr>
            <a:r>
              <a:rPr lang="en"/>
              <a:t>Income from dividends &amp; valuation of insurer</a:t>
            </a:r>
          </a:p>
          <a:p>
            <a:pPr indent="0" marL="457200">
              <a:buNone/>
            </a:pPr>
            <a:r>
              <a:rPr lang="en"/>
              <a:t>Valuations market conditions dependent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IS BANKING?</a:t>
            </a:r>
          </a:p>
        </p:txBody>
      </p:sp>
      <p:sp>
        <p:nvSpPr>
          <p:cNvPr name="Shape 49" id="49"/>
          <p:cNvSpPr txBox="1"/>
          <p:nvPr>
            <p:ph type="body" idx="1"/>
          </p:nvPr>
        </p:nvSpPr>
        <p:spPr>
          <a:xfrm rot="5764">
            <a:off y="1254996" x="457194"/>
            <a:ext cy="4967707" cx="8229611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Deposit taking?</a:t>
            </a:r>
          </a:p>
          <a:p>
            <a:pPr rtl="0" lvl="0">
              <a:buNone/>
            </a:pPr>
            <a:r>
              <a:rPr lang="en"/>
              <a:t>Lending?</a:t>
            </a:r>
          </a:p>
          <a:p>
            <a:pPr rtl="0" lvl="0">
              <a:buNone/>
            </a:pPr>
            <a:r>
              <a:rPr lang="en"/>
              <a:t>Deposit taking </a:t>
            </a:r>
            <a:r>
              <a:rPr lang="en" i="1" b="1"/>
              <a:t>and</a:t>
            </a:r>
            <a:r>
              <a:rPr lang="en"/>
              <a:t> Lending?</a:t>
            </a:r>
          </a:p>
          <a:p>
            <a:pPr rtl="0" lvl="0">
              <a:buNone/>
            </a:pPr>
            <a:r>
              <a:rPr lang="en"/>
              <a:t>Merchant / Investment Banking?</a:t>
            </a:r>
          </a:p>
          <a:p>
            <a:pPr rtl="0" lvl="0">
              <a:buNone/>
            </a:pPr>
            <a:r>
              <a:rPr lang="en"/>
              <a:t>Financial Products Distribution (own/3rd party)?</a:t>
            </a:r>
          </a:p>
          <a:p>
            <a:pPr rtl="0" lvl="0">
              <a:buNone/>
            </a:pPr>
            <a:r>
              <a:rPr lang="en"/>
              <a:t>Financial advisory to clients?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50" id="50"/>
          <p:cNvSpPr/>
          <p:nvPr/>
        </p:nvSpPr>
        <p:spPr>
          <a:xfrm>
            <a:off y="4548699" x="385150"/>
            <a:ext cy="1875899" cx="8163599"/>
          </a:xfrm>
          <a:prstGeom prst="rect">
            <a:avLst/>
          </a:prstGeom>
          <a:solidFill>
            <a:srgbClr val="F4CCCC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BANKING IS: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Financial intermediation, Advisory &amp; Distribution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= Bancassurance is a legitimate banking activity.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6" id="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7" id="1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Income Potential</a:t>
            </a:r>
          </a:p>
        </p:txBody>
      </p:sp>
      <p:sp>
        <p:nvSpPr>
          <p:cNvPr name="Shape 158" id="15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PAST</a:t>
            </a:r>
            <a:r>
              <a:rPr lang="en"/>
              <a:t>:</a:t>
            </a:r>
          </a:p>
          <a:p>
            <a:pPr rtl="0" lvl="0">
              <a:buNone/>
            </a:pPr>
            <a:r>
              <a:rPr lang="en"/>
              <a:t>High sales commission</a:t>
            </a:r>
          </a:p>
          <a:p>
            <a:pPr rtl="0" lvl="0">
              <a:buNone/>
            </a:pPr>
            <a:r>
              <a:rPr lang="en" b="1"/>
              <a:t>NOW</a:t>
            </a:r>
            <a:r>
              <a:rPr lang="en"/>
              <a:t>:</a:t>
            </a:r>
          </a:p>
          <a:p>
            <a:pPr rtl="0" lvl="0">
              <a:buNone/>
            </a:pPr>
            <a:r>
              <a:rPr lang="en"/>
              <a:t>Regulators stamping out high commissions</a:t>
            </a:r>
          </a:p>
          <a:p>
            <a:pPr rtl="0" lvl="0">
              <a:buNone/>
            </a:pPr>
            <a:r>
              <a:rPr lang="en"/>
              <a:t>In India product pricing requires IRDA approval; high "margins" not possible</a:t>
            </a:r>
          </a:p>
          <a:p>
            <a:pPr rtl="0" lvl="0">
              <a:buNone/>
            </a:pPr>
            <a:r>
              <a:rPr lang="en"/>
              <a:t>Bundled products like "loan-linked insurance" used to have high margins - no more.</a:t>
            </a:r>
          </a:p>
          <a:p>
            <a:pPr rtl="0" lvl="0">
              <a:buNone/>
            </a:pPr>
            <a:r>
              <a:rPr lang="en"/>
              <a:t>Insurers resorting to innovative compensation</a:t>
            </a:r>
          </a:p>
          <a:p>
            <a:pPr>
              <a:buNone/>
            </a:pPr>
            <a:r>
              <a:rPr lang="en" i="1" b="1"/>
              <a:t>Insurance Income disappointing banks.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2" id="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3" id="1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SYSTEMS INTEGRATION</a:t>
            </a:r>
          </a:p>
        </p:txBody>
      </p:sp>
      <p:sp>
        <p:nvSpPr>
          <p:cNvPr name="Shape 164" id="16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study revealed systems integration as a key success factor for Banca success.</a:t>
            </a:r>
          </a:p>
          <a:p>
            <a:pPr rtl="0" lvl="0">
              <a:buNone/>
            </a:pPr>
            <a:r>
              <a:rPr lang="en"/>
              <a:t>Banking front end should facilitate sale, after sales servicing and claims management.</a:t>
            </a:r>
          </a:p>
          <a:p>
            <a:pPr rtl="0" lvl="0">
              <a:buNone/>
            </a:pPr>
            <a:r>
              <a:rPr lang="en"/>
              <a:t>Should facilitate viewing customer savings pattern and propose appropriate products</a:t>
            </a:r>
          </a:p>
          <a:p>
            <a:pPr rtl="0" lvl="0">
              <a:buNone/>
            </a:pPr>
            <a:r>
              <a:rPr lang="en"/>
              <a:t>Customer should be able to make premium payments, and receive receipts at the Bank</a:t>
            </a:r>
          </a:p>
          <a:p>
            <a:pPr rtl="0" lvl="0">
              <a:buNone/>
            </a:pPr>
            <a:r>
              <a:rPr lang="en"/>
              <a:t>Insurance seasonality could cause traffic jam in Bank's systems.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8" id="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9" id="1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COMPLIMENTS BANK PRODUCTS</a:t>
            </a:r>
          </a:p>
        </p:txBody>
      </p:sp>
      <p:sp>
        <p:nvSpPr>
          <p:cNvPr name="Shape 170" id="17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Fear of cannibalisation real.</a:t>
            </a:r>
          </a:p>
          <a:p>
            <a:pPr rtl="0" lvl="0">
              <a:buNone/>
            </a:pPr>
            <a:r>
              <a:rPr lang="en"/>
              <a:t>Risk of cannibalisation not high</a:t>
            </a:r>
          </a:p>
          <a:p>
            <a:pPr rtl="0" lvl="0">
              <a:buNone/>
            </a:pPr>
            <a:r>
              <a:rPr lang="en"/>
              <a:t>If sold well, it can complement Bank products</a:t>
            </a:r>
          </a:p>
          <a:p>
            <a:pPr rtl="0" lvl="0">
              <a:buNone/>
            </a:pPr>
            <a:r>
              <a:rPr lang="en"/>
              <a:t>Insurance does not compete in terms of:</a:t>
            </a:r>
          </a:p>
          <a:p>
            <a:pPr indent="0" marL="457200" rtl="0" lvl="0">
              <a:buNone/>
            </a:pPr>
            <a:r>
              <a:rPr lang="en"/>
              <a:t> tenor </a:t>
            </a:r>
          </a:p>
          <a:p>
            <a:pPr indent="0" marL="457200" rtl="0" lvl="0">
              <a:buNone/>
            </a:pPr>
            <a:r>
              <a:rPr lang="en"/>
              <a:t> returns </a:t>
            </a:r>
          </a:p>
          <a:p>
            <a:pPr indent="0" marL="457200" rtl="0" lvl="0">
              <a:buNone/>
            </a:pPr>
            <a:r>
              <a:rPr lang="en"/>
              <a:t> purpose</a:t>
            </a:r>
          </a:p>
          <a:p>
            <a:pPr indent="0" marL="457200" rtl="0" lvl="0">
              <a:buNone/>
            </a:pPr>
            <a:r>
              <a:rPr lang="en"/>
              <a:t> risk cover</a:t>
            </a:r>
          </a:p>
          <a:p>
            <a:pPr rtl="0" lvl="0">
              <a:buNone/>
            </a:pPr>
            <a:r>
              <a:rPr lang="en" i="1"/>
              <a:t>To be complimentary, needs to be sold well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4" id="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5" id="1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ENHANCE BANK PRODUCTS</a:t>
            </a:r>
          </a:p>
        </p:txBody>
      </p:sp>
      <p:sp>
        <p:nvSpPr>
          <p:cNvPr name="Shape 176" id="17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Loans with built in death risk cover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Loans with unemployment cover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Loans with health cover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Mortgage loans with death risk cover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"Gap" cover for car loans. Etc etc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0" id="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1" id="1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RETAIN CUSTOMERS</a:t>
            </a:r>
          </a:p>
        </p:txBody>
      </p:sp>
      <p:sp>
        <p:nvSpPr>
          <p:cNvPr name="Shape 182" id="18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Banks face competition from new sources: Online, mobile Cos, Credit Cards, etc.</a:t>
            </a:r>
          </a:p>
          <a:p>
            <a:pPr rtl="0" lvl="0">
              <a:buNone/>
            </a:pPr>
            <a:r>
              <a:rPr lang="en"/>
              <a:t>Need to protect against poaching</a:t>
            </a:r>
          </a:p>
          <a:p>
            <a:pPr rtl="0" lvl="0">
              <a:buNone/>
            </a:pPr>
            <a:r>
              <a:rPr lang="en"/>
              <a:t>Offering all segments of life-time financial services is an effective protection</a:t>
            </a:r>
          </a:p>
          <a:p>
            <a:pPr rtl="0" lvl="0">
              <a:buNone/>
            </a:pPr>
            <a:r>
              <a:rPr lang="en"/>
              <a:t>Retail Customers using &gt;4 products dramatically more profitable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Banking equivalent of a Mall is as attractive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6" id="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7" id="1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SELLING SKILLS DEVELOPMENT</a:t>
            </a:r>
          </a:p>
        </p:txBody>
      </p:sp>
      <p:sp>
        <p:nvSpPr>
          <p:cNvPr name="Shape 188" id="18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Advantages depend on selling ability</a:t>
            </a:r>
          </a:p>
          <a:p>
            <a:pPr rtl="0" lvl="0">
              <a:buNone/>
            </a:pPr>
            <a:r>
              <a:rPr lang="en"/>
              <a:t>Bad selling can cause problems</a:t>
            </a:r>
          </a:p>
          <a:p>
            <a:pPr rtl="0" lvl="0">
              <a:buNone/>
            </a:pPr>
            <a:r>
              <a:rPr lang="en"/>
              <a:t>Need to develop ability to analyse need and sell appropriate product</a:t>
            </a:r>
          </a:p>
          <a:p>
            <a:pPr rtl="0" lvl="0">
              <a:buNone/>
            </a:pPr>
            <a:r>
              <a:rPr lang="en"/>
              <a:t>Must become part of Bank's normal training</a:t>
            </a:r>
          </a:p>
          <a:p>
            <a:pPr rtl="0" lvl="0">
              <a:buNone/>
            </a:pPr>
            <a:r>
              <a:rPr lang="en"/>
              <a:t>But....</a:t>
            </a:r>
          </a:p>
          <a:p>
            <a:pPr rtl="0" lvl="0">
              <a:buNone/>
            </a:pPr>
            <a:r>
              <a:rPr lang="en"/>
              <a:t>It is not seen that way.</a:t>
            </a:r>
          </a:p>
          <a:p>
            <a:pPr rtl="0" lvl="0">
              <a:buNone/>
            </a:pPr>
            <a:r>
              <a:rPr lang="en"/>
              <a:t>Seen as a burden and an intrusion</a:t>
            </a:r>
          </a:p>
          <a:p>
            <a:pPr>
              <a:buNone/>
            </a:pPr>
            <a:r>
              <a:rPr lang="en"/>
              <a:t>Need greater training commitment from Bank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2" id="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3" id="1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RISKS IN BANCA</a:t>
            </a:r>
          </a:p>
        </p:txBody>
      </p:sp>
      <p:sp>
        <p:nvSpPr>
          <p:cNvPr name="Shape 194" id="19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Depends on the model. Ownership most risky.</a:t>
            </a:r>
          </a:p>
          <a:p>
            <a:pPr rtl="0" lvl="0">
              <a:buNone/>
            </a:pPr>
            <a:r>
              <a:rPr lang="en"/>
              <a:t>Insurance losses can affect Bank capital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Constant demands for capital infusion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Poor RoI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Low income if valuation not captured.</a:t>
            </a:r>
          </a:p>
          <a:p>
            <a:pPr rtl="0" lvl="0">
              <a:buNone/>
            </a:pPr>
            <a:r>
              <a:rPr lang="en"/>
              <a:t>Banking contagion can spread to Insurance</a:t>
            </a:r>
          </a:p>
          <a:p>
            <a:pPr rtl="0" lvl="0">
              <a:buNone/>
            </a:pPr>
            <a:r>
              <a:rPr lang="en"/>
              <a:t>Risk to Bank due to mis-selling insurance</a:t>
            </a:r>
          </a:p>
          <a:p>
            <a:pPr rtl="0" lvl="0">
              <a:buNone/>
            </a:pPr>
            <a:r>
              <a:rPr lang="en"/>
              <a:t>Customer dissatisfaction with Insurer can affect his view of distributing Bank Brand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8" id="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9" id="1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BRAND MANAGEMENT</a:t>
            </a:r>
          </a:p>
        </p:txBody>
      </p:sp>
      <p:sp>
        <p:nvSpPr>
          <p:cNvPr name="Shape 200" id="20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To be effective, insurance must be integrated well with Bank brand</a:t>
            </a:r>
          </a:p>
          <a:p>
            <a:pPr rtl="0" lvl="0">
              <a:buNone/>
            </a:pPr>
            <a:r>
              <a:rPr lang="en"/>
              <a:t>Exposes the Bank to insurance problems</a:t>
            </a:r>
          </a:p>
          <a:p>
            <a:pPr rtl="0" lvl="0">
              <a:buNone/>
            </a:pPr>
            <a:r>
              <a:rPr lang="en"/>
              <a:t>Unsolved issues can cost the Bank dearly.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If done well, can add to Bank Brand, valuation</a:t>
            </a:r>
          </a:p>
          <a:p>
            <a:pPr rtl="0" lvl="0">
              <a:buNone/>
            </a:pPr>
            <a:r>
              <a:rPr lang="en"/>
              <a:t>Can bring new customers and retain old ones.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Bank regulators not happy with brand integration.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4" id="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5" id="2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COMPLIANCE 	</a:t>
            </a:r>
          </a:p>
        </p:txBody>
      </p:sp>
      <p:sp>
        <p:nvSpPr>
          <p:cNvPr name="Shape 206" id="20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Two regulators = twice the problems</a:t>
            </a:r>
          </a:p>
          <a:p>
            <a:pPr rtl="0" lvl="0">
              <a:buNone/>
            </a:pPr>
            <a:r>
              <a:rPr lang="en"/>
              <a:t>Indian regulators wish the businesses to be kept distinctly separate even at front end</a:t>
            </a:r>
          </a:p>
          <a:p>
            <a:pPr rtl="0" lvl="0">
              <a:buNone/>
            </a:pPr>
            <a:r>
              <a:rPr lang="en"/>
              <a:t>Cannot leave insurance customer data on Bank's system and vice versa = promised economies don't follow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Composite statements like in Wealth Management first step in integration.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10" id="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1" id="2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CONTROL &amp; ANIMATION OF SALES</a:t>
            </a:r>
          </a:p>
        </p:txBody>
      </p:sp>
      <p:sp>
        <p:nvSpPr>
          <p:cNvPr name="Shape 212" id="2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Control and animation of Sales Teams poses a challenge. Less so in "Agency" Banca model.</a:t>
            </a:r>
          </a:p>
          <a:p>
            <a:pPr rtl="0" lvl="0">
              <a:buNone/>
            </a:pPr>
            <a:r>
              <a:rPr lang="en"/>
              <a:t>Insurance needs to be "sold". Works only with incentives. </a:t>
            </a:r>
          </a:p>
          <a:p>
            <a:pPr rtl="0" lvl="0">
              <a:buNone/>
            </a:pPr>
            <a:r>
              <a:rPr lang="en"/>
              <a:t>Banks not used to incentive structures. </a:t>
            </a:r>
          </a:p>
          <a:p>
            <a:pPr rtl="0" lvl="0">
              <a:buNone/>
            </a:pPr>
            <a:r>
              <a:rPr lang="en"/>
              <a:t>Imaginative solutions required.</a:t>
            </a:r>
          </a:p>
          <a:p>
            <a:pPr rtl="0" lvl="0">
              <a:buNone/>
            </a:pPr>
            <a:r>
              <a:rPr lang="en"/>
              <a:t>Clarity needed on who controls salespeople.</a:t>
            </a:r>
          </a:p>
          <a:p>
            <a:pPr rtl="0" lvl="0">
              <a:buNone/>
            </a:pPr>
            <a:r>
              <a:rPr lang="en"/>
              <a:t>Separate deptt  works. Has some issues too.</a:t>
            </a:r>
          </a:p>
          <a:p>
            <a:pPr>
              <a:buNone/>
            </a:pPr>
            <a:r>
              <a:rPr lang="en"/>
              <a:t>Line Management must accept ownership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IS INSURANCE?</a:t>
            </a:r>
          </a:p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Insurance </a:t>
            </a:r>
            <a:r>
              <a:rPr lang="en"/>
              <a:t>is the </a:t>
            </a:r>
          </a:p>
          <a:p>
            <a:pPr indent="0" marL="457200" rtl="0" lvl="0">
              <a:buNone/>
            </a:pPr>
            <a:r>
              <a:rPr lang="en"/>
              <a:t>means of </a:t>
            </a:r>
            <a:r>
              <a:rPr lang="en" i="1" b="1"/>
              <a:t>protection</a:t>
            </a:r>
            <a:r>
              <a:rPr lang="en"/>
              <a:t>, </a:t>
            </a:r>
          </a:p>
          <a:p>
            <a:pPr indent="0" marL="457200" rtl="0" lvl="0">
              <a:buNone/>
            </a:pPr>
            <a:r>
              <a:rPr lang="en"/>
              <a:t>at an </a:t>
            </a:r>
            <a:r>
              <a:rPr lang="en" i="1" b="1" u="sng"/>
              <a:t>affordable cost</a:t>
            </a:r>
            <a:r>
              <a:rPr lang="en"/>
              <a:t>, </a:t>
            </a:r>
          </a:p>
          <a:p>
            <a:pPr indent="0" marL="457200" rtl="0" lvl="0">
              <a:buNone/>
            </a:pPr>
            <a:r>
              <a:rPr lang="en"/>
              <a:t>from a </a:t>
            </a:r>
            <a:r>
              <a:rPr lang="en" i="1" b="1"/>
              <a:t>risk </a:t>
            </a:r>
            <a:r>
              <a:rPr lang="en"/>
              <a:t>with </a:t>
            </a:r>
          </a:p>
          <a:p>
            <a:pPr indent="0" marL="457200" rtl="0" lvl="0">
              <a:buNone/>
            </a:pPr>
            <a:r>
              <a:rPr lang="en" i="1" b="1"/>
              <a:t>unaffordable consequences</a:t>
            </a:r>
            <a:r>
              <a:rPr lang="en"/>
              <a:t>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16" id="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7" id="2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WHO OWNS THE CUSTOMER?</a:t>
            </a:r>
          </a:p>
        </p:txBody>
      </p:sp>
      <p:sp>
        <p:nvSpPr>
          <p:cNvPr name="Shape 218" id="21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Bank? The Insurer?</a:t>
            </a:r>
          </a:p>
          <a:p>
            <a:pPr rtl="0" lvl="0">
              <a:buNone/>
            </a:pPr>
            <a:r>
              <a:rPr lang="en"/>
              <a:t>Ideally it should be the Bank.</a:t>
            </a:r>
          </a:p>
          <a:p>
            <a:pPr rtl="0" lvl="0">
              <a:buNone/>
            </a:pPr>
            <a:r>
              <a:rPr lang="en"/>
              <a:t>For effectiveness, all customer ownership should be with the Bank - Regulations don't permit it</a:t>
            </a:r>
          </a:p>
          <a:p>
            <a:pPr rtl="0" lvl="0">
              <a:buNone/>
            </a:pPr>
            <a:r>
              <a:rPr lang="en"/>
              <a:t>In practice, each has its own database. </a:t>
            </a:r>
          </a:p>
          <a:p>
            <a:pPr rtl="0" lvl="0">
              <a:buNone/>
            </a:pPr>
            <a:r>
              <a:rPr lang="en"/>
              <a:t>Reluctance to share data</a:t>
            </a:r>
          </a:p>
          <a:p>
            <a:pPr rtl="0" lvl="0">
              <a:buNone/>
            </a:pPr>
            <a:r>
              <a:rPr lang="en"/>
              <a:t>For greater benefits from Banca, higher data integration required. </a:t>
            </a:r>
          </a:p>
          <a:p>
            <a:pPr rtl="0" lvl="0">
              <a:buNone/>
            </a:pPr>
            <a:r>
              <a:rPr lang="en"/>
              <a:t>Changes in regulation likely?</a:t>
            </a:r>
          </a:p>
          <a:p>
            <a:pPr rtl="0" lvl="0">
              <a:buNone/>
            </a:pPr>
            <a:r>
              <a:rPr lang="en"/>
              <a:t>Real risk of data loss in Agency model...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BANKING EVOLUTION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Disintermediation is rife.</a:t>
            </a:r>
          </a:p>
          <a:p>
            <a:pPr rtl="0" lvl="0">
              <a:buNone/>
            </a:pPr>
            <a:r>
              <a:rPr lang="en"/>
              <a:t>Margins shrinking  (the 3-9-3 rule of banking)</a:t>
            </a:r>
          </a:p>
          <a:p>
            <a:pPr rtl="0" lvl="0">
              <a:buNone/>
            </a:pPr>
            <a:r>
              <a:rPr lang="en"/>
              <a:t>Customer convenience - "Financial Mall" </a:t>
            </a:r>
          </a:p>
          <a:p>
            <a:pPr rtl="0" lvl="0">
              <a:buNone/>
            </a:pPr>
            <a:r>
              <a:rPr lang="en"/>
              <a:t>Strong competition: inter-se &amp; non-banks</a:t>
            </a:r>
          </a:p>
          <a:p>
            <a:pPr rtl="0" lvl="0">
              <a:buNone/>
            </a:pPr>
            <a:r>
              <a:rPr lang="en"/>
              <a:t>New competition - internet, mobile companies, </a:t>
            </a:r>
          </a:p>
          <a:p>
            <a:pPr rtl="0" lvl="0">
              <a:buNone/>
            </a:pPr>
            <a:r>
              <a:rPr lang="en"/>
              <a:t>Post- crisis, </a:t>
            </a:r>
          </a:p>
          <a:p>
            <a:pPr indent="0" marL="457200" rtl="0" lvl="0">
              <a:buNone/>
            </a:pPr>
            <a:r>
              <a:rPr lang="en"/>
              <a:t>A forced return to "Utility Banking" likely</a:t>
            </a:r>
          </a:p>
          <a:p>
            <a:pPr indent="0" marL="457200" rtl="0" lvl="0">
              <a:buNone/>
            </a:pPr>
            <a:r>
              <a:rPr lang="en"/>
              <a:t>Curbs on profitable lines of business</a:t>
            </a:r>
          </a:p>
          <a:p>
            <a:pPr>
              <a:buNone/>
            </a:pPr>
            <a:r>
              <a:rPr lang="en"/>
              <a:t>= Need for acceptable new sources of income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BANKING EVOLUTION - COMPETITION FOR CUSTOMERS</a:t>
            </a:r>
          </a:p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Acquiring and retaining customers getting tougher</a:t>
            </a:r>
          </a:p>
          <a:p>
            <a:pPr rtl="0" lvl="0">
              <a:buNone/>
            </a:pPr>
            <a:r>
              <a:rPr lang="en"/>
              <a:t>High-profit customers weaned away by nimble smaller banks</a:t>
            </a:r>
          </a:p>
          <a:p>
            <a:pPr rtl="0" lvl="0">
              <a:buNone/>
            </a:pPr>
            <a:r>
              <a:rPr lang="en"/>
              <a:t>Large retail banks have large customer base and long reach; now through online too.</a:t>
            </a:r>
          </a:p>
          <a:p>
            <a:pPr rtl="0" lvl="0">
              <a:buNone/>
            </a:pPr>
            <a:r>
              <a:rPr lang="en"/>
              <a:t>They can leverage on their reach and customer base </a:t>
            </a:r>
          </a:p>
          <a:p>
            <a:pPr>
              <a:buNone/>
            </a:pPr>
            <a:r>
              <a:rPr lang="en"/>
              <a:t>More products = better customer retention + more income.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INSURANCE EVOLUTION</a:t>
            </a:r>
          </a:p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EXPANDING PRODUCT LINE-UP</a:t>
            </a:r>
          </a:p>
          <a:p>
            <a:pPr rtl="0" lvl="0">
              <a:buNone/>
            </a:pPr>
            <a:r>
              <a:rPr lang="en"/>
              <a:t>Life, Health, Assets, etc ("Traditional" lines)</a:t>
            </a:r>
          </a:p>
          <a:p>
            <a:pPr rtl="0" lvl="0">
              <a:buNone/>
            </a:pPr>
            <a:r>
              <a:rPr lang="en"/>
              <a:t>Marine and trade-linked</a:t>
            </a:r>
          </a:p>
          <a:p>
            <a:pPr rtl="0" lvl="0">
              <a:buNone/>
            </a:pPr>
            <a:r>
              <a:rPr lang="en"/>
              <a:t>Savings (Traditional, Unit-Linked), Loan protection, Pensions, various Hybrids.</a:t>
            </a:r>
          </a:p>
          <a:p>
            <a:pPr rtl="0" lvl="0">
              <a:buNone/>
            </a:pPr>
            <a:r>
              <a:rPr lang="en"/>
              <a:t>Weather and similar risk insurance</a:t>
            </a:r>
          </a:p>
          <a:p>
            <a:pPr rtl="0" lvl="0">
              <a:buNone/>
            </a:pPr>
            <a:r>
              <a:rPr lang="en"/>
              <a:t>Default swaps and other exotics</a:t>
            </a:r>
          </a:p>
          <a:p>
            <a:pPr rtl="0" lvl="0">
              <a:buNone/>
            </a:pPr>
            <a:r>
              <a:rPr lang="en"/>
              <a:t>Insurance has moved from underwriting to derivatives and fixed income to market-related investments.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INSURANCE EVOLUTION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TOUGHER REGULATORY ENVIRONMENT</a:t>
            </a:r>
          </a:p>
          <a:p>
            <a:pPr rtl="0" lvl="0">
              <a:buNone/>
            </a:pPr>
            <a:r>
              <a:rPr lang="en"/>
              <a:t>Regulatory activism &amp; consumer protection </a:t>
            </a:r>
          </a:p>
          <a:p>
            <a:pPr rtl="0" lvl="0">
              <a:buNone/>
            </a:pPr>
            <a:r>
              <a:rPr lang="en"/>
              <a:t>Control on pricing &amp; expenses = lower sales remuneration and lowered interest in selling</a:t>
            </a:r>
          </a:p>
          <a:p>
            <a:pPr rtl="0" lvl="0">
              <a:buNone/>
            </a:pPr>
            <a:r>
              <a:rPr lang="en"/>
              <a:t>Complex products have earned a bad name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= Independent direct selling teams are losing interest</a:t>
            </a:r>
          </a:p>
          <a:p>
            <a:pPr rtl="0" lvl="0">
              <a:buNone/>
            </a:pPr>
            <a:r>
              <a:rPr lang="en"/>
              <a:t>Sellers bundling investment advice  and product sales.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INSURANCE &amp; BANKING - OVERLAP OF INTERESTS</a:t>
            </a:r>
          </a:p>
        </p:txBody>
      </p:sp>
      <p:sp>
        <p:nvSpPr>
          <p:cNvPr name="Shape 86" id="8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Banks have the customers Insurers need </a:t>
            </a:r>
          </a:p>
          <a:p>
            <a:pPr rtl="0" lvl="0">
              <a:buNone/>
            </a:pPr>
            <a:r>
              <a:rPr lang="en"/>
              <a:t>Insurance selling can generate the income banks need</a:t>
            </a:r>
          </a:p>
          <a:p>
            <a:pPr rtl="0" lvl="0">
              <a:buNone/>
            </a:pPr>
            <a:r>
              <a:rPr lang="en"/>
              <a:t>Banks have the "reach" insurers lack</a:t>
            </a:r>
          </a:p>
          <a:p>
            <a:pPr rtl="0" lvl="0">
              <a:buNone/>
            </a:pPr>
            <a:r>
              <a:rPr lang="en"/>
              <a:t>Customers (still) trust the (Indian)Banks </a:t>
            </a:r>
          </a:p>
          <a:p>
            <a:pPr rtl="0" lvl="0">
              <a:buNone/>
            </a:pPr>
            <a:r>
              <a:rPr lang="en"/>
              <a:t>Banks are attempting to become Financial Malls. Insurance is a key product.</a:t>
            </a:r>
          </a:p>
          <a:p>
            <a:pPr rtl="0" lvl="0">
              <a:buNone/>
            </a:pPr>
            <a:r>
              <a:rPr lang="en"/>
              <a:t>Insurance products can help Banks retain customers for a longer term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BANKING AND INSURANCE </a:t>
            </a:r>
            <a:r>
              <a:rPr lang="en" sz="3000"/>
              <a:t>- </a:t>
            </a:r>
          </a:p>
          <a:p>
            <a:pPr>
              <a:buNone/>
            </a:pPr>
            <a:r>
              <a:rPr lang="en" sz="3000"/>
              <a:t>A MARRIAGE MADE IN HEAVEN?</a:t>
            </a:r>
          </a:p>
        </p:txBody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
</a:t>
            </a:r>
          </a:p>
          <a:p>
            <a:pPr rtl="0" lvl="0">
              <a:buNone/>
            </a:pPr>
            <a:r>
              <a:rPr lang="en" b="1"/>
              <a:t>NOT QUITE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b="1"/>
              <a:t>LIKE HUMAN MARRIAGES, THIS ONE ALSO NEEDS CONSTANT FINE-TUNING AND PARTNERS NEED TO WORK ON IT.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