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pptx" ContentType="application/vnd.openxmlformats-officedocument.presentationml.presentation"/>
  <Override PartName="/ppt/diagrams/layout3.xml" ContentType="application/vnd.openxmlformats-officedocument.drawingml.diagramLayout+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45" r:id="rId1"/>
  </p:sldMasterIdLst>
  <p:notesMasterIdLst>
    <p:notesMasterId r:id="rId41"/>
  </p:notesMasterIdLst>
  <p:handoutMasterIdLst>
    <p:handoutMasterId r:id="rId42"/>
  </p:handoutMasterIdLst>
  <p:sldIdLst>
    <p:sldId id="312" r:id="rId2"/>
    <p:sldId id="313" r:id="rId3"/>
    <p:sldId id="307" r:id="rId4"/>
    <p:sldId id="314" r:id="rId5"/>
    <p:sldId id="338" r:id="rId6"/>
    <p:sldId id="340" r:id="rId7"/>
    <p:sldId id="315" r:id="rId8"/>
    <p:sldId id="357" r:id="rId9"/>
    <p:sldId id="342" r:id="rId10"/>
    <p:sldId id="301" r:id="rId11"/>
    <p:sldId id="353" r:id="rId12"/>
    <p:sldId id="349" r:id="rId13"/>
    <p:sldId id="300" r:id="rId14"/>
    <p:sldId id="341" r:id="rId15"/>
    <p:sldId id="336" r:id="rId16"/>
    <p:sldId id="354" r:id="rId17"/>
    <p:sldId id="289" r:id="rId18"/>
    <p:sldId id="290" r:id="rId19"/>
    <p:sldId id="331" r:id="rId20"/>
    <p:sldId id="332" r:id="rId21"/>
    <p:sldId id="316" r:id="rId22"/>
    <p:sldId id="318" r:id="rId23"/>
    <p:sldId id="317" r:id="rId24"/>
    <p:sldId id="355" r:id="rId25"/>
    <p:sldId id="356" r:id="rId26"/>
    <p:sldId id="322" r:id="rId27"/>
    <p:sldId id="351" r:id="rId28"/>
    <p:sldId id="352" r:id="rId29"/>
    <p:sldId id="350" r:id="rId30"/>
    <p:sldId id="334" r:id="rId31"/>
    <p:sldId id="335" r:id="rId32"/>
    <p:sldId id="319" r:id="rId33"/>
    <p:sldId id="320" r:id="rId34"/>
    <p:sldId id="343" r:id="rId35"/>
    <p:sldId id="344" r:id="rId36"/>
    <p:sldId id="345" r:id="rId37"/>
    <p:sldId id="346" r:id="rId38"/>
    <p:sldId id="347" r:id="rId39"/>
    <p:sldId id="348" r:id="rId40"/>
  </p:sldIdLst>
  <p:sldSz cx="9906000" cy="6858000" type="A4"/>
  <p:notesSz cx="6797675" cy="9928225"/>
  <p:defaultTextStyle>
    <a:defPPr>
      <a:defRPr lang="en-US"/>
    </a:defPPr>
    <a:lvl1pPr algn="l" defTabSz="952500" rtl="0" fontAlgn="base">
      <a:spcBef>
        <a:spcPct val="0"/>
      </a:spcBef>
      <a:spcAft>
        <a:spcPct val="0"/>
      </a:spcAft>
      <a:defRPr sz="1900" kern="1200">
        <a:solidFill>
          <a:schemeClr val="tx1"/>
        </a:solidFill>
        <a:latin typeface="Arial" pitchFamily="34" charset="0"/>
        <a:ea typeface="ＭＳ Ｐゴシック" pitchFamily="34" charset="-128"/>
        <a:cs typeface="+mn-cs"/>
      </a:defRPr>
    </a:lvl1pPr>
    <a:lvl2pPr marL="473075" indent="-39688" algn="l" defTabSz="952500" rtl="0" fontAlgn="base">
      <a:spcBef>
        <a:spcPct val="0"/>
      </a:spcBef>
      <a:spcAft>
        <a:spcPct val="0"/>
      </a:spcAft>
      <a:defRPr sz="1900" kern="1200">
        <a:solidFill>
          <a:schemeClr val="tx1"/>
        </a:solidFill>
        <a:latin typeface="Arial" pitchFamily="34" charset="0"/>
        <a:ea typeface="ＭＳ Ｐゴシック" pitchFamily="34" charset="-128"/>
        <a:cs typeface="+mn-cs"/>
      </a:defRPr>
    </a:lvl2pPr>
    <a:lvl3pPr marL="952500" indent="-85725" algn="l" defTabSz="952500" rtl="0" fontAlgn="base">
      <a:spcBef>
        <a:spcPct val="0"/>
      </a:spcBef>
      <a:spcAft>
        <a:spcPct val="0"/>
      </a:spcAft>
      <a:defRPr sz="1900" kern="1200">
        <a:solidFill>
          <a:schemeClr val="tx1"/>
        </a:solidFill>
        <a:latin typeface="Arial" pitchFamily="34" charset="0"/>
        <a:ea typeface="ＭＳ Ｐゴシック" pitchFamily="34" charset="-128"/>
        <a:cs typeface="+mn-cs"/>
      </a:defRPr>
    </a:lvl3pPr>
    <a:lvl4pPr marL="1431925" indent="-130175" algn="l" defTabSz="952500" rtl="0" fontAlgn="base">
      <a:spcBef>
        <a:spcPct val="0"/>
      </a:spcBef>
      <a:spcAft>
        <a:spcPct val="0"/>
      </a:spcAft>
      <a:defRPr sz="1900" kern="1200">
        <a:solidFill>
          <a:schemeClr val="tx1"/>
        </a:solidFill>
        <a:latin typeface="Arial" pitchFamily="34" charset="0"/>
        <a:ea typeface="ＭＳ Ｐゴシック" pitchFamily="34" charset="-128"/>
        <a:cs typeface="+mn-cs"/>
      </a:defRPr>
    </a:lvl4pPr>
    <a:lvl5pPr marL="1911350" indent="-174625" algn="l" defTabSz="952500" rtl="0" fontAlgn="base">
      <a:spcBef>
        <a:spcPct val="0"/>
      </a:spcBef>
      <a:spcAft>
        <a:spcPct val="0"/>
      </a:spcAft>
      <a:defRPr sz="19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9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9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9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9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E0F5"/>
    <a:srgbClr val="0C4DA2"/>
    <a:srgbClr val="8CADAE"/>
    <a:srgbClr val="EAEAEA"/>
    <a:srgbClr val="737373"/>
    <a:srgbClr val="FFFFFF"/>
    <a:srgbClr val="D1D1D1"/>
    <a:srgbClr val="828282"/>
  </p:clrMru>
</p:presentationPr>
</file>

<file path=ppt/tableStyles.xml><?xml version="1.0" encoding="utf-8"?>
<a:tblStyleLst xmlns:a="http://schemas.openxmlformats.org/drawingml/2006/main" def="{5C22544A-7EE6-4342-B048-85BDC9FD1C3A}">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21" autoAdjust="0"/>
    <p:restoredTop sz="95333" autoAdjust="0"/>
  </p:normalViewPr>
  <p:slideViewPr>
    <p:cSldViewPr snapToGrid="0" snapToObjects="1">
      <p:cViewPr>
        <p:scale>
          <a:sx n="75" d="100"/>
          <a:sy n="75" d="100"/>
        </p:scale>
        <p:origin x="-1272" y="108"/>
      </p:cViewPr>
      <p:guideLst>
        <p:guide orient="horz" pos="1390"/>
        <p:guide orient="horz" pos="949"/>
        <p:guide orient="horz" pos="1537"/>
        <p:guide orient="horz" pos="3364"/>
        <p:guide orient="horz" pos="1067"/>
        <p:guide pos="3455"/>
        <p:guide pos="865"/>
        <p:guide pos="329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9" d="100"/>
          <a:sy n="49" d="100"/>
        </p:scale>
        <p:origin x="-1944"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_rels/data2.xml.rels><?xml version="1.0" encoding="UTF-8" standalone="yes"?>
<Relationships xmlns="http://schemas.openxmlformats.org/package/2006/relationships"><Relationship Id="rId1" Type="http://schemas.openxmlformats.org/officeDocument/2006/relationships/image" Target="../media/image8.png"/></Relationships>
</file>

<file path=ppt/diagrams/_rels/drawing2.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1AF6FB-ED03-4058-9DA7-86A67CD04D1D}" type="doc">
      <dgm:prSet loTypeId="urn:microsoft.com/office/officeart/2005/8/layout/chevron1" loCatId="process" qsTypeId="urn:microsoft.com/office/officeart/2005/8/quickstyle/simple4" qsCatId="simple" csTypeId="urn:microsoft.com/office/officeart/2005/8/colors/accent1_2" csCatId="accent1" phldr="1"/>
      <dgm:spPr/>
    </dgm:pt>
    <dgm:pt modelId="{FF0CD795-1515-4C27-9F92-9E42275CEC60}">
      <dgm:prSet phldrT="[Text]" custT="1"/>
      <dgm:spPr/>
      <dgm:t>
        <a:bodyPr/>
        <a:lstStyle/>
        <a:p>
          <a:r>
            <a:rPr lang="en-US" sz="1200" b="1" dirty="0" smtClean="0"/>
            <a:t>Organization Strategic Management</a:t>
          </a:r>
        </a:p>
      </dgm:t>
    </dgm:pt>
    <dgm:pt modelId="{2A8E7085-E6B1-4A9F-9CCB-B4D628718767}" type="parTrans" cxnId="{F3376A61-BA48-4720-AB76-ABDA9DD07ED1}">
      <dgm:prSet/>
      <dgm:spPr/>
      <dgm:t>
        <a:bodyPr/>
        <a:lstStyle/>
        <a:p>
          <a:endParaRPr lang="en-US" sz="1400">
            <a:solidFill>
              <a:schemeClr val="tx1"/>
            </a:solidFill>
          </a:endParaRPr>
        </a:p>
      </dgm:t>
    </dgm:pt>
    <dgm:pt modelId="{AAFE612D-1025-408B-92BB-2F16D6F29346}" type="sibTrans" cxnId="{F3376A61-BA48-4720-AB76-ABDA9DD07ED1}">
      <dgm:prSet/>
      <dgm:spPr/>
      <dgm:t>
        <a:bodyPr/>
        <a:lstStyle/>
        <a:p>
          <a:endParaRPr lang="en-US" sz="1400">
            <a:solidFill>
              <a:schemeClr val="tx1"/>
            </a:solidFill>
          </a:endParaRPr>
        </a:p>
      </dgm:t>
    </dgm:pt>
    <dgm:pt modelId="{FAEB5F7D-6E86-4CEC-80CA-A0906443F02F}">
      <dgm:prSet phldrT="[Text]" custT="1"/>
      <dgm:spPr/>
      <dgm:t>
        <a:bodyPr/>
        <a:lstStyle/>
        <a:p>
          <a:r>
            <a:rPr lang="en-US" sz="1200" b="1" dirty="0" smtClean="0"/>
            <a:t>Proposition Source</a:t>
          </a:r>
          <a:endParaRPr lang="en-US" sz="1200" b="1" dirty="0"/>
        </a:p>
      </dgm:t>
    </dgm:pt>
    <dgm:pt modelId="{19315C44-5D01-4DAF-8B9F-FB29F904AC05}" type="parTrans" cxnId="{DB1F4DFC-6CD4-4184-94D7-7F330D55C06F}">
      <dgm:prSet/>
      <dgm:spPr/>
      <dgm:t>
        <a:bodyPr/>
        <a:lstStyle/>
        <a:p>
          <a:endParaRPr lang="en-US" sz="1400">
            <a:solidFill>
              <a:schemeClr val="tx1"/>
            </a:solidFill>
          </a:endParaRPr>
        </a:p>
      </dgm:t>
    </dgm:pt>
    <dgm:pt modelId="{29094E67-948B-49A4-87AA-20386477CB4B}" type="sibTrans" cxnId="{DB1F4DFC-6CD4-4184-94D7-7F330D55C06F}">
      <dgm:prSet/>
      <dgm:spPr/>
      <dgm:t>
        <a:bodyPr/>
        <a:lstStyle/>
        <a:p>
          <a:endParaRPr lang="en-US" sz="1400">
            <a:solidFill>
              <a:schemeClr val="tx1"/>
            </a:solidFill>
          </a:endParaRPr>
        </a:p>
      </dgm:t>
    </dgm:pt>
    <dgm:pt modelId="{97C13003-631D-4DF8-82F6-12E0992988F4}">
      <dgm:prSet phldrT="[Text]" custT="1"/>
      <dgm:spPr/>
      <dgm:t>
        <a:bodyPr/>
        <a:lstStyle/>
        <a:p>
          <a:r>
            <a:rPr lang="en-US" sz="1200" b="1" dirty="0" smtClean="0"/>
            <a:t>Service</a:t>
          </a:r>
        </a:p>
      </dgm:t>
    </dgm:pt>
    <dgm:pt modelId="{A7C5EBFC-3E67-450C-902D-769E80D0FF8B}" type="parTrans" cxnId="{9C39C2AC-7322-4FEE-A81B-8B87D398B743}">
      <dgm:prSet/>
      <dgm:spPr/>
      <dgm:t>
        <a:bodyPr/>
        <a:lstStyle/>
        <a:p>
          <a:endParaRPr lang="en-US" sz="1400">
            <a:solidFill>
              <a:schemeClr val="tx1"/>
            </a:solidFill>
          </a:endParaRPr>
        </a:p>
      </dgm:t>
    </dgm:pt>
    <dgm:pt modelId="{3452D5AD-B98E-4CC6-8EED-E4C82C3B3F2D}" type="sibTrans" cxnId="{9C39C2AC-7322-4FEE-A81B-8B87D398B743}">
      <dgm:prSet/>
      <dgm:spPr/>
      <dgm:t>
        <a:bodyPr/>
        <a:lstStyle/>
        <a:p>
          <a:endParaRPr lang="en-US" sz="1400">
            <a:solidFill>
              <a:schemeClr val="tx1"/>
            </a:solidFill>
          </a:endParaRPr>
        </a:p>
      </dgm:t>
    </dgm:pt>
    <dgm:pt modelId="{84432311-BA3F-4080-8002-9C7E27AE954C}">
      <dgm:prSet custT="1"/>
      <dgm:spPr/>
      <dgm:t>
        <a:bodyPr/>
        <a:lstStyle/>
        <a:p>
          <a:r>
            <a:rPr lang="en-US" sz="1200" b="1" dirty="0" smtClean="0"/>
            <a:t>Sales</a:t>
          </a:r>
          <a:endParaRPr lang="en-US" sz="1200" b="1" dirty="0"/>
        </a:p>
      </dgm:t>
    </dgm:pt>
    <dgm:pt modelId="{8EA298C1-B44C-42ED-87D8-2850F89BC3F2}" type="parTrans" cxnId="{36CC560D-AC15-47B8-9B6B-2CE601E6333A}">
      <dgm:prSet/>
      <dgm:spPr/>
      <dgm:t>
        <a:bodyPr/>
        <a:lstStyle/>
        <a:p>
          <a:endParaRPr lang="en-US" sz="1400">
            <a:solidFill>
              <a:schemeClr val="tx1"/>
            </a:solidFill>
          </a:endParaRPr>
        </a:p>
      </dgm:t>
    </dgm:pt>
    <dgm:pt modelId="{B47B77D2-09F9-42CF-B5B7-32EF813F0E38}" type="sibTrans" cxnId="{36CC560D-AC15-47B8-9B6B-2CE601E6333A}">
      <dgm:prSet/>
      <dgm:spPr/>
      <dgm:t>
        <a:bodyPr/>
        <a:lstStyle/>
        <a:p>
          <a:endParaRPr lang="en-US" sz="1400">
            <a:solidFill>
              <a:schemeClr val="tx1"/>
            </a:solidFill>
          </a:endParaRPr>
        </a:p>
      </dgm:t>
    </dgm:pt>
    <dgm:pt modelId="{562FADA5-2105-4B46-B703-47984F9E0DDB}">
      <dgm:prSet custT="1"/>
      <dgm:spPr/>
      <dgm:t>
        <a:bodyPr/>
        <a:lstStyle/>
        <a:p>
          <a:r>
            <a:rPr lang="en-US" sz="1200" b="1" dirty="0" smtClean="0"/>
            <a:t>Distribution</a:t>
          </a:r>
          <a:endParaRPr lang="en-US" sz="1200" b="1" dirty="0"/>
        </a:p>
      </dgm:t>
    </dgm:pt>
    <dgm:pt modelId="{23EB9B42-397E-4D18-9E77-04BF9762DE73}" type="parTrans" cxnId="{27376DF6-4F32-4BEF-AE76-F5FDAEC7F0FE}">
      <dgm:prSet/>
      <dgm:spPr/>
      <dgm:t>
        <a:bodyPr/>
        <a:lstStyle/>
        <a:p>
          <a:endParaRPr lang="en-US" sz="1400">
            <a:solidFill>
              <a:schemeClr val="tx1"/>
            </a:solidFill>
          </a:endParaRPr>
        </a:p>
      </dgm:t>
    </dgm:pt>
    <dgm:pt modelId="{6603884E-196C-4EE0-9A6B-BB197ABFC302}" type="sibTrans" cxnId="{27376DF6-4F32-4BEF-AE76-F5FDAEC7F0FE}">
      <dgm:prSet/>
      <dgm:spPr/>
      <dgm:t>
        <a:bodyPr/>
        <a:lstStyle/>
        <a:p>
          <a:endParaRPr lang="en-US" sz="1400">
            <a:solidFill>
              <a:schemeClr val="tx1"/>
            </a:solidFill>
          </a:endParaRPr>
        </a:p>
      </dgm:t>
    </dgm:pt>
    <dgm:pt modelId="{91E0D893-2B74-4344-B4AB-CFDF83966CB9}">
      <dgm:prSet custT="1"/>
      <dgm:spPr/>
      <dgm:t>
        <a:bodyPr/>
        <a:lstStyle/>
        <a:p>
          <a:r>
            <a:rPr lang="en-US" sz="1200" b="1" dirty="0" smtClean="0"/>
            <a:t>Customer</a:t>
          </a:r>
          <a:endParaRPr lang="en-US" sz="1200" b="1" dirty="0"/>
        </a:p>
      </dgm:t>
    </dgm:pt>
    <dgm:pt modelId="{5DE086BB-E48B-4622-B415-C376AC36E6D1}" type="parTrans" cxnId="{40F2783F-AE0F-48BF-A336-1B4DE64049A8}">
      <dgm:prSet/>
      <dgm:spPr/>
      <dgm:t>
        <a:bodyPr/>
        <a:lstStyle/>
        <a:p>
          <a:endParaRPr lang="en-US" sz="1400">
            <a:solidFill>
              <a:schemeClr val="tx1"/>
            </a:solidFill>
          </a:endParaRPr>
        </a:p>
      </dgm:t>
    </dgm:pt>
    <dgm:pt modelId="{59245764-0CB9-4082-8069-F7E21DBCA356}" type="sibTrans" cxnId="{40F2783F-AE0F-48BF-A336-1B4DE64049A8}">
      <dgm:prSet/>
      <dgm:spPr/>
      <dgm:t>
        <a:bodyPr/>
        <a:lstStyle/>
        <a:p>
          <a:endParaRPr lang="en-US" sz="1400">
            <a:solidFill>
              <a:schemeClr val="tx1"/>
            </a:solidFill>
          </a:endParaRPr>
        </a:p>
      </dgm:t>
    </dgm:pt>
    <dgm:pt modelId="{03F4E890-156B-41ED-8660-5FE2F626000A}" type="pres">
      <dgm:prSet presAssocID="{B61AF6FB-ED03-4058-9DA7-86A67CD04D1D}" presName="Name0" presStyleCnt="0">
        <dgm:presLayoutVars>
          <dgm:dir/>
          <dgm:animLvl val="lvl"/>
          <dgm:resizeHandles val="exact"/>
        </dgm:presLayoutVars>
      </dgm:prSet>
      <dgm:spPr/>
    </dgm:pt>
    <dgm:pt modelId="{08BDB172-40B5-46E9-93A4-846B2C4D5B28}" type="pres">
      <dgm:prSet presAssocID="{FF0CD795-1515-4C27-9F92-9E42275CEC60}" presName="parTxOnly" presStyleLbl="node1" presStyleIdx="0" presStyleCnt="6" custScaleX="107708" custLinFactY="-100000" custLinFactNeighborY="-160064">
        <dgm:presLayoutVars>
          <dgm:chMax val="0"/>
          <dgm:chPref val="0"/>
          <dgm:bulletEnabled val="1"/>
        </dgm:presLayoutVars>
      </dgm:prSet>
      <dgm:spPr/>
      <dgm:t>
        <a:bodyPr/>
        <a:lstStyle/>
        <a:p>
          <a:endParaRPr lang="en-US"/>
        </a:p>
      </dgm:t>
    </dgm:pt>
    <dgm:pt modelId="{57B08643-E2F1-491F-9AEB-BBBF19CDA74B}" type="pres">
      <dgm:prSet presAssocID="{AAFE612D-1025-408B-92BB-2F16D6F29346}" presName="parTxOnlySpace" presStyleCnt="0"/>
      <dgm:spPr/>
    </dgm:pt>
    <dgm:pt modelId="{0FE215D3-12C1-4311-944A-918D69492B0E}" type="pres">
      <dgm:prSet presAssocID="{FAEB5F7D-6E86-4CEC-80CA-A0906443F02F}" presName="parTxOnly" presStyleLbl="node1" presStyleIdx="1" presStyleCnt="6" custScaleX="102149" custLinFactY="-100000" custLinFactNeighborY="-160064">
        <dgm:presLayoutVars>
          <dgm:chMax val="0"/>
          <dgm:chPref val="0"/>
          <dgm:bulletEnabled val="1"/>
        </dgm:presLayoutVars>
      </dgm:prSet>
      <dgm:spPr/>
      <dgm:t>
        <a:bodyPr/>
        <a:lstStyle/>
        <a:p>
          <a:endParaRPr lang="en-US"/>
        </a:p>
      </dgm:t>
    </dgm:pt>
    <dgm:pt modelId="{6FDB33B0-7577-4346-80B5-C3FE93F11F4F}" type="pres">
      <dgm:prSet presAssocID="{29094E67-948B-49A4-87AA-20386477CB4B}" presName="parTxOnlySpace" presStyleCnt="0"/>
      <dgm:spPr/>
    </dgm:pt>
    <dgm:pt modelId="{C5EC8B9A-99C4-4E17-80EB-2461F4F1EDFC}" type="pres">
      <dgm:prSet presAssocID="{97C13003-631D-4DF8-82F6-12E0992988F4}" presName="parTxOnly" presStyleLbl="node1" presStyleIdx="2" presStyleCnt="6" custLinFactY="-100000" custLinFactNeighborY="-161870">
        <dgm:presLayoutVars>
          <dgm:chMax val="0"/>
          <dgm:chPref val="0"/>
          <dgm:bulletEnabled val="1"/>
        </dgm:presLayoutVars>
      </dgm:prSet>
      <dgm:spPr/>
      <dgm:t>
        <a:bodyPr/>
        <a:lstStyle/>
        <a:p>
          <a:endParaRPr lang="en-US"/>
        </a:p>
      </dgm:t>
    </dgm:pt>
    <dgm:pt modelId="{A4B71FF7-D2C0-40AA-A275-A7784A962DBB}" type="pres">
      <dgm:prSet presAssocID="{3452D5AD-B98E-4CC6-8EED-E4C82C3B3F2D}" presName="parTxOnlySpace" presStyleCnt="0"/>
      <dgm:spPr/>
    </dgm:pt>
    <dgm:pt modelId="{095835FC-DD53-484F-8F14-6715D33838D8}" type="pres">
      <dgm:prSet presAssocID="{84432311-BA3F-4080-8002-9C7E27AE954C}" presName="parTxOnly" presStyleLbl="node1" presStyleIdx="3" presStyleCnt="6" custLinFactY="-100000" custLinFactNeighborY="-161870">
        <dgm:presLayoutVars>
          <dgm:chMax val="0"/>
          <dgm:chPref val="0"/>
          <dgm:bulletEnabled val="1"/>
        </dgm:presLayoutVars>
      </dgm:prSet>
      <dgm:spPr/>
      <dgm:t>
        <a:bodyPr/>
        <a:lstStyle/>
        <a:p>
          <a:endParaRPr lang="en-US"/>
        </a:p>
      </dgm:t>
    </dgm:pt>
    <dgm:pt modelId="{6B305DA5-F855-4416-9705-05D6217A53D8}" type="pres">
      <dgm:prSet presAssocID="{B47B77D2-09F9-42CF-B5B7-32EF813F0E38}" presName="parTxOnlySpace" presStyleCnt="0"/>
      <dgm:spPr/>
    </dgm:pt>
    <dgm:pt modelId="{A5B79490-6C3A-43DF-AE41-FEB97D3B32F7}" type="pres">
      <dgm:prSet presAssocID="{562FADA5-2105-4B46-B703-47984F9E0DDB}" presName="parTxOnly" presStyleLbl="node1" presStyleIdx="4" presStyleCnt="6" custScaleX="104560" custLinFactY="-100000" custLinFactNeighborY="-160064">
        <dgm:presLayoutVars>
          <dgm:chMax val="0"/>
          <dgm:chPref val="0"/>
          <dgm:bulletEnabled val="1"/>
        </dgm:presLayoutVars>
      </dgm:prSet>
      <dgm:spPr/>
      <dgm:t>
        <a:bodyPr/>
        <a:lstStyle/>
        <a:p>
          <a:endParaRPr lang="en-US"/>
        </a:p>
      </dgm:t>
    </dgm:pt>
    <dgm:pt modelId="{A5B01469-705E-4D3F-9C96-496F9F6E88E1}" type="pres">
      <dgm:prSet presAssocID="{6603884E-196C-4EE0-9A6B-BB197ABFC302}" presName="parTxOnlySpace" presStyleCnt="0"/>
      <dgm:spPr/>
    </dgm:pt>
    <dgm:pt modelId="{C69C6F7A-5ADE-417D-9D4A-F2D6464488AA}" type="pres">
      <dgm:prSet presAssocID="{91E0D893-2B74-4344-B4AB-CFDF83966CB9}" presName="parTxOnly" presStyleLbl="node1" presStyleIdx="5" presStyleCnt="6" custLinFactY="-100000" custLinFactNeighborY="-160064">
        <dgm:presLayoutVars>
          <dgm:chMax val="0"/>
          <dgm:chPref val="0"/>
          <dgm:bulletEnabled val="1"/>
        </dgm:presLayoutVars>
      </dgm:prSet>
      <dgm:spPr/>
      <dgm:t>
        <a:bodyPr/>
        <a:lstStyle/>
        <a:p>
          <a:endParaRPr lang="en-US"/>
        </a:p>
      </dgm:t>
    </dgm:pt>
  </dgm:ptLst>
  <dgm:cxnLst>
    <dgm:cxn modelId="{34F095DD-0AF1-4AA5-8065-1C6D0E46AB26}" type="presOf" srcId="{97C13003-631D-4DF8-82F6-12E0992988F4}" destId="{C5EC8B9A-99C4-4E17-80EB-2461F4F1EDFC}" srcOrd="0" destOrd="0" presId="urn:microsoft.com/office/officeart/2005/8/layout/chevron1"/>
    <dgm:cxn modelId="{36CC560D-AC15-47B8-9B6B-2CE601E6333A}" srcId="{B61AF6FB-ED03-4058-9DA7-86A67CD04D1D}" destId="{84432311-BA3F-4080-8002-9C7E27AE954C}" srcOrd="3" destOrd="0" parTransId="{8EA298C1-B44C-42ED-87D8-2850F89BC3F2}" sibTransId="{B47B77D2-09F9-42CF-B5B7-32EF813F0E38}"/>
    <dgm:cxn modelId="{5ECE101A-827C-48A2-9241-724769C75FCB}" type="presOf" srcId="{91E0D893-2B74-4344-B4AB-CFDF83966CB9}" destId="{C69C6F7A-5ADE-417D-9D4A-F2D6464488AA}" srcOrd="0" destOrd="0" presId="urn:microsoft.com/office/officeart/2005/8/layout/chevron1"/>
    <dgm:cxn modelId="{9C39C2AC-7322-4FEE-A81B-8B87D398B743}" srcId="{B61AF6FB-ED03-4058-9DA7-86A67CD04D1D}" destId="{97C13003-631D-4DF8-82F6-12E0992988F4}" srcOrd="2" destOrd="0" parTransId="{A7C5EBFC-3E67-450C-902D-769E80D0FF8B}" sibTransId="{3452D5AD-B98E-4CC6-8EED-E4C82C3B3F2D}"/>
    <dgm:cxn modelId="{27376DF6-4F32-4BEF-AE76-F5FDAEC7F0FE}" srcId="{B61AF6FB-ED03-4058-9DA7-86A67CD04D1D}" destId="{562FADA5-2105-4B46-B703-47984F9E0DDB}" srcOrd="4" destOrd="0" parTransId="{23EB9B42-397E-4D18-9E77-04BF9762DE73}" sibTransId="{6603884E-196C-4EE0-9A6B-BB197ABFC302}"/>
    <dgm:cxn modelId="{40F2783F-AE0F-48BF-A336-1B4DE64049A8}" srcId="{B61AF6FB-ED03-4058-9DA7-86A67CD04D1D}" destId="{91E0D893-2B74-4344-B4AB-CFDF83966CB9}" srcOrd="5" destOrd="0" parTransId="{5DE086BB-E48B-4622-B415-C376AC36E6D1}" sibTransId="{59245764-0CB9-4082-8069-F7E21DBCA356}"/>
    <dgm:cxn modelId="{DB1F4DFC-6CD4-4184-94D7-7F330D55C06F}" srcId="{B61AF6FB-ED03-4058-9DA7-86A67CD04D1D}" destId="{FAEB5F7D-6E86-4CEC-80CA-A0906443F02F}" srcOrd="1" destOrd="0" parTransId="{19315C44-5D01-4DAF-8B9F-FB29F904AC05}" sibTransId="{29094E67-948B-49A4-87AA-20386477CB4B}"/>
    <dgm:cxn modelId="{9A6000FD-F6FE-45DF-A7C0-5CD0B31474F4}" type="presOf" srcId="{FAEB5F7D-6E86-4CEC-80CA-A0906443F02F}" destId="{0FE215D3-12C1-4311-944A-918D69492B0E}" srcOrd="0" destOrd="0" presId="urn:microsoft.com/office/officeart/2005/8/layout/chevron1"/>
    <dgm:cxn modelId="{64B8B82E-08E5-4965-AF28-27DC58A69008}" type="presOf" srcId="{FF0CD795-1515-4C27-9F92-9E42275CEC60}" destId="{08BDB172-40B5-46E9-93A4-846B2C4D5B28}" srcOrd="0" destOrd="0" presId="urn:microsoft.com/office/officeart/2005/8/layout/chevron1"/>
    <dgm:cxn modelId="{17619F71-06A0-4844-BAB0-0837C1941B5A}" type="presOf" srcId="{562FADA5-2105-4B46-B703-47984F9E0DDB}" destId="{A5B79490-6C3A-43DF-AE41-FEB97D3B32F7}" srcOrd="0" destOrd="0" presId="urn:microsoft.com/office/officeart/2005/8/layout/chevron1"/>
    <dgm:cxn modelId="{CEBF3DA3-DC12-4185-BDA7-76EB208837B5}" type="presOf" srcId="{84432311-BA3F-4080-8002-9C7E27AE954C}" destId="{095835FC-DD53-484F-8F14-6715D33838D8}" srcOrd="0" destOrd="0" presId="urn:microsoft.com/office/officeart/2005/8/layout/chevron1"/>
    <dgm:cxn modelId="{F3376A61-BA48-4720-AB76-ABDA9DD07ED1}" srcId="{B61AF6FB-ED03-4058-9DA7-86A67CD04D1D}" destId="{FF0CD795-1515-4C27-9F92-9E42275CEC60}" srcOrd="0" destOrd="0" parTransId="{2A8E7085-E6B1-4A9F-9CCB-B4D628718767}" sibTransId="{AAFE612D-1025-408B-92BB-2F16D6F29346}"/>
    <dgm:cxn modelId="{E7114ECD-9118-4860-A9FF-C2E541A011C4}" type="presOf" srcId="{B61AF6FB-ED03-4058-9DA7-86A67CD04D1D}" destId="{03F4E890-156B-41ED-8660-5FE2F626000A}" srcOrd="0" destOrd="0" presId="urn:microsoft.com/office/officeart/2005/8/layout/chevron1"/>
    <dgm:cxn modelId="{B57D9C9F-2146-4561-BD52-3DC51754CF45}" type="presParOf" srcId="{03F4E890-156B-41ED-8660-5FE2F626000A}" destId="{08BDB172-40B5-46E9-93A4-846B2C4D5B28}" srcOrd="0" destOrd="0" presId="urn:microsoft.com/office/officeart/2005/8/layout/chevron1"/>
    <dgm:cxn modelId="{634DF376-DD64-4F78-9195-44273DB10988}" type="presParOf" srcId="{03F4E890-156B-41ED-8660-5FE2F626000A}" destId="{57B08643-E2F1-491F-9AEB-BBBF19CDA74B}" srcOrd="1" destOrd="0" presId="urn:microsoft.com/office/officeart/2005/8/layout/chevron1"/>
    <dgm:cxn modelId="{4FA16F18-3F31-46A7-A26B-DEADB6ADDE3D}" type="presParOf" srcId="{03F4E890-156B-41ED-8660-5FE2F626000A}" destId="{0FE215D3-12C1-4311-944A-918D69492B0E}" srcOrd="2" destOrd="0" presId="urn:microsoft.com/office/officeart/2005/8/layout/chevron1"/>
    <dgm:cxn modelId="{E9CEFB5E-4F6C-4037-A442-76928176C357}" type="presParOf" srcId="{03F4E890-156B-41ED-8660-5FE2F626000A}" destId="{6FDB33B0-7577-4346-80B5-C3FE93F11F4F}" srcOrd="3" destOrd="0" presId="urn:microsoft.com/office/officeart/2005/8/layout/chevron1"/>
    <dgm:cxn modelId="{42B7690F-9980-43FB-9BBB-AAB8C6F11B38}" type="presParOf" srcId="{03F4E890-156B-41ED-8660-5FE2F626000A}" destId="{C5EC8B9A-99C4-4E17-80EB-2461F4F1EDFC}" srcOrd="4" destOrd="0" presId="urn:microsoft.com/office/officeart/2005/8/layout/chevron1"/>
    <dgm:cxn modelId="{7A1035C7-00EC-4895-8CED-1884CC81E810}" type="presParOf" srcId="{03F4E890-156B-41ED-8660-5FE2F626000A}" destId="{A4B71FF7-D2C0-40AA-A275-A7784A962DBB}" srcOrd="5" destOrd="0" presId="urn:microsoft.com/office/officeart/2005/8/layout/chevron1"/>
    <dgm:cxn modelId="{5EED9CB2-1298-4432-9D8D-ADCFCB90FCD0}" type="presParOf" srcId="{03F4E890-156B-41ED-8660-5FE2F626000A}" destId="{095835FC-DD53-484F-8F14-6715D33838D8}" srcOrd="6" destOrd="0" presId="urn:microsoft.com/office/officeart/2005/8/layout/chevron1"/>
    <dgm:cxn modelId="{9C3797B4-D144-46ED-9BFF-05CA638D286D}" type="presParOf" srcId="{03F4E890-156B-41ED-8660-5FE2F626000A}" destId="{6B305DA5-F855-4416-9705-05D6217A53D8}" srcOrd="7" destOrd="0" presId="urn:microsoft.com/office/officeart/2005/8/layout/chevron1"/>
    <dgm:cxn modelId="{6379BBB9-B29E-457A-A9F2-BD8569CEEF10}" type="presParOf" srcId="{03F4E890-156B-41ED-8660-5FE2F626000A}" destId="{A5B79490-6C3A-43DF-AE41-FEB97D3B32F7}" srcOrd="8" destOrd="0" presId="urn:microsoft.com/office/officeart/2005/8/layout/chevron1"/>
    <dgm:cxn modelId="{8FE47B69-EB73-4FA4-8ADF-225FC2E4B1E5}" type="presParOf" srcId="{03F4E890-156B-41ED-8660-5FE2F626000A}" destId="{A5B01469-705E-4D3F-9C96-496F9F6E88E1}" srcOrd="9" destOrd="0" presId="urn:microsoft.com/office/officeart/2005/8/layout/chevron1"/>
    <dgm:cxn modelId="{B6B4A826-AAB1-49D5-B52D-97F53E2DFC66}" type="presParOf" srcId="{03F4E890-156B-41ED-8660-5FE2F626000A}" destId="{C69C6F7A-5ADE-417D-9D4A-F2D6464488AA}" srcOrd="10"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461BE8-75A9-456A-B9FC-EDBB1F92CF80}"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DA3A9E78-0B2D-4115-AB7C-6CDCE9C73C9F}">
      <dgm:prSet phldrT="[Text]" custT="1"/>
      <dgm:spPr>
        <a:solidFill>
          <a:schemeClr val="accent1">
            <a:lumMod val="60000"/>
            <a:lumOff val="40000"/>
          </a:schemeClr>
        </a:solidFill>
      </dgm:spPr>
      <dgm:t>
        <a:bodyPr/>
        <a:lstStyle/>
        <a:p>
          <a:endParaRPr lang="en-US" sz="1800" dirty="0" smtClean="0">
            <a:solidFill>
              <a:schemeClr val="tx1"/>
            </a:solidFill>
          </a:endParaRPr>
        </a:p>
        <a:p>
          <a:r>
            <a:rPr lang="en-US" sz="1800" dirty="0" smtClean="0">
              <a:solidFill>
                <a:schemeClr val="tx1"/>
              </a:solidFill>
            </a:rPr>
            <a:t>Reserve</a:t>
          </a:r>
          <a:r>
            <a:rPr lang="en-US" sz="1800" dirty="0" smtClean="0">
              <a:solidFill>
                <a:schemeClr val="tx1"/>
              </a:solidFill>
              <a:latin typeface="+mn-lt"/>
            </a:rPr>
            <a:t> Bank of India (RBI)</a:t>
          </a:r>
          <a:endParaRPr lang="en-US" sz="1800" dirty="0">
            <a:solidFill>
              <a:schemeClr val="tx1"/>
            </a:solidFill>
          </a:endParaRPr>
        </a:p>
      </dgm:t>
    </dgm:pt>
    <dgm:pt modelId="{5BBBC85E-9580-45DE-8710-838161EB8552}" type="parTrans" cxnId="{3D20E792-4668-4D6B-A672-12CF2C4C6686}">
      <dgm:prSet/>
      <dgm:spPr/>
      <dgm:t>
        <a:bodyPr/>
        <a:lstStyle/>
        <a:p>
          <a:endParaRPr lang="en-US" sz="1400"/>
        </a:p>
      </dgm:t>
    </dgm:pt>
    <dgm:pt modelId="{DBE49A77-D8EF-4B87-AD09-67ACC2C01559}" type="sibTrans" cxnId="{3D20E792-4668-4D6B-A672-12CF2C4C6686}">
      <dgm:prSet/>
      <dgm:spPr/>
      <dgm:t>
        <a:bodyPr/>
        <a:lstStyle/>
        <a:p>
          <a:endParaRPr lang="en-US" sz="1400"/>
        </a:p>
      </dgm:t>
    </dgm:pt>
    <dgm:pt modelId="{F63E2103-E172-4E4F-8986-B7B26B0E0E2A}">
      <dgm:prSet phldrT="[Text]" custT="1"/>
      <dgm:spPr>
        <a:solidFill>
          <a:schemeClr val="accent1">
            <a:lumMod val="60000"/>
            <a:lumOff val="40000"/>
          </a:schemeClr>
        </a:solidFill>
      </dgm:spPr>
      <dgm:t>
        <a:bodyPr/>
        <a:lstStyle/>
        <a:p>
          <a:r>
            <a:rPr lang="en-US" sz="1600" dirty="0" smtClean="0">
              <a:solidFill>
                <a:schemeClr val="tx1"/>
              </a:solidFill>
            </a:rPr>
            <a:t>Regulatory Authority for all Indian Banks</a:t>
          </a:r>
          <a:endParaRPr lang="en-US" sz="1600" dirty="0">
            <a:solidFill>
              <a:schemeClr val="tx1"/>
            </a:solidFill>
          </a:endParaRPr>
        </a:p>
      </dgm:t>
    </dgm:pt>
    <dgm:pt modelId="{05537A65-33C2-44F1-9476-2B0A34B34A7F}" type="parTrans" cxnId="{A04DD357-998E-4900-B5C0-F2AF7561D819}">
      <dgm:prSet/>
      <dgm:spPr/>
      <dgm:t>
        <a:bodyPr/>
        <a:lstStyle/>
        <a:p>
          <a:endParaRPr lang="en-US" sz="1400"/>
        </a:p>
      </dgm:t>
    </dgm:pt>
    <dgm:pt modelId="{A5335693-67EF-43F5-B710-5798227EA240}" type="sibTrans" cxnId="{A04DD357-998E-4900-B5C0-F2AF7561D819}">
      <dgm:prSet/>
      <dgm:spPr/>
      <dgm:t>
        <a:bodyPr/>
        <a:lstStyle/>
        <a:p>
          <a:endParaRPr lang="en-US" sz="1400"/>
        </a:p>
      </dgm:t>
    </dgm:pt>
    <dgm:pt modelId="{DE3CF3D2-E67F-41FE-9BF6-16269C15FCFA}">
      <dgm:prSet phldrT="[Text]" custT="1"/>
      <dgm:spPr>
        <a:solidFill>
          <a:schemeClr val="accent1">
            <a:lumMod val="60000"/>
            <a:lumOff val="40000"/>
          </a:schemeClr>
        </a:solidFill>
      </dgm:spPr>
      <dgm:t>
        <a:bodyPr/>
        <a:lstStyle/>
        <a:p>
          <a:endParaRPr lang="en-US" sz="1800" dirty="0" smtClean="0">
            <a:solidFill>
              <a:schemeClr val="tx1"/>
            </a:solidFill>
          </a:endParaRPr>
        </a:p>
        <a:p>
          <a:r>
            <a:rPr lang="en-US" sz="1800" dirty="0" smtClean="0">
              <a:solidFill>
                <a:schemeClr val="tx1"/>
              </a:solidFill>
            </a:rPr>
            <a:t>Insurance Regulatory Development Authority (IRDA)</a:t>
          </a:r>
          <a:endParaRPr lang="en-US" sz="1800" dirty="0">
            <a:solidFill>
              <a:schemeClr val="tx1"/>
            </a:solidFill>
          </a:endParaRPr>
        </a:p>
      </dgm:t>
    </dgm:pt>
    <dgm:pt modelId="{AC2A1E3F-85F5-456D-8DC1-4D64A9D46344}" type="parTrans" cxnId="{32179DBE-8BBD-48E5-BE80-805E9DBCA5A7}">
      <dgm:prSet/>
      <dgm:spPr/>
      <dgm:t>
        <a:bodyPr/>
        <a:lstStyle/>
        <a:p>
          <a:endParaRPr lang="en-US" sz="1400"/>
        </a:p>
      </dgm:t>
    </dgm:pt>
    <dgm:pt modelId="{17DADDA0-A45A-4406-84D2-E713978DC8DB}" type="sibTrans" cxnId="{32179DBE-8BBD-48E5-BE80-805E9DBCA5A7}">
      <dgm:prSet/>
      <dgm:spPr/>
      <dgm:t>
        <a:bodyPr/>
        <a:lstStyle/>
        <a:p>
          <a:endParaRPr lang="en-US" sz="1400"/>
        </a:p>
      </dgm:t>
    </dgm:pt>
    <dgm:pt modelId="{67CD73C3-4A10-4296-BD19-DDC57BB8DDCC}">
      <dgm:prSet phldrT="[Text]" custT="1"/>
      <dgm:spPr>
        <a:solidFill>
          <a:schemeClr val="accent1">
            <a:lumMod val="60000"/>
            <a:lumOff val="40000"/>
          </a:schemeClr>
        </a:solidFill>
      </dgm:spPr>
      <dgm:t>
        <a:bodyPr/>
        <a:lstStyle/>
        <a:p>
          <a:r>
            <a:rPr lang="en-US" sz="1600" dirty="0" smtClean="0">
              <a:solidFill>
                <a:schemeClr val="tx1"/>
              </a:solidFill>
            </a:rPr>
            <a:t>Insurance sector follows the guidelines  provided by IRDA</a:t>
          </a:r>
          <a:endParaRPr lang="en-US" sz="1600" dirty="0">
            <a:solidFill>
              <a:schemeClr val="tx1"/>
            </a:solidFill>
          </a:endParaRPr>
        </a:p>
      </dgm:t>
    </dgm:pt>
    <dgm:pt modelId="{D3BBCAA5-D49C-4BFC-A4D8-E36AB65B0255}" type="parTrans" cxnId="{3FD16F92-6571-46B4-A83B-5F431DC22B2F}">
      <dgm:prSet/>
      <dgm:spPr/>
      <dgm:t>
        <a:bodyPr/>
        <a:lstStyle/>
        <a:p>
          <a:endParaRPr lang="en-US" sz="1400"/>
        </a:p>
      </dgm:t>
    </dgm:pt>
    <dgm:pt modelId="{66BBD170-3402-4F15-BCE7-E2C8E6AEE422}" type="sibTrans" cxnId="{3FD16F92-6571-46B4-A83B-5F431DC22B2F}">
      <dgm:prSet/>
      <dgm:spPr/>
      <dgm:t>
        <a:bodyPr/>
        <a:lstStyle/>
        <a:p>
          <a:endParaRPr lang="en-US" sz="1400"/>
        </a:p>
      </dgm:t>
    </dgm:pt>
    <dgm:pt modelId="{907F3726-BF87-4EF5-A42E-F1FB93491D49}">
      <dgm:prSet phldrT="[Text]" custT="1"/>
      <dgm:spPr>
        <a:solidFill>
          <a:schemeClr val="accent1">
            <a:lumMod val="60000"/>
            <a:lumOff val="40000"/>
          </a:schemeClr>
        </a:solidFill>
      </dgm:spPr>
      <dgm:t>
        <a:bodyPr/>
        <a:lstStyle/>
        <a:p>
          <a:r>
            <a:rPr lang="en-US" sz="1600" dirty="0" smtClean="0">
              <a:solidFill>
                <a:schemeClr val="tx1"/>
              </a:solidFill>
            </a:rPr>
            <a:t>RBI norms pertaining to Bancassurance (refer appendix)</a:t>
          </a:r>
          <a:endParaRPr lang="en-US" sz="1600" dirty="0">
            <a:solidFill>
              <a:schemeClr val="tx1"/>
            </a:solidFill>
          </a:endParaRPr>
        </a:p>
      </dgm:t>
    </dgm:pt>
    <dgm:pt modelId="{3E3EDFF9-7335-4000-9F62-066E5F7C3E95}" type="parTrans" cxnId="{E3E355BC-2CAC-477E-AFBC-222420C2F360}">
      <dgm:prSet/>
      <dgm:spPr/>
      <dgm:t>
        <a:bodyPr/>
        <a:lstStyle/>
        <a:p>
          <a:endParaRPr lang="en-US"/>
        </a:p>
      </dgm:t>
    </dgm:pt>
    <dgm:pt modelId="{00EA53A0-7CBE-4020-B2A2-419B90D9E4F4}" type="sibTrans" cxnId="{E3E355BC-2CAC-477E-AFBC-222420C2F360}">
      <dgm:prSet/>
      <dgm:spPr/>
      <dgm:t>
        <a:bodyPr/>
        <a:lstStyle/>
        <a:p>
          <a:endParaRPr lang="en-US"/>
        </a:p>
      </dgm:t>
    </dgm:pt>
    <dgm:pt modelId="{51238E5B-4AE3-44BE-8875-8D5A15BCF827}">
      <dgm:prSet phldrT="[Text]" custT="1"/>
      <dgm:spPr>
        <a:solidFill>
          <a:schemeClr val="accent1">
            <a:lumMod val="60000"/>
            <a:lumOff val="40000"/>
          </a:schemeClr>
        </a:solidFill>
      </dgm:spPr>
      <dgm:t>
        <a:bodyPr/>
        <a:lstStyle/>
        <a:p>
          <a:r>
            <a:rPr lang="en-US" sz="1600" dirty="0" smtClean="0">
              <a:solidFill>
                <a:schemeClr val="tx1"/>
              </a:solidFill>
            </a:rPr>
            <a:t>IRDA also specifies norms for </a:t>
          </a:r>
          <a:r>
            <a:rPr lang="en-US" sz="1600" dirty="0" err="1" smtClean="0">
              <a:solidFill>
                <a:schemeClr val="tx1"/>
              </a:solidFill>
            </a:rPr>
            <a:t>bancassurance</a:t>
          </a:r>
          <a:r>
            <a:rPr lang="en-US" sz="1600" dirty="0" smtClean="0">
              <a:solidFill>
                <a:schemeClr val="tx1"/>
              </a:solidFill>
            </a:rPr>
            <a:t> partnerships</a:t>
          </a:r>
          <a:endParaRPr lang="en-US" sz="1600" dirty="0">
            <a:solidFill>
              <a:schemeClr val="tx1"/>
            </a:solidFill>
          </a:endParaRPr>
        </a:p>
      </dgm:t>
    </dgm:pt>
    <dgm:pt modelId="{3582AB3F-760E-4452-BEFE-6044D8BDB300}" type="parTrans" cxnId="{D41D0617-FF51-41D3-8A7F-D664592A11E0}">
      <dgm:prSet/>
      <dgm:spPr/>
      <dgm:t>
        <a:bodyPr/>
        <a:lstStyle/>
        <a:p>
          <a:endParaRPr lang="en-US"/>
        </a:p>
      </dgm:t>
    </dgm:pt>
    <dgm:pt modelId="{40264FB3-B83F-4178-9156-46E407D4AD0D}" type="sibTrans" cxnId="{D41D0617-FF51-41D3-8A7F-D664592A11E0}">
      <dgm:prSet/>
      <dgm:spPr/>
      <dgm:t>
        <a:bodyPr/>
        <a:lstStyle/>
        <a:p>
          <a:endParaRPr lang="en-US"/>
        </a:p>
      </dgm:t>
    </dgm:pt>
    <dgm:pt modelId="{2C9F7346-FC52-4CDC-9201-81475CA37365}" type="pres">
      <dgm:prSet presAssocID="{71461BE8-75A9-456A-B9FC-EDBB1F92CF80}" presName="linear" presStyleCnt="0">
        <dgm:presLayoutVars>
          <dgm:dir/>
          <dgm:resizeHandles val="exact"/>
        </dgm:presLayoutVars>
      </dgm:prSet>
      <dgm:spPr/>
      <dgm:t>
        <a:bodyPr/>
        <a:lstStyle/>
        <a:p>
          <a:endParaRPr lang="en-US"/>
        </a:p>
      </dgm:t>
    </dgm:pt>
    <dgm:pt modelId="{95CD4D58-93B0-40B0-8F16-404DB4B7338C}" type="pres">
      <dgm:prSet presAssocID="{DA3A9E78-0B2D-4115-AB7C-6CDCE9C73C9F}" presName="comp" presStyleCnt="0"/>
      <dgm:spPr/>
      <dgm:t>
        <a:bodyPr/>
        <a:lstStyle/>
        <a:p>
          <a:endParaRPr lang="en-US"/>
        </a:p>
      </dgm:t>
    </dgm:pt>
    <dgm:pt modelId="{94409E2E-5443-40AD-9F58-43F26AA56AD7}" type="pres">
      <dgm:prSet presAssocID="{DA3A9E78-0B2D-4115-AB7C-6CDCE9C73C9F}" presName="box" presStyleLbl="node1" presStyleIdx="0" presStyleCnt="2" custLinFactNeighborY="-915"/>
      <dgm:spPr/>
      <dgm:t>
        <a:bodyPr/>
        <a:lstStyle/>
        <a:p>
          <a:endParaRPr lang="en-US"/>
        </a:p>
      </dgm:t>
    </dgm:pt>
    <dgm:pt modelId="{C316E245-556D-485D-8620-BB9BACAB41C8}" type="pres">
      <dgm:prSet presAssocID="{DA3A9E78-0B2D-4115-AB7C-6CDCE9C73C9F}" presName="img" presStyleLbl="fgImgPlace1" presStyleIdx="0" presStyleCnt="2" custLinFactNeighborX="-5728" custLinFactNeighborY="4964"/>
      <dgm:spPr/>
      <dgm:t>
        <a:bodyPr/>
        <a:lstStyle/>
        <a:p>
          <a:endParaRPr lang="en-US"/>
        </a:p>
      </dgm:t>
    </dgm:pt>
    <dgm:pt modelId="{AB287492-B286-4251-A080-926155646F1D}" type="pres">
      <dgm:prSet presAssocID="{DA3A9E78-0B2D-4115-AB7C-6CDCE9C73C9F}" presName="text" presStyleLbl="node1" presStyleIdx="0" presStyleCnt="2">
        <dgm:presLayoutVars>
          <dgm:bulletEnabled val="1"/>
        </dgm:presLayoutVars>
      </dgm:prSet>
      <dgm:spPr/>
      <dgm:t>
        <a:bodyPr/>
        <a:lstStyle/>
        <a:p>
          <a:endParaRPr lang="en-US"/>
        </a:p>
      </dgm:t>
    </dgm:pt>
    <dgm:pt modelId="{FD34B831-53E5-4EA3-80F3-A903CA6E4A40}" type="pres">
      <dgm:prSet presAssocID="{DBE49A77-D8EF-4B87-AD09-67ACC2C01559}" presName="spacer" presStyleCnt="0"/>
      <dgm:spPr/>
      <dgm:t>
        <a:bodyPr/>
        <a:lstStyle/>
        <a:p>
          <a:endParaRPr lang="en-US"/>
        </a:p>
      </dgm:t>
    </dgm:pt>
    <dgm:pt modelId="{6CAE225D-7FAD-4309-9CE7-F533AF577385}" type="pres">
      <dgm:prSet presAssocID="{DE3CF3D2-E67F-41FE-9BF6-16269C15FCFA}" presName="comp" presStyleCnt="0"/>
      <dgm:spPr/>
      <dgm:t>
        <a:bodyPr/>
        <a:lstStyle/>
        <a:p>
          <a:endParaRPr lang="en-US"/>
        </a:p>
      </dgm:t>
    </dgm:pt>
    <dgm:pt modelId="{DE333B07-9354-4DD7-AB3C-BD8F7624B9B2}" type="pres">
      <dgm:prSet presAssocID="{DE3CF3D2-E67F-41FE-9BF6-16269C15FCFA}" presName="box" presStyleLbl="node1" presStyleIdx="1" presStyleCnt="2"/>
      <dgm:spPr/>
      <dgm:t>
        <a:bodyPr/>
        <a:lstStyle/>
        <a:p>
          <a:endParaRPr lang="en-US"/>
        </a:p>
      </dgm:t>
    </dgm:pt>
    <dgm:pt modelId="{8E53BB00-D983-41D0-8200-D53579A4F5F5}" type="pres">
      <dgm:prSet presAssocID="{DE3CF3D2-E67F-41FE-9BF6-16269C15FCFA}" presName="img" presStyleLbl="fgImgPlace1" presStyleIdx="1" presStyleCnt="2"/>
      <dgm:spPr>
        <a:blipFill rotWithShape="0">
          <a:blip xmlns:r="http://schemas.openxmlformats.org/officeDocument/2006/relationships" r:embed="rId1"/>
          <a:stretch>
            <a:fillRect/>
          </a:stretch>
        </a:blipFill>
      </dgm:spPr>
      <dgm:t>
        <a:bodyPr/>
        <a:lstStyle/>
        <a:p>
          <a:endParaRPr lang="en-US"/>
        </a:p>
      </dgm:t>
    </dgm:pt>
    <dgm:pt modelId="{2312B5EA-6D3A-4217-B675-51368EB8D83D}" type="pres">
      <dgm:prSet presAssocID="{DE3CF3D2-E67F-41FE-9BF6-16269C15FCFA}" presName="text" presStyleLbl="node1" presStyleIdx="1" presStyleCnt="2">
        <dgm:presLayoutVars>
          <dgm:bulletEnabled val="1"/>
        </dgm:presLayoutVars>
      </dgm:prSet>
      <dgm:spPr/>
      <dgm:t>
        <a:bodyPr/>
        <a:lstStyle/>
        <a:p>
          <a:endParaRPr lang="en-US"/>
        </a:p>
      </dgm:t>
    </dgm:pt>
  </dgm:ptLst>
  <dgm:cxnLst>
    <dgm:cxn modelId="{4100C021-9FF2-4FBA-850A-46EBE25EA4B3}" type="presOf" srcId="{907F3726-BF87-4EF5-A42E-F1FB93491D49}" destId="{AB287492-B286-4251-A080-926155646F1D}" srcOrd="1" destOrd="2" presId="urn:microsoft.com/office/officeart/2005/8/layout/vList4"/>
    <dgm:cxn modelId="{DEAE52A7-CB3E-4613-8B37-65400A1B4FD2}" type="presOf" srcId="{907F3726-BF87-4EF5-A42E-F1FB93491D49}" destId="{94409E2E-5443-40AD-9F58-43F26AA56AD7}" srcOrd="0" destOrd="2" presId="urn:microsoft.com/office/officeart/2005/8/layout/vList4"/>
    <dgm:cxn modelId="{9B381EC4-35B0-4EE3-AEB8-4854F3C1C815}" type="presOf" srcId="{DA3A9E78-0B2D-4115-AB7C-6CDCE9C73C9F}" destId="{AB287492-B286-4251-A080-926155646F1D}" srcOrd="1" destOrd="0" presId="urn:microsoft.com/office/officeart/2005/8/layout/vList4"/>
    <dgm:cxn modelId="{94CF700A-5026-42D7-9695-64EA09CEF120}" type="presOf" srcId="{51238E5B-4AE3-44BE-8875-8D5A15BCF827}" destId="{DE333B07-9354-4DD7-AB3C-BD8F7624B9B2}" srcOrd="0" destOrd="2" presId="urn:microsoft.com/office/officeart/2005/8/layout/vList4"/>
    <dgm:cxn modelId="{5BD536F8-9901-4777-8D1F-787B52271E86}" type="presOf" srcId="{F63E2103-E172-4E4F-8986-B7B26B0E0E2A}" destId="{94409E2E-5443-40AD-9F58-43F26AA56AD7}" srcOrd="0" destOrd="1" presId="urn:microsoft.com/office/officeart/2005/8/layout/vList4"/>
    <dgm:cxn modelId="{D41D0617-FF51-41D3-8A7F-D664592A11E0}" srcId="{DE3CF3D2-E67F-41FE-9BF6-16269C15FCFA}" destId="{51238E5B-4AE3-44BE-8875-8D5A15BCF827}" srcOrd="1" destOrd="0" parTransId="{3582AB3F-760E-4452-BEFE-6044D8BDB300}" sibTransId="{40264FB3-B83F-4178-9156-46E407D4AD0D}"/>
    <dgm:cxn modelId="{4EF7A607-B688-4D84-B6CD-76553FE928E7}" type="presOf" srcId="{51238E5B-4AE3-44BE-8875-8D5A15BCF827}" destId="{2312B5EA-6D3A-4217-B675-51368EB8D83D}" srcOrd="1" destOrd="2" presId="urn:microsoft.com/office/officeart/2005/8/layout/vList4"/>
    <dgm:cxn modelId="{E7C4F09C-3002-48A5-9409-CF374FDC4541}" type="presOf" srcId="{DE3CF3D2-E67F-41FE-9BF6-16269C15FCFA}" destId="{DE333B07-9354-4DD7-AB3C-BD8F7624B9B2}" srcOrd="0" destOrd="0" presId="urn:microsoft.com/office/officeart/2005/8/layout/vList4"/>
    <dgm:cxn modelId="{32179DBE-8BBD-48E5-BE80-805E9DBCA5A7}" srcId="{71461BE8-75A9-456A-B9FC-EDBB1F92CF80}" destId="{DE3CF3D2-E67F-41FE-9BF6-16269C15FCFA}" srcOrd="1" destOrd="0" parTransId="{AC2A1E3F-85F5-456D-8DC1-4D64A9D46344}" sibTransId="{17DADDA0-A45A-4406-84D2-E713978DC8DB}"/>
    <dgm:cxn modelId="{E3E355BC-2CAC-477E-AFBC-222420C2F360}" srcId="{DA3A9E78-0B2D-4115-AB7C-6CDCE9C73C9F}" destId="{907F3726-BF87-4EF5-A42E-F1FB93491D49}" srcOrd="1" destOrd="0" parTransId="{3E3EDFF9-7335-4000-9F62-066E5F7C3E95}" sibTransId="{00EA53A0-7CBE-4020-B2A2-419B90D9E4F4}"/>
    <dgm:cxn modelId="{6840AD20-CF16-4663-888F-A74217AFD7E5}" type="presOf" srcId="{DA3A9E78-0B2D-4115-AB7C-6CDCE9C73C9F}" destId="{94409E2E-5443-40AD-9F58-43F26AA56AD7}" srcOrd="0" destOrd="0" presId="urn:microsoft.com/office/officeart/2005/8/layout/vList4"/>
    <dgm:cxn modelId="{738099D8-180B-48DC-A5F3-55F3CC74B1D3}" type="presOf" srcId="{F63E2103-E172-4E4F-8986-B7B26B0E0E2A}" destId="{AB287492-B286-4251-A080-926155646F1D}" srcOrd="1" destOrd="1" presId="urn:microsoft.com/office/officeart/2005/8/layout/vList4"/>
    <dgm:cxn modelId="{3D20E792-4668-4D6B-A672-12CF2C4C6686}" srcId="{71461BE8-75A9-456A-B9FC-EDBB1F92CF80}" destId="{DA3A9E78-0B2D-4115-AB7C-6CDCE9C73C9F}" srcOrd="0" destOrd="0" parTransId="{5BBBC85E-9580-45DE-8710-838161EB8552}" sibTransId="{DBE49A77-D8EF-4B87-AD09-67ACC2C01559}"/>
    <dgm:cxn modelId="{A04DD357-998E-4900-B5C0-F2AF7561D819}" srcId="{DA3A9E78-0B2D-4115-AB7C-6CDCE9C73C9F}" destId="{F63E2103-E172-4E4F-8986-B7B26B0E0E2A}" srcOrd="0" destOrd="0" parTransId="{05537A65-33C2-44F1-9476-2B0A34B34A7F}" sibTransId="{A5335693-67EF-43F5-B710-5798227EA240}"/>
    <dgm:cxn modelId="{7F5FAE58-0855-4A18-A5A1-5DA2CB3B64FA}" type="presOf" srcId="{DE3CF3D2-E67F-41FE-9BF6-16269C15FCFA}" destId="{2312B5EA-6D3A-4217-B675-51368EB8D83D}" srcOrd="1" destOrd="0" presId="urn:microsoft.com/office/officeart/2005/8/layout/vList4"/>
    <dgm:cxn modelId="{F25C6BA4-8712-4363-AE87-B7683FC2D5EA}" type="presOf" srcId="{71461BE8-75A9-456A-B9FC-EDBB1F92CF80}" destId="{2C9F7346-FC52-4CDC-9201-81475CA37365}" srcOrd="0" destOrd="0" presId="urn:microsoft.com/office/officeart/2005/8/layout/vList4"/>
    <dgm:cxn modelId="{59029A72-D2A8-4B22-BEF8-BDE0C4BFAA65}" type="presOf" srcId="{67CD73C3-4A10-4296-BD19-DDC57BB8DDCC}" destId="{DE333B07-9354-4DD7-AB3C-BD8F7624B9B2}" srcOrd="0" destOrd="1" presId="urn:microsoft.com/office/officeart/2005/8/layout/vList4"/>
    <dgm:cxn modelId="{5A00C0A4-9C5B-43CF-90E6-793DDCDEBBAD}" type="presOf" srcId="{67CD73C3-4A10-4296-BD19-DDC57BB8DDCC}" destId="{2312B5EA-6D3A-4217-B675-51368EB8D83D}" srcOrd="1" destOrd="1" presId="urn:microsoft.com/office/officeart/2005/8/layout/vList4"/>
    <dgm:cxn modelId="{3FD16F92-6571-46B4-A83B-5F431DC22B2F}" srcId="{DE3CF3D2-E67F-41FE-9BF6-16269C15FCFA}" destId="{67CD73C3-4A10-4296-BD19-DDC57BB8DDCC}" srcOrd="0" destOrd="0" parTransId="{D3BBCAA5-D49C-4BFC-A4D8-E36AB65B0255}" sibTransId="{66BBD170-3402-4F15-BCE7-E2C8E6AEE422}"/>
    <dgm:cxn modelId="{4DE24B1F-A4FA-46F0-B1FA-6E71B210563D}" type="presParOf" srcId="{2C9F7346-FC52-4CDC-9201-81475CA37365}" destId="{95CD4D58-93B0-40B0-8F16-404DB4B7338C}" srcOrd="0" destOrd="0" presId="urn:microsoft.com/office/officeart/2005/8/layout/vList4"/>
    <dgm:cxn modelId="{521676D0-4697-47F0-B4BE-3885A368671C}" type="presParOf" srcId="{95CD4D58-93B0-40B0-8F16-404DB4B7338C}" destId="{94409E2E-5443-40AD-9F58-43F26AA56AD7}" srcOrd="0" destOrd="0" presId="urn:microsoft.com/office/officeart/2005/8/layout/vList4"/>
    <dgm:cxn modelId="{5990D39D-2656-48F1-8C7C-EA636A4C2E6A}" type="presParOf" srcId="{95CD4D58-93B0-40B0-8F16-404DB4B7338C}" destId="{C316E245-556D-485D-8620-BB9BACAB41C8}" srcOrd="1" destOrd="0" presId="urn:microsoft.com/office/officeart/2005/8/layout/vList4"/>
    <dgm:cxn modelId="{0A5D1B7D-2DE4-41AB-96BE-30E7A67D9BB8}" type="presParOf" srcId="{95CD4D58-93B0-40B0-8F16-404DB4B7338C}" destId="{AB287492-B286-4251-A080-926155646F1D}" srcOrd="2" destOrd="0" presId="urn:microsoft.com/office/officeart/2005/8/layout/vList4"/>
    <dgm:cxn modelId="{10700AC1-A429-4F92-884A-1B4C540CDB83}" type="presParOf" srcId="{2C9F7346-FC52-4CDC-9201-81475CA37365}" destId="{FD34B831-53E5-4EA3-80F3-A903CA6E4A40}" srcOrd="1" destOrd="0" presId="urn:microsoft.com/office/officeart/2005/8/layout/vList4"/>
    <dgm:cxn modelId="{E5C4B788-A5D0-4256-BBD3-E64126692923}" type="presParOf" srcId="{2C9F7346-FC52-4CDC-9201-81475CA37365}" destId="{6CAE225D-7FAD-4309-9CE7-F533AF577385}" srcOrd="2" destOrd="0" presId="urn:microsoft.com/office/officeart/2005/8/layout/vList4"/>
    <dgm:cxn modelId="{3CC5068F-7743-4B98-89C0-F5A1F41CBA20}" type="presParOf" srcId="{6CAE225D-7FAD-4309-9CE7-F533AF577385}" destId="{DE333B07-9354-4DD7-AB3C-BD8F7624B9B2}" srcOrd="0" destOrd="0" presId="urn:microsoft.com/office/officeart/2005/8/layout/vList4"/>
    <dgm:cxn modelId="{C1E91C8C-5DC5-48EE-B3B4-CA352DAE3963}" type="presParOf" srcId="{6CAE225D-7FAD-4309-9CE7-F533AF577385}" destId="{8E53BB00-D983-41D0-8200-D53579A4F5F5}" srcOrd="1" destOrd="0" presId="urn:microsoft.com/office/officeart/2005/8/layout/vList4"/>
    <dgm:cxn modelId="{985E2045-2195-4503-9C7C-6DBF9D1F33D2}" type="presParOf" srcId="{6CAE225D-7FAD-4309-9CE7-F533AF577385}" destId="{2312B5EA-6D3A-4217-B675-51368EB8D83D}" srcOrd="2" destOrd="0" presId="urn:microsoft.com/office/officeart/2005/8/layout/vList4"/>
  </dgm:cxnLst>
  <dgm:bg>
    <a:no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088EAE-497D-441F-9543-F66425082820}"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US"/>
        </a:p>
      </dgm:t>
    </dgm:pt>
    <dgm:pt modelId="{FDEADF41-F7C3-451B-9042-900425B53242}">
      <dgm:prSet phldrT="[Text]" custT="1"/>
      <dgm:spPr/>
      <dgm:t>
        <a:bodyPr/>
        <a:lstStyle/>
        <a:p>
          <a:r>
            <a:rPr lang="en-US" sz="1400" b="1" dirty="0" smtClean="0">
              <a:latin typeface="+mj-lt"/>
            </a:rPr>
            <a:t>Manufacturer</a:t>
          </a:r>
          <a:endParaRPr lang="en-US" sz="1400" b="1" dirty="0">
            <a:latin typeface="+mj-lt"/>
          </a:endParaRPr>
        </a:p>
      </dgm:t>
    </dgm:pt>
    <dgm:pt modelId="{5A085833-7241-448A-82EF-B73A3A66AFF5}" type="parTrans" cxnId="{936BB937-BDE2-4BCD-A3D1-FDBDA0842537}">
      <dgm:prSet/>
      <dgm:spPr/>
      <dgm:t>
        <a:bodyPr/>
        <a:lstStyle/>
        <a:p>
          <a:endParaRPr lang="en-US" sz="2000">
            <a:solidFill>
              <a:schemeClr val="tx1"/>
            </a:solidFill>
            <a:latin typeface="+mj-lt"/>
          </a:endParaRPr>
        </a:p>
      </dgm:t>
    </dgm:pt>
    <dgm:pt modelId="{04FBBEC0-6FC6-471C-A581-75EDD032672C}" type="sibTrans" cxnId="{936BB937-BDE2-4BCD-A3D1-FDBDA0842537}">
      <dgm:prSet/>
      <dgm:spPr/>
      <dgm:t>
        <a:bodyPr/>
        <a:lstStyle/>
        <a:p>
          <a:endParaRPr lang="en-US" sz="2000">
            <a:solidFill>
              <a:schemeClr val="tx1"/>
            </a:solidFill>
            <a:latin typeface="+mj-lt"/>
          </a:endParaRPr>
        </a:p>
      </dgm:t>
    </dgm:pt>
    <dgm:pt modelId="{67FA60DE-B4FF-425C-A45F-D4F67C6E4D16}">
      <dgm:prSet phldrT="[Text]" custT="1"/>
      <dgm:spPr/>
      <dgm:t>
        <a:bodyPr/>
        <a:lstStyle/>
        <a:p>
          <a:r>
            <a:rPr lang="en-US" sz="1600" dirty="0" smtClean="0">
              <a:latin typeface="+mj-lt"/>
            </a:rPr>
            <a:t>Potential greater returns offered by certain core insurance products through the long-term underwriting returns by manufacturing</a:t>
          </a:r>
          <a:endParaRPr lang="en-US" sz="1600" dirty="0">
            <a:latin typeface="+mj-lt"/>
          </a:endParaRPr>
        </a:p>
      </dgm:t>
    </dgm:pt>
    <dgm:pt modelId="{23EC99BB-4A16-40A7-909C-FC9B50B919F9}" type="parTrans" cxnId="{305D5AF1-D706-4FCB-BD20-1F65DACA1050}">
      <dgm:prSet/>
      <dgm:spPr/>
      <dgm:t>
        <a:bodyPr/>
        <a:lstStyle/>
        <a:p>
          <a:endParaRPr lang="en-US" sz="2000">
            <a:solidFill>
              <a:schemeClr val="tx1"/>
            </a:solidFill>
            <a:latin typeface="+mj-lt"/>
          </a:endParaRPr>
        </a:p>
      </dgm:t>
    </dgm:pt>
    <dgm:pt modelId="{B3F028E4-5DD1-4B1A-9B0E-147889076C57}" type="sibTrans" cxnId="{305D5AF1-D706-4FCB-BD20-1F65DACA1050}">
      <dgm:prSet/>
      <dgm:spPr/>
      <dgm:t>
        <a:bodyPr/>
        <a:lstStyle/>
        <a:p>
          <a:endParaRPr lang="en-US" sz="2000">
            <a:solidFill>
              <a:schemeClr val="tx1"/>
            </a:solidFill>
            <a:latin typeface="+mj-lt"/>
          </a:endParaRPr>
        </a:p>
      </dgm:t>
    </dgm:pt>
    <dgm:pt modelId="{83C03358-9F6C-4B6A-B06D-A8BA03E08DEA}">
      <dgm:prSet phldrT="[Text]" custT="1"/>
      <dgm:spPr/>
      <dgm:t>
        <a:bodyPr/>
        <a:lstStyle/>
        <a:p>
          <a:r>
            <a:rPr lang="en-US" sz="1600" dirty="0" smtClean="0">
              <a:latin typeface="+mj-lt"/>
            </a:rPr>
            <a:t>Complexity in manufacturing the product which calls for tie-up with a globally strong insurance partner.</a:t>
          </a:r>
          <a:endParaRPr lang="en-US" sz="1600" dirty="0">
            <a:latin typeface="+mj-lt"/>
          </a:endParaRPr>
        </a:p>
      </dgm:t>
    </dgm:pt>
    <dgm:pt modelId="{23C8C97B-4089-404D-9EE4-1D8D5AEC4D9E}" type="parTrans" cxnId="{8204168E-44F6-422D-BF92-FD683FC135B6}">
      <dgm:prSet/>
      <dgm:spPr/>
      <dgm:t>
        <a:bodyPr/>
        <a:lstStyle/>
        <a:p>
          <a:endParaRPr lang="en-US" sz="2000">
            <a:solidFill>
              <a:schemeClr val="tx1"/>
            </a:solidFill>
            <a:latin typeface="+mj-lt"/>
          </a:endParaRPr>
        </a:p>
      </dgm:t>
    </dgm:pt>
    <dgm:pt modelId="{0DC36DB1-B7A7-43B2-95F2-22EBAE3F6374}" type="sibTrans" cxnId="{8204168E-44F6-422D-BF92-FD683FC135B6}">
      <dgm:prSet/>
      <dgm:spPr/>
      <dgm:t>
        <a:bodyPr/>
        <a:lstStyle/>
        <a:p>
          <a:endParaRPr lang="en-US" sz="2000">
            <a:solidFill>
              <a:schemeClr val="tx1"/>
            </a:solidFill>
            <a:latin typeface="+mj-lt"/>
          </a:endParaRPr>
        </a:p>
      </dgm:t>
    </dgm:pt>
    <dgm:pt modelId="{A9B5241A-2A64-4B2A-9208-749E1AB98A1E}">
      <dgm:prSet phldrT="[Text]" custT="1"/>
      <dgm:spPr/>
      <dgm:t>
        <a:bodyPr/>
        <a:lstStyle/>
        <a:p>
          <a:r>
            <a:rPr lang="en-US" sz="1400" b="1" dirty="0" smtClean="0">
              <a:latin typeface="+mj-lt"/>
            </a:rPr>
            <a:t>Joint Venture </a:t>
          </a:r>
          <a:r>
            <a:rPr kumimoji="0" lang="en-US" sz="1400" b="1" i="0" u="none" strike="noStrike" cap="none" normalizeH="0" baseline="0" dirty="0" smtClean="0">
              <a:ln/>
              <a:effectLst/>
              <a:latin typeface="+mj-lt"/>
              <a:ea typeface="MS PGothic" pitchFamily="34" charset="-128"/>
            </a:rPr>
            <a:t>(Equity JV + CA)</a:t>
          </a:r>
          <a:endParaRPr lang="en-US" sz="1400" b="1" dirty="0">
            <a:latin typeface="+mj-lt"/>
          </a:endParaRPr>
        </a:p>
      </dgm:t>
    </dgm:pt>
    <dgm:pt modelId="{A200A30D-41A2-41DB-AE8A-8356CD05047C}" type="parTrans" cxnId="{31A54C4C-9E9D-4804-93FA-0AD728C99167}">
      <dgm:prSet/>
      <dgm:spPr/>
      <dgm:t>
        <a:bodyPr/>
        <a:lstStyle/>
        <a:p>
          <a:endParaRPr lang="en-US" sz="2000">
            <a:solidFill>
              <a:schemeClr val="tx1"/>
            </a:solidFill>
            <a:latin typeface="+mj-lt"/>
          </a:endParaRPr>
        </a:p>
      </dgm:t>
    </dgm:pt>
    <dgm:pt modelId="{6029F901-98A4-44D3-96A9-E935E84A42F8}" type="sibTrans" cxnId="{31A54C4C-9E9D-4804-93FA-0AD728C99167}">
      <dgm:prSet/>
      <dgm:spPr/>
      <dgm:t>
        <a:bodyPr/>
        <a:lstStyle/>
        <a:p>
          <a:endParaRPr lang="en-US" sz="2000">
            <a:solidFill>
              <a:schemeClr val="tx1"/>
            </a:solidFill>
            <a:latin typeface="+mj-lt"/>
          </a:endParaRPr>
        </a:p>
      </dgm:t>
    </dgm:pt>
    <dgm:pt modelId="{CCB31352-7723-4C46-96EE-7451A74AF5C9}">
      <dgm:prSet phldrT="[Text]" custT="1"/>
      <dgm:spPr/>
      <dgm:t>
        <a:bodyPr/>
        <a:lstStyle/>
        <a:p>
          <a:r>
            <a:rPr lang="en-US" sz="1600" dirty="0" smtClean="0">
              <a:latin typeface="+mj-lt"/>
            </a:rPr>
            <a:t>Relatively Capital Intensive (However, lesser  than the Manufacturer model)</a:t>
          </a:r>
          <a:endParaRPr lang="en-US" sz="1600" dirty="0">
            <a:latin typeface="+mj-lt"/>
          </a:endParaRPr>
        </a:p>
      </dgm:t>
    </dgm:pt>
    <dgm:pt modelId="{D7F1BA67-3C6A-480A-B526-19D9A6976787}" type="parTrans" cxnId="{4ACFBC5F-83AA-46CE-BF51-8DB9EBAD395B}">
      <dgm:prSet/>
      <dgm:spPr/>
      <dgm:t>
        <a:bodyPr/>
        <a:lstStyle/>
        <a:p>
          <a:endParaRPr lang="en-US" sz="2000">
            <a:solidFill>
              <a:schemeClr val="tx1"/>
            </a:solidFill>
            <a:latin typeface="+mj-lt"/>
          </a:endParaRPr>
        </a:p>
      </dgm:t>
    </dgm:pt>
    <dgm:pt modelId="{C6C73FA4-EED0-4DF7-B1F4-95B4770CCEE0}" type="sibTrans" cxnId="{4ACFBC5F-83AA-46CE-BF51-8DB9EBAD395B}">
      <dgm:prSet/>
      <dgm:spPr/>
      <dgm:t>
        <a:bodyPr/>
        <a:lstStyle/>
        <a:p>
          <a:endParaRPr lang="en-US" sz="2000">
            <a:solidFill>
              <a:schemeClr val="tx1"/>
            </a:solidFill>
            <a:latin typeface="+mj-lt"/>
          </a:endParaRPr>
        </a:p>
      </dgm:t>
    </dgm:pt>
    <dgm:pt modelId="{D1E4356F-37AF-4E21-BFE0-5B3729796F35}">
      <dgm:prSet phldrT="[Text]" custT="1"/>
      <dgm:spPr/>
      <dgm:t>
        <a:bodyPr/>
        <a:lstStyle/>
        <a:p>
          <a:r>
            <a:rPr lang="en-US" sz="1600" dirty="0" smtClean="0">
              <a:latin typeface="+mj-lt"/>
            </a:rPr>
            <a:t>Access to newer markets and distribution networks as both Banks &amp; Insurance co. are thickly bonded for a relatively longer term. </a:t>
          </a:r>
          <a:endParaRPr lang="en-US" sz="1600" dirty="0">
            <a:latin typeface="+mj-lt"/>
          </a:endParaRPr>
        </a:p>
      </dgm:t>
    </dgm:pt>
    <dgm:pt modelId="{864442C9-BFF8-4910-BA01-EFF7EC251706}" type="parTrans" cxnId="{878CD404-703B-47CC-813D-A3EA3CB5AFEC}">
      <dgm:prSet/>
      <dgm:spPr/>
      <dgm:t>
        <a:bodyPr/>
        <a:lstStyle/>
        <a:p>
          <a:endParaRPr lang="en-US" sz="2000">
            <a:solidFill>
              <a:schemeClr val="tx1"/>
            </a:solidFill>
            <a:latin typeface="+mj-lt"/>
          </a:endParaRPr>
        </a:p>
      </dgm:t>
    </dgm:pt>
    <dgm:pt modelId="{31E11383-4A77-4825-96B4-D2AB63DBD703}" type="sibTrans" cxnId="{878CD404-703B-47CC-813D-A3EA3CB5AFEC}">
      <dgm:prSet/>
      <dgm:spPr/>
      <dgm:t>
        <a:bodyPr/>
        <a:lstStyle/>
        <a:p>
          <a:endParaRPr lang="en-US" sz="2000">
            <a:solidFill>
              <a:schemeClr val="tx1"/>
            </a:solidFill>
            <a:latin typeface="+mj-lt"/>
          </a:endParaRPr>
        </a:p>
      </dgm:t>
    </dgm:pt>
    <dgm:pt modelId="{1C75DCC3-0BCA-4821-87F6-88D80C512577}">
      <dgm:prSet phldrT="[Text]" custT="1"/>
      <dgm:spPr/>
      <dgm:t>
        <a:bodyPr/>
        <a:lstStyle/>
        <a:p>
          <a:r>
            <a:rPr lang="en-US" sz="1600" dirty="0" smtClean="0">
              <a:latin typeface="+mj-lt"/>
            </a:rPr>
            <a:t>Sharing of risks and costs with a partner</a:t>
          </a:r>
          <a:endParaRPr lang="en-US" sz="1600" dirty="0">
            <a:latin typeface="+mj-lt"/>
          </a:endParaRPr>
        </a:p>
      </dgm:t>
    </dgm:pt>
    <dgm:pt modelId="{F806F917-C571-4751-91BA-6A552B1493B4}" type="parTrans" cxnId="{228BE527-DADD-4A8B-A203-9503015EB1D6}">
      <dgm:prSet/>
      <dgm:spPr/>
      <dgm:t>
        <a:bodyPr/>
        <a:lstStyle/>
        <a:p>
          <a:endParaRPr lang="en-US" sz="2000">
            <a:solidFill>
              <a:schemeClr val="tx1"/>
            </a:solidFill>
            <a:latin typeface="+mj-lt"/>
          </a:endParaRPr>
        </a:p>
      </dgm:t>
    </dgm:pt>
    <dgm:pt modelId="{D334D394-E09B-41CA-9DBE-8E8AEDC5C4A7}" type="sibTrans" cxnId="{228BE527-DADD-4A8B-A203-9503015EB1D6}">
      <dgm:prSet/>
      <dgm:spPr/>
      <dgm:t>
        <a:bodyPr/>
        <a:lstStyle/>
        <a:p>
          <a:endParaRPr lang="en-US" sz="2000">
            <a:solidFill>
              <a:schemeClr val="tx1"/>
            </a:solidFill>
            <a:latin typeface="+mj-lt"/>
          </a:endParaRPr>
        </a:p>
      </dgm:t>
    </dgm:pt>
    <dgm:pt modelId="{377D6A97-CD54-492B-94FB-5F5B3DF87442}">
      <dgm:prSet phldrT="[Text]" custT="1"/>
      <dgm:spPr/>
      <dgm:t>
        <a:bodyPr/>
        <a:lstStyle/>
        <a:p>
          <a:r>
            <a:rPr lang="en-US" sz="1600" dirty="0" smtClean="0">
              <a:latin typeface="+mj-lt"/>
            </a:rPr>
            <a:t>Access to greater resources, including specialized staff, technology and finance</a:t>
          </a:r>
          <a:endParaRPr lang="en-US" sz="1600" dirty="0">
            <a:latin typeface="+mj-lt"/>
          </a:endParaRPr>
        </a:p>
      </dgm:t>
    </dgm:pt>
    <dgm:pt modelId="{28E7E5DD-E174-4943-B01F-24836D57D81A}" type="parTrans" cxnId="{4D4400CB-94E9-48A9-ADF9-1F378E8ADA63}">
      <dgm:prSet/>
      <dgm:spPr/>
      <dgm:t>
        <a:bodyPr/>
        <a:lstStyle/>
        <a:p>
          <a:endParaRPr lang="en-US" sz="2000">
            <a:solidFill>
              <a:schemeClr val="tx1"/>
            </a:solidFill>
            <a:latin typeface="+mj-lt"/>
          </a:endParaRPr>
        </a:p>
      </dgm:t>
    </dgm:pt>
    <dgm:pt modelId="{D75F1B7E-E9B8-4329-9D3F-F7636D785F46}" type="sibTrans" cxnId="{4D4400CB-94E9-48A9-ADF9-1F378E8ADA63}">
      <dgm:prSet/>
      <dgm:spPr/>
      <dgm:t>
        <a:bodyPr/>
        <a:lstStyle/>
        <a:p>
          <a:endParaRPr lang="en-US" sz="2000">
            <a:solidFill>
              <a:schemeClr val="tx1"/>
            </a:solidFill>
            <a:latin typeface="+mj-lt"/>
          </a:endParaRPr>
        </a:p>
      </dgm:t>
    </dgm:pt>
    <dgm:pt modelId="{ACAB8F7C-8E3F-4AB0-84AA-39A1F7EE0BD6}">
      <dgm:prSet phldrT="[Text]" custT="1"/>
      <dgm:spPr/>
      <dgm:t>
        <a:bodyPr/>
        <a:lstStyle/>
        <a:p>
          <a:r>
            <a:rPr lang="en-US" sz="1400" b="1" dirty="0" smtClean="0">
              <a:latin typeface="+mj-lt"/>
            </a:rPr>
            <a:t>Distribution (Corporate Agency)</a:t>
          </a:r>
          <a:endParaRPr lang="en-US" sz="1400" b="1" dirty="0">
            <a:latin typeface="+mj-lt"/>
          </a:endParaRPr>
        </a:p>
      </dgm:t>
    </dgm:pt>
    <dgm:pt modelId="{87B9AEE6-AFA1-4A37-B75B-ECDBB56B77BA}" type="parTrans" cxnId="{54AB9E11-F7E9-4C3C-A579-44F46CA5D7AE}">
      <dgm:prSet/>
      <dgm:spPr/>
      <dgm:t>
        <a:bodyPr/>
        <a:lstStyle/>
        <a:p>
          <a:endParaRPr lang="en-US" sz="2000">
            <a:solidFill>
              <a:schemeClr val="tx1"/>
            </a:solidFill>
            <a:latin typeface="+mj-lt"/>
          </a:endParaRPr>
        </a:p>
      </dgm:t>
    </dgm:pt>
    <dgm:pt modelId="{73F4EE60-975F-4E4E-94BE-5DC7F6D20365}" type="sibTrans" cxnId="{54AB9E11-F7E9-4C3C-A579-44F46CA5D7AE}">
      <dgm:prSet/>
      <dgm:spPr/>
      <dgm:t>
        <a:bodyPr/>
        <a:lstStyle/>
        <a:p>
          <a:endParaRPr lang="en-US" sz="2000">
            <a:solidFill>
              <a:schemeClr val="tx1"/>
            </a:solidFill>
            <a:latin typeface="+mj-lt"/>
          </a:endParaRPr>
        </a:p>
      </dgm:t>
    </dgm:pt>
    <dgm:pt modelId="{5574D747-F697-4C44-A554-3535125271BF}">
      <dgm:prSet phldrT="[Text]" custT="1"/>
      <dgm:spPr/>
      <dgm:t>
        <a:bodyPr/>
        <a:lstStyle/>
        <a:p>
          <a:r>
            <a:rPr lang="en-US" sz="1600" dirty="0" smtClean="0">
              <a:latin typeface="+mj-lt"/>
            </a:rPr>
            <a:t>Capital free commission Income</a:t>
          </a:r>
          <a:endParaRPr lang="en-US" sz="1600" dirty="0">
            <a:latin typeface="+mj-lt"/>
          </a:endParaRPr>
        </a:p>
      </dgm:t>
    </dgm:pt>
    <dgm:pt modelId="{9E4459DE-ECE1-44B2-A361-06328C513C55}" type="parTrans" cxnId="{E5BEF8EE-7686-42DE-A8EB-42F3F1CAC23E}">
      <dgm:prSet/>
      <dgm:spPr/>
      <dgm:t>
        <a:bodyPr/>
        <a:lstStyle/>
        <a:p>
          <a:endParaRPr lang="en-US" sz="2000">
            <a:solidFill>
              <a:schemeClr val="tx1"/>
            </a:solidFill>
            <a:latin typeface="+mj-lt"/>
          </a:endParaRPr>
        </a:p>
      </dgm:t>
    </dgm:pt>
    <dgm:pt modelId="{92DB16F3-A365-4A63-BB14-EAE9522C30EB}" type="sibTrans" cxnId="{E5BEF8EE-7686-42DE-A8EB-42F3F1CAC23E}">
      <dgm:prSet/>
      <dgm:spPr/>
      <dgm:t>
        <a:bodyPr/>
        <a:lstStyle/>
        <a:p>
          <a:endParaRPr lang="en-US" sz="2000">
            <a:solidFill>
              <a:schemeClr val="tx1"/>
            </a:solidFill>
            <a:latin typeface="+mj-lt"/>
          </a:endParaRPr>
        </a:p>
      </dgm:t>
    </dgm:pt>
    <dgm:pt modelId="{A84609B6-23B7-4874-A77B-1D1E2081EEA8}">
      <dgm:prSet phldrT="[Text]" custT="1"/>
      <dgm:spPr/>
      <dgm:t>
        <a:bodyPr/>
        <a:lstStyle/>
        <a:p>
          <a:r>
            <a:rPr lang="en-US" sz="1600" dirty="0" smtClean="0">
              <a:latin typeface="+mj-lt"/>
            </a:rPr>
            <a:t>Utilization of the revenues earned in the bank</a:t>
          </a:r>
          <a:endParaRPr lang="en-US" sz="1600" dirty="0">
            <a:latin typeface="+mj-lt"/>
          </a:endParaRPr>
        </a:p>
      </dgm:t>
    </dgm:pt>
    <dgm:pt modelId="{8F88F919-C740-43D6-B0F4-16B2B49D7B82}" type="parTrans" cxnId="{37B7A6BD-CEFA-4CED-9D67-10FADE8AA2D5}">
      <dgm:prSet/>
      <dgm:spPr/>
      <dgm:t>
        <a:bodyPr/>
        <a:lstStyle/>
        <a:p>
          <a:endParaRPr lang="en-US" sz="2000">
            <a:solidFill>
              <a:schemeClr val="tx1"/>
            </a:solidFill>
            <a:latin typeface="+mj-lt"/>
          </a:endParaRPr>
        </a:p>
      </dgm:t>
    </dgm:pt>
    <dgm:pt modelId="{66BF72BA-C188-441B-B4C0-CC38A168ED9D}" type="sibTrans" cxnId="{37B7A6BD-CEFA-4CED-9D67-10FADE8AA2D5}">
      <dgm:prSet/>
      <dgm:spPr/>
      <dgm:t>
        <a:bodyPr/>
        <a:lstStyle/>
        <a:p>
          <a:endParaRPr lang="en-US" sz="2000">
            <a:solidFill>
              <a:schemeClr val="tx1"/>
            </a:solidFill>
            <a:latin typeface="+mj-lt"/>
          </a:endParaRPr>
        </a:p>
      </dgm:t>
    </dgm:pt>
    <dgm:pt modelId="{3ACE3FE4-16B0-4D05-B13B-95D42FF8F63F}">
      <dgm:prSet phldrT="[Text]" custT="1"/>
      <dgm:spPr/>
      <dgm:t>
        <a:bodyPr/>
        <a:lstStyle/>
        <a:p>
          <a:r>
            <a:rPr lang="en-US" sz="1600" dirty="0" smtClean="0">
              <a:latin typeface="+mj-lt"/>
            </a:rPr>
            <a:t>Involves investment by Insurance company to help scale up insurance business of the bank &amp; achieve expertise. Risk borne by the insurance company</a:t>
          </a:r>
          <a:endParaRPr lang="en-US" sz="1600" dirty="0">
            <a:latin typeface="+mj-lt"/>
          </a:endParaRPr>
        </a:p>
      </dgm:t>
    </dgm:pt>
    <dgm:pt modelId="{3ED34D71-ED76-4163-A33E-03B5E7B1B8D4}" type="parTrans" cxnId="{68E755A3-45AD-474F-8DEB-C7A43B9B5345}">
      <dgm:prSet/>
      <dgm:spPr/>
      <dgm:t>
        <a:bodyPr/>
        <a:lstStyle/>
        <a:p>
          <a:endParaRPr lang="en-US" sz="2000">
            <a:solidFill>
              <a:schemeClr val="tx1"/>
            </a:solidFill>
            <a:latin typeface="+mj-lt"/>
          </a:endParaRPr>
        </a:p>
      </dgm:t>
    </dgm:pt>
    <dgm:pt modelId="{01435034-47D1-43F4-884D-F389C94D7A81}" type="sibTrans" cxnId="{68E755A3-45AD-474F-8DEB-C7A43B9B5345}">
      <dgm:prSet/>
      <dgm:spPr/>
      <dgm:t>
        <a:bodyPr/>
        <a:lstStyle/>
        <a:p>
          <a:endParaRPr lang="en-US" sz="2000">
            <a:solidFill>
              <a:schemeClr val="tx1"/>
            </a:solidFill>
            <a:latin typeface="+mj-lt"/>
          </a:endParaRPr>
        </a:p>
      </dgm:t>
    </dgm:pt>
    <dgm:pt modelId="{02C19805-D828-4403-9F78-F961701D5795}">
      <dgm:prSet phldrT="[Text]" custT="1"/>
      <dgm:spPr/>
      <dgm:t>
        <a:bodyPr/>
        <a:lstStyle/>
        <a:p>
          <a:r>
            <a:rPr lang="en-US" sz="1600" dirty="0" smtClean="0">
              <a:latin typeface="+mj-lt"/>
            </a:rPr>
            <a:t>Most Capital Intensive way with highest risks</a:t>
          </a:r>
          <a:endParaRPr lang="en-US" sz="1600" dirty="0">
            <a:latin typeface="+mj-lt"/>
          </a:endParaRPr>
        </a:p>
      </dgm:t>
    </dgm:pt>
    <dgm:pt modelId="{FB60213F-9B7A-40A1-9C7D-02D46EC1C682}" type="parTrans" cxnId="{92E07BD1-BF43-4880-9663-7F032135178F}">
      <dgm:prSet/>
      <dgm:spPr/>
      <dgm:t>
        <a:bodyPr/>
        <a:lstStyle/>
        <a:p>
          <a:endParaRPr lang="en-US" sz="2000">
            <a:solidFill>
              <a:schemeClr val="tx1"/>
            </a:solidFill>
            <a:latin typeface="+mj-lt"/>
          </a:endParaRPr>
        </a:p>
      </dgm:t>
    </dgm:pt>
    <dgm:pt modelId="{6BE885B0-A643-4615-A308-ACBB3F2C754E}" type="sibTrans" cxnId="{92E07BD1-BF43-4880-9663-7F032135178F}">
      <dgm:prSet/>
      <dgm:spPr/>
      <dgm:t>
        <a:bodyPr/>
        <a:lstStyle/>
        <a:p>
          <a:endParaRPr lang="en-US" sz="2000">
            <a:solidFill>
              <a:schemeClr val="tx1"/>
            </a:solidFill>
            <a:latin typeface="+mj-lt"/>
          </a:endParaRPr>
        </a:p>
      </dgm:t>
    </dgm:pt>
    <dgm:pt modelId="{BC435CD7-244D-4046-AAF6-F1EBF6C2C248}" type="pres">
      <dgm:prSet presAssocID="{8B088EAE-497D-441F-9543-F66425082820}" presName="linear" presStyleCnt="0">
        <dgm:presLayoutVars>
          <dgm:dir/>
          <dgm:animLvl val="lvl"/>
          <dgm:resizeHandles val="exact"/>
        </dgm:presLayoutVars>
      </dgm:prSet>
      <dgm:spPr/>
      <dgm:t>
        <a:bodyPr/>
        <a:lstStyle/>
        <a:p>
          <a:endParaRPr lang="en-US"/>
        </a:p>
      </dgm:t>
    </dgm:pt>
    <dgm:pt modelId="{CF246984-33B3-4EFC-9226-944B77864681}" type="pres">
      <dgm:prSet presAssocID="{ACAB8F7C-8E3F-4AB0-84AA-39A1F7EE0BD6}" presName="parentLin" presStyleCnt="0"/>
      <dgm:spPr/>
      <dgm:t>
        <a:bodyPr/>
        <a:lstStyle/>
        <a:p>
          <a:endParaRPr lang="en-US"/>
        </a:p>
      </dgm:t>
    </dgm:pt>
    <dgm:pt modelId="{AC30B415-E71C-4BAC-A390-79544ED025E2}" type="pres">
      <dgm:prSet presAssocID="{ACAB8F7C-8E3F-4AB0-84AA-39A1F7EE0BD6}" presName="parentLeftMargin" presStyleLbl="node1" presStyleIdx="0" presStyleCnt="3"/>
      <dgm:spPr/>
      <dgm:t>
        <a:bodyPr/>
        <a:lstStyle/>
        <a:p>
          <a:endParaRPr lang="en-US"/>
        </a:p>
      </dgm:t>
    </dgm:pt>
    <dgm:pt modelId="{6E0BD40F-E3BB-43B6-904C-FB877CA47ADA}" type="pres">
      <dgm:prSet presAssocID="{ACAB8F7C-8E3F-4AB0-84AA-39A1F7EE0BD6}" presName="parentText" presStyleLbl="node1" presStyleIdx="0" presStyleCnt="3" custScaleY="73436" custLinFactNeighborY="-6269">
        <dgm:presLayoutVars>
          <dgm:chMax val="0"/>
          <dgm:bulletEnabled val="1"/>
        </dgm:presLayoutVars>
      </dgm:prSet>
      <dgm:spPr/>
      <dgm:t>
        <a:bodyPr/>
        <a:lstStyle/>
        <a:p>
          <a:endParaRPr lang="en-US"/>
        </a:p>
      </dgm:t>
    </dgm:pt>
    <dgm:pt modelId="{8D21D2F8-6304-4BE2-8AC4-888FB58267B2}" type="pres">
      <dgm:prSet presAssocID="{ACAB8F7C-8E3F-4AB0-84AA-39A1F7EE0BD6}" presName="negativeSpace" presStyleCnt="0"/>
      <dgm:spPr/>
      <dgm:t>
        <a:bodyPr/>
        <a:lstStyle/>
        <a:p>
          <a:endParaRPr lang="en-US"/>
        </a:p>
      </dgm:t>
    </dgm:pt>
    <dgm:pt modelId="{FF911029-A25D-40F9-B366-CDA686446CF1}" type="pres">
      <dgm:prSet presAssocID="{ACAB8F7C-8E3F-4AB0-84AA-39A1F7EE0BD6}" presName="childText" presStyleLbl="conFgAcc1" presStyleIdx="0" presStyleCnt="3">
        <dgm:presLayoutVars>
          <dgm:bulletEnabled val="1"/>
        </dgm:presLayoutVars>
      </dgm:prSet>
      <dgm:spPr/>
      <dgm:t>
        <a:bodyPr/>
        <a:lstStyle/>
        <a:p>
          <a:endParaRPr lang="en-US"/>
        </a:p>
      </dgm:t>
    </dgm:pt>
    <dgm:pt modelId="{CFA55BD7-DCAE-45E6-9EE6-A4FD57B5DBBF}" type="pres">
      <dgm:prSet presAssocID="{73F4EE60-975F-4E4E-94BE-5DC7F6D20365}" presName="spaceBetweenRectangles" presStyleCnt="0"/>
      <dgm:spPr/>
      <dgm:t>
        <a:bodyPr/>
        <a:lstStyle/>
        <a:p>
          <a:endParaRPr lang="en-US"/>
        </a:p>
      </dgm:t>
    </dgm:pt>
    <dgm:pt modelId="{A6E7BABD-948F-40AA-9C2B-D9AF98C24029}" type="pres">
      <dgm:prSet presAssocID="{A9B5241A-2A64-4B2A-9208-749E1AB98A1E}" presName="parentLin" presStyleCnt="0"/>
      <dgm:spPr/>
      <dgm:t>
        <a:bodyPr/>
        <a:lstStyle/>
        <a:p>
          <a:endParaRPr lang="en-US"/>
        </a:p>
      </dgm:t>
    </dgm:pt>
    <dgm:pt modelId="{232896B7-E486-4E8E-A24E-E1E83D7B1F95}" type="pres">
      <dgm:prSet presAssocID="{A9B5241A-2A64-4B2A-9208-749E1AB98A1E}" presName="parentLeftMargin" presStyleLbl="node1" presStyleIdx="0" presStyleCnt="3"/>
      <dgm:spPr/>
      <dgm:t>
        <a:bodyPr/>
        <a:lstStyle/>
        <a:p>
          <a:endParaRPr lang="en-US"/>
        </a:p>
      </dgm:t>
    </dgm:pt>
    <dgm:pt modelId="{5953AF7E-BB78-44AC-8EA9-926FDF80BA7B}" type="pres">
      <dgm:prSet presAssocID="{A9B5241A-2A64-4B2A-9208-749E1AB98A1E}" presName="parentText" presStyleLbl="node1" presStyleIdx="1" presStyleCnt="3" custScaleY="73436" custLinFactNeighborY="-8676">
        <dgm:presLayoutVars>
          <dgm:chMax val="0"/>
          <dgm:bulletEnabled val="1"/>
        </dgm:presLayoutVars>
      </dgm:prSet>
      <dgm:spPr/>
      <dgm:t>
        <a:bodyPr/>
        <a:lstStyle/>
        <a:p>
          <a:endParaRPr lang="en-US"/>
        </a:p>
      </dgm:t>
    </dgm:pt>
    <dgm:pt modelId="{94A2148E-E4E7-4B8D-AC17-A1D67499C30D}" type="pres">
      <dgm:prSet presAssocID="{A9B5241A-2A64-4B2A-9208-749E1AB98A1E}" presName="negativeSpace" presStyleCnt="0"/>
      <dgm:spPr/>
      <dgm:t>
        <a:bodyPr/>
        <a:lstStyle/>
        <a:p>
          <a:endParaRPr lang="en-US"/>
        </a:p>
      </dgm:t>
    </dgm:pt>
    <dgm:pt modelId="{EF623A60-A6BD-4DA5-8E1E-964A47DDCD25}" type="pres">
      <dgm:prSet presAssocID="{A9B5241A-2A64-4B2A-9208-749E1AB98A1E}" presName="childText" presStyleLbl="conFgAcc1" presStyleIdx="1" presStyleCnt="3">
        <dgm:presLayoutVars>
          <dgm:bulletEnabled val="1"/>
        </dgm:presLayoutVars>
      </dgm:prSet>
      <dgm:spPr/>
      <dgm:t>
        <a:bodyPr/>
        <a:lstStyle/>
        <a:p>
          <a:endParaRPr lang="en-US"/>
        </a:p>
      </dgm:t>
    </dgm:pt>
    <dgm:pt modelId="{A0E22918-E9E2-480D-8275-7922E5030BAB}" type="pres">
      <dgm:prSet presAssocID="{6029F901-98A4-44D3-96A9-E935E84A42F8}" presName="spaceBetweenRectangles" presStyleCnt="0"/>
      <dgm:spPr/>
      <dgm:t>
        <a:bodyPr/>
        <a:lstStyle/>
        <a:p>
          <a:endParaRPr lang="en-US"/>
        </a:p>
      </dgm:t>
    </dgm:pt>
    <dgm:pt modelId="{216C95FE-2973-4E51-9D39-21D64002FCF9}" type="pres">
      <dgm:prSet presAssocID="{FDEADF41-F7C3-451B-9042-900425B53242}" presName="parentLin" presStyleCnt="0"/>
      <dgm:spPr/>
      <dgm:t>
        <a:bodyPr/>
        <a:lstStyle/>
        <a:p>
          <a:endParaRPr lang="en-US"/>
        </a:p>
      </dgm:t>
    </dgm:pt>
    <dgm:pt modelId="{E7D67071-030D-4E6E-BE95-61D74FE43213}" type="pres">
      <dgm:prSet presAssocID="{FDEADF41-F7C3-451B-9042-900425B53242}" presName="parentLeftMargin" presStyleLbl="node1" presStyleIdx="1" presStyleCnt="3"/>
      <dgm:spPr/>
      <dgm:t>
        <a:bodyPr/>
        <a:lstStyle/>
        <a:p>
          <a:endParaRPr lang="en-US"/>
        </a:p>
      </dgm:t>
    </dgm:pt>
    <dgm:pt modelId="{31F39A97-DE0B-43E0-AB41-BF2AD0570BF1}" type="pres">
      <dgm:prSet presAssocID="{FDEADF41-F7C3-451B-9042-900425B53242}" presName="parentText" presStyleLbl="node1" presStyleIdx="2" presStyleCnt="3" custScaleY="73436" custLinFactNeighborY="-8676">
        <dgm:presLayoutVars>
          <dgm:chMax val="0"/>
          <dgm:bulletEnabled val="1"/>
        </dgm:presLayoutVars>
      </dgm:prSet>
      <dgm:spPr/>
      <dgm:t>
        <a:bodyPr/>
        <a:lstStyle/>
        <a:p>
          <a:endParaRPr lang="en-US"/>
        </a:p>
      </dgm:t>
    </dgm:pt>
    <dgm:pt modelId="{D2CC855E-BA07-4AF3-A832-C75635F826F9}" type="pres">
      <dgm:prSet presAssocID="{FDEADF41-F7C3-451B-9042-900425B53242}" presName="negativeSpace" presStyleCnt="0"/>
      <dgm:spPr/>
      <dgm:t>
        <a:bodyPr/>
        <a:lstStyle/>
        <a:p>
          <a:endParaRPr lang="en-US"/>
        </a:p>
      </dgm:t>
    </dgm:pt>
    <dgm:pt modelId="{03C23444-2A66-484C-9E4C-BA9B07D6702C}" type="pres">
      <dgm:prSet presAssocID="{FDEADF41-F7C3-451B-9042-900425B53242}" presName="childText" presStyleLbl="conFgAcc1" presStyleIdx="2" presStyleCnt="3" custLinFactY="7121" custLinFactNeighborX="-1879" custLinFactNeighborY="100000">
        <dgm:presLayoutVars>
          <dgm:bulletEnabled val="1"/>
        </dgm:presLayoutVars>
      </dgm:prSet>
      <dgm:spPr/>
      <dgm:t>
        <a:bodyPr/>
        <a:lstStyle/>
        <a:p>
          <a:endParaRPr lang="en-US"/>
        </a:p>
      </dgm:t>
    </dgm:pt>
  </dgm:ptLst>
  <dgm:cxnLst>
    <dgm:cxn modelId="{A4722EBF-7267-4B75-AD37-93D4B2479B12}" type="presOf" srcId="{A9B5241A-2A64-4B2A-9208-749E1AB98A1E}" destId="{232896B7-E486-4E8E-A24E-E1E83D7B1F95}" srcOrd="0" destOrd="0" presId="urn:microsoft.com/office/officeart/2005/8/layout/list1"/>
    <dgm:cxn modelId="{54AB9E11-F7E9-4C3C-A579-44F46CA5D7AE}" srcId="{8B088EAE-497D-441F-9543-F66425082820}" destId="{ACAB8F7C-8E3F-4AB0-84AA-39A1F7EE0BD6}" srcOrd="0" destOrd="0" parTransId="{87B9AEE6-AFA1-4A37-B75B-ECDBB56B77BA}" sibTransId="{73F4EE60-975F-4E4E-94BE-5DC7F6D20365}"/>
    <dgm:cxn modelId="{667D8DFA-61BB-4432-99A1-0424C7FDFDFE}" type="presOf" srcId="{02C19805-D828-4403-9F78-F961701D5795}" destId="{03C23444-2A66-484C-9E4C-BA9B07D6702C}" srcOrd="0" destOrd="0" presId="urn:microsoft.com/office/officeart/2005/8/layout/list1"/>
    <dgm:cxn modelId="{45576C27-A6B4-4ACA-8A7F-71D6BBBF7095}" type="presOf" srcId="{3ACE3FE4-16B0-4D05-B13B-95D42FF8F63F}" destId="{FF911029-A25D-40F9-B366-CDA686446CF1}" srcOrd="0" destOrd="2" presId="urn:microsoft.com/office/officeart/2005/8/layout/list1"/>
    <dgm:cxn modelId="{D587BBEF-1258-422C-A45C-A118F73E3FE2}" type="presOf" srcId="{CCB31352-7723-4C46-96EE-7451A74AF5C9}" destId="{EF623A60-A6BD-4DA5-8E1E-964A47DDCD25}" srcOrd="0" destOrd="0" presId="urn:microsoft.com/office/officeart/2005/8/layout/list1"/>
    <dgm:cxn modelId="{E5BEF8EE-7686-42DE-A8EB-42F3F1CAC23E}" srcId="{ACAB8F7C-8E3F-4AB0-84AA-39A1F7EE0BD6}" destId="{5574D747-F697-4C44-A554-3535125271BF}" srcOrd="0" destOrd="0" parTransId="{9E4459DE-ECE1-44B2-A361-06328C513C55}" sibTransId="{92DB16F3-A365-4A63-BB14-EAE9522C30EB}"/>
    <dgm:cxn modelId="{713F1531-8279-4AA3-8453-116EB040A12D}" type="presOf" srcId="{67FA60DE-B4FF-425C-A45F-D4F67C6E4D16}" destId="{03C23444-2A66-484C-9E4C-BA9B07D6702C}" srcOrd="0" destOrd="1" presId="urn:microsoft.com/office/officeart/2005/8/layout/list1"/>
    <dgm:cxn modelId="{8204168E-44F6-422D-BF92-FD683FC135B6}" srcId="{FDEADF41-F7C3-451B-9042-900425B53242}" destId="{83C03358-9F6C-4B6A-B06D-A8BA03E08DEA}" srcOrd="2" destOrd="0" parTransId="{23C8C97B-4089-404D-9EE4-1D8D5AEC4D9E}" sibTransId="{0DC36DB1-B7A7-43B2-95F2-22EBAE3F6374}"/>
    <dgm:cxn modelId="{4D4400CB-94E9-48A9-ADF9-1F378E8ADA63}" srcId="{A9B5241A-2A64-4B2A-9208-749E1AB98A1E}" destId="{377D6A97-CD54-492B-94FB-5F5B3DF87442}" srcOrd="3" destOrd="0" parTransId="{28E7E5DD-E174-4943-B01F-24836D57D81A}" sibTransId="{D75F1B7E-E9B8-4329-9D3F-F7636D785F46}"/>
    <dgm:cxn modelId="{878CD404-703B-47CC-813D-A3EA3CB5AFEC}" srcId="{A9B5241A-2A64-4B2A-9208-749E1AB98A1E}" destId="{D1E4356F-37AF-4E21-BFE0-5B3729796F35}" srcOrd="1" destOrd="0" parTransId="{864442C9-BFF8-4910-BA01-EFF7EC251706}" sibTransId="{31E11383-4A77-4825-96B4-D2AB63DBD703}"/>
    <dgm:cxn modelId="{936BB937-BDE2-4BCD-A3D1-FDBDA0842537}" srcId="{8B088EAE-497D-441F-9543-F66425082820}" destId="{FDEADF41-F7C3-451B-9042-900425B53242}" srcOrd="2" destOrd="0" parTransId="{5A085833-7241-448A-82EF-B73A3A66AFF5}" sibTransId="{04FBBEC0-6FC6-471C-A581-75EDD032672C}"/>
    <dgm:cxn modelId="{68E755A3-45AD-474F-8DEB-C7A43B9B5345}" srcId="{ACAB8F7C-8E3F-4AB0-84AA-39A1F7EE0BD6}" destId="{3ACE3FE4-16B0-4D05-B13B-95D42FF8F63F}" srcOrd="2" destOrd="0" parTransId="{3ED34D71-ED76-4163-A33E-03B5E7B1B8D4}" sibTransId="{01435034-47D1-43F4-884D-F389C94D7A81}"/>
    <dgm:cxn modelId="{D3065A01-59F6-4274-8073-62AA0E967691}" type="presOf" srcId="{A84609B6-23B7-4874-A77B-1D1E2081EEA8}" destId="{FF911029-A25D-40F9-B366-CDA686446CF1}" srcOrd="0" destOrd="1" presId="urn:microsoft.com/office/officeart/2005/8/layout/list1"/>
    <dgm:cxn modelId="{4EC7BD3B-22B4-40EC-9D58-A57D44B63CFA}" type="presOf" srcId="{ACAB8F7C-8E3F-4AB0-84AA-39A1F7EE0BD6}" destId="{6E0BD40F-E3BB-43B6-904C-FB877CA47ADA}" srcOrd="1" destOrd="0" presId="urn:microsoft.com/office/officeart/2005/8/layout/list1"/>
    <dgm:cxn modelId="{92E07BD1-BF43-4880-9663-7F032135178F}" srcId="{FDEADF41-F7C3-451B-9042-900425B53242}" destId="{02C19805-D828-4403-9F78-F961701D5795}" srcOrd="0" destOrd="0" parTransId="{FB60213F-9B7A-40A1-9C7D-02D46EC1C682}" sibTransId="{6BE885B0-A643-4615-A308-ACBB3F2C754E}"/>
    <dgm:cxn modelId="{66CC0039-BFC8-4473-A2DE-686B8BD7B944}" type="presOf" srcId="{83C03358-9F6C-4B6A-B06D-A8BA03E08DEA}" destId="{03C23444-2A66-484C-9E4C-BA9B07D6702C}" srcOrd="0" destOrd="2" presId="urn:microsoft.com/office/officeart/2005/8/layout/list1"/>
    <dgm:cxn modelId="{27161D55-E563-4547-946A-7690C77CCFF0}" type="presOf" srcId="{1C75DCC3-0BCA-4821-87F6-88D80C512577}" destId="{EF623A60-A6BD-4DA5-8E1E-964A47DDCD25}" srcOrd="0" destOrd="2" presId="urn:microsoft.com/office/officeart/2005/8/layout/list1"/>
    <dgm:cxn modelId="{B3D23AB0-CE9E-47FE-97BF-3331A991FDF5}" type="presOf" srcId="{8B088EAE-497D-441F-9543-F66425082820}" destId="{BC435CD7-244D-4046-AAF6-F1EBF6C2C248}" srcOrd="0" destOrd="0" presId="urn:microsoft.com/office/officeart/2005/8/layout/list1"/>
    <dgm:cxn modelId="{305D5AF1-D706-4FCB-BD20-1F65DACA1050}" srcId="{FDEADF41-F7C3-451B-9042-900425B53242}" destId="{67FA60DE-B4FF-425C-A45F-D4F67C6E4D16}" srcOrd="1" destOrd="0" parTransId="{23EC99BB-4A16-40A7-909C-FC9B50B919F9}" sibTransId="{B3F028E4-5DD1-4B1A-9B0E-147889076C57}"/>
    <dgm:cxn modelId="{FADE20C7-4A7C-4AF7-81F4-3BAE1FA00F38}" type="presOf" srcId="{377D6A97-CD54-492B-94FB-5F5B3DF87442}" destId="{EF623A60-A6BD-4DA5-8E1E-964A47DDCD25}" srcOrd="0" destOrd="3" presId="urn:microsoft.com/office/officeart/2005/8/layout/list1"/>
    <dgm:cxn modelId="{4ACFBC5F-83AA-46CE-BF51-8DB9EBAD395B}" srcId="{A9B5241A-2A64-4B2A-9208-749E1AB98A1E}" destId="{CCB31352-7723-4C46-96EE-7451A74AF5C9}" srcOrd="0" destOrd="0" parTransId="{D7F1BA67-3C6A-480A-B526-19D9A6976787}" sibTransId="{C6C73FA4-EED0-4DF7-B1F4-95B4770CCEE0}"/>
    <dgm:cxn modelId="{5F7FCF06-BA8F-4695-824D-B6D3EF973194}" type="presOf" srcId="{D1E4356F-37AF-4E21-BFE0-5B3729796F35}" destId="{EF623A60-A6BD-4DA5-8E1E-964A47DDCD25}" srcOrd="0" destOrd="1" presId="urn:microsoft.com/office/officeart/2005/8/layout/list1"/>
    <dgm:cxn modelId="{31A54C4C-9E9D-4804-93FA-0AD728C99167}" srcId="{8B088EAE-497D-441F-9543-F66425082820}" destId="{A9B5241A-2A64-4B2A-9208-749E1AB98A1E}" srcOrd="1" destOrd="0" parTransId="{A200A30D-41A2-41DB-AE8A-8356CD05047C}" sibTransId="{6029F901-98A4-44D3-96A9-E935E84A42F8}"/>
    <dgm:cxn modelId="{37B7A6BD-CEFA-4CED-9D67-10FADE8AA2D5}" srcId="{ACAB8F7C-8E3F-4AB0-84AA-39A1F7EE0BD6}" destId="{A84609B6-23B7-4874-A77B-1D1E2081EEA8}" srcOrd="1" destOrd="0" parTransId="{8F88F919-C740-43D6-B0F4-16B2B49D7B82}" sibTransId="{66BF72BA-C188-441B-B4C0-CC38A168ED9D}"/>
    <dgm:cxn modelId="{228BE527-DADD-4A8B-A203-9503015EB1D6}" srcId="{A9B5241A-2A64-4B2A-9208-749E1AB98A1E}" destId="{1C75DCC3-0BCA-4821-87F6-88D80C512577}" srcOrd="2" destOrd="0" parTransId="{F806F917-C571-4751-91BA-6A552B1493B4}" sibTransId="{D334D394-E09B-41CA-9DBE-8E8AEDC5C4A7}"/>
    <dgm:cxn modelId="{77B81FFC-F3DA-4801-AD09-116CF6223688}" type="presOf" srcId="{FDEADF41-F7C3-451B-9042-900425B53242}" destId="{E7D67071-030D-4E6E-BE95-61D74FE43213}" srcOrd="0" destOrd="0" presId="urn:microsoft.com/office/officeart/2005/8/layout/list1"/>
    <dgm:cxn modelId="{A849303A-98D2-448B-B615-518C295F7052}" type="presOf" srcId="{ACAB8F7C-8E3F-4AB0-84AA-39A1F7EE0BD6}" destId="{AC30B415-E71C-4BAC-A390-79544ED025E2}" srcOrd="0" destOrd="0" presId="urn:microsoft.com/office/officeart/2005/8/layout/list1"/>
    <dgm:cxn modelId="{BD5A05A8-8CB7-44FA-9765-4BCB6B5D922D}" type="presOf" srcId="{A9B5241A-2A64-4B2A-9208-749E1AB98A1E}" destId="{5953AF7E-BB78-44AC-8EA9-926FDF80BA7B}" srcOrd="1" destOrd="0" presId="urn:microsoft.com/office/officeart/2005/8/layout/list1"/>
    <dgm:cxn modelId="{9310FF66-4B26-45D2-9A0B-EA403F17BEA8}" type="presOf" srcId="{5574D747-F697-4C44-A554-3535125271BF}" destId="{FF911029-A25D-40F9-B366-CDA686446CF1}" srcOrd="0" destOrd="0" presId="urn:microsoft.com/office/officeart/2005/8/layout/list1"/>
    <dgm:cxn modelId="{52098BBD-A6E7-4A00-92DD-98360DE3D755}" type="presOf" srcId="{FDEADF41-F7C3-451B-9042-900425B53242}" destId="{31F39A97-DE0B-43E0-AB41-BF2AD0570BF1}" srcOrd="1" destOrd="0" presId="urn:microsoft.com/office/officeart/2005/8/layout/list1"/>
    <dgm:cxn modelId="{83AB0473-C3A6-4386-A79B-3F7013C9FFCC}" type="presParOf" srcId="{BC435CD7-244D-4046-AAF6-F1EBF6C2C248}" destId="{CF246984-33B3-4EFC-9226-944B77864681}" srcOrd="0" destOrd="0" presId="urn:microsoft.com/office/officeart/2005/8/layout/list1"/>
    <dgm:cxn modelId="{06D2354D-310C-4011-8EB3-E1501CC2F227}" type="presParOf" srcId="{CF246984-33B3-4EFC-9226-944B77864681}" destId="{AC30B415-E71C-4BAC-A390-79544ED025E2}" srcOrd="0" destOrd="0" presId="urn:microsoft.com/office/officeart/2005/8/layout/list1"/>
    <dgm:cxn modelId="{AA24530F-EC37-4BD0-BA93-E68B9B138FE2}" type="presParOf" srcId="{CF246984-33B3-4EFC-9226-944B77864681}" destId="{6E0BD40F-E3BB-43B6-904C-FB877CA47ADA}" srcOrd="1" destOrd="0" presId="urn:microsoft.com/office/officeart/2005/8/layout/list1"/>
    <dgm:cxn modelId="{B9D3A5C4-3826-4752-8624-E35E3FD10EE4}" type="presParOf" srcId="{BC435CD7-244D-4046-AAF6-F1EBF6C2C248}" destId="{8D21D2F8-6304-4BE2-8AC4-888FB58267B2}" srcOrd="1" destOrd="0" presId="urn:microsoft.com/office/officeart/2005/8/layout/list1"/>
    <dgm:cxn modelId="{F74F4866-0978-47AE-B965-C4E57B864FC7}" type="presParOf" srcId="{BC435CD7-244D-4046-AAF6-F1EBF6C2C248}" destId="{FF911029-A25D-40F9-B366-CDA686446CF1}" srcOrd="2" destOrd="0" presId="urn:microsoft.com/office/officeart/2005/8/layout/list1"/>
    <dgm:cxn modelId="{8C9E6C4B-8E3D-4A5B-ABC5-F196BB5627D0}" type="presParOf" srcId="{BC435CD7-244D-4046-AAF6-F1EBF6C2C248}" destId="{CFA55BD7-DCAE-45E6-9EE6-A4FD57B5DBBF}" srcOrd="3" destOrd="0" presId="urn:microsoft.com/office/officeart/2005/8/layout/list1"/>
    <dgm:cxn modelId="{962B18B3-6E38-4819-8B76-954DACD0135E}" type="presParOf" srcId="{BC435CD7-244D-4046-AAF6-F1EBF6C2C248}" destId="{A6E7BABD-948F-40AA-9C2B-D9AF98C24029}" srcOrd="4" destOrd="0" presId="urn:microsoft.com/office/officeart/2005/8/layout/list1"/>
    <dgm:cxn modelId="{0A065FF2-4170-413E-8A91-F9E4FA09718E}" type="presParOf" srcId="{A6E7BABD-948F-40AA-9C2B-D9AF98C24029}" destId="{232896B7-E486-4E8E-A24E-E1E83D7B1F95}" srcOrd="0" destOrd="0" presId="urn:microsoft.com/office/officeart/2005/8/layout/list1"/>
    <dgm:cxn modelId="{B90D96E8-3000-4C60-A5B4-A41AC9F38558}" type="presParOf" srcId="{A6E7BABD-948F-40AA-9C2B-D9AF98C24029}" destId="{5953AF7E-BB78-44AC-8EA9-926FDF80BA7B}" srcOrd="1" destOrd="0" presId="urn:microsoft.com/office/officeart/2005/8/layout/list1"/>
    <dgm:cxn modelId="{CB7085B4-C59E-4B78-A8AE-119E9411F6AE}" type="presParOf" srcId="{BC435CD7-244D-4046-AAF6-F1EBF6C2C248}" destId="{94A2148E-E4E7-4B8D-AC17-A1D67499C30D}" srcOrd="5" destOrd="0" presId="urn:microsoft.com/office/officeart/2005/8/layout/list1"/>
    <dgm:cxn modelId="{CDF02FFA-FB1F-4FA0-8589-FC1AE9BA08F3}" type="presParOf" srcId="{BC435CD7-244D-4046-AAF6-F1EBF6C2C248}" destId="{EF623A60-A6BD-4DA5-8E1E-964A47DDCD25}" srcOrd="6" destOrd="0" presId="urn:microsoft.com/office/officeart/2005/8/layout/list1"/>
    <dgm:cxn modelId="{C428BCB6-E209-4285-A00B-7FB47F7EFA3A}" type="presParOf" srcId="{BC435CD7-244D-4046-AAF6-F1EBF6C2C248}" destId="{A0E22918-E9E2-480D-8275-7922E5030BAB}" srcOrd="7" destOrd="0" presId="urn:microsoft.com/office/officeart/2005/8/layout/list1"/>
    <dgm:cxn modelId="{D56B30CA-BF92-43DB-90E1-7AFED922623E}" type="presParOf" srcId="{BC435CD7-244D-4046-AAF6-F1EBF6C2C248}" destId="{216C95FE-2973-4E51-9D39-21D64002FCF9}" srcOrd="8" destOrd="0" presId="urn:microsoft.com/office/officeart/2005/8/layout/list1"/>
    <dgm:cxn modelId="{CB99D864-C0D4-47F0-818A-25669B21FF9E}" type="presParOf" srcId="{216C95FE-2973-4E51-9D39-21D64002FCF9}" destId="{E7D67071-030D-4E6E-BE95-61D74FE43213}" srcOrd="0" destOrd="0" presId="urn:microsoft.com/office/officeart/2005/8/layout/list1"/>
    <dgm:cxn modelId="{9C2FD473-B6A2-4172-886B-0F141C146634}" type="presParOf" srcId="{216C95FE-2973-4E51-9D39-21D64002FCF9}" destId="{31F39A97-DE0B-43E0-AB41-BF2AD0570BF1}" srcOrd="1" destOrd="0" presId="urn:microsoft.com/office/officeart/2005/8/layout/list1"/>
    <dgm:cxn modelId="{E2F11C68-CF8A-4DB7-91F7-DEB1F54C7776}" type="presParOf" srcId="{BC435CD7-244D-4046-AAF6-F1EBF6C2C248}" destId="{D2CC855E-BA07-4AF3-A832-C75635F826F9}" srcOrd="9" destOrd="0" presId="urn:microsoft.com/office/officeart/2005/8/layout/list1"/>
    <dgm:cxn modelId="{70DC74C7-3D02-4296-A9BA-B86DF0197536}" type="presParOf" srcId="{BC435CD7-244D-4046-AAF6-F1EBF6C2C248}" destId="{03C23444-2A66-484C-9E4C-BA9B07D6702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BDB172-40B5-46E9-93A4-846B2C4D5B28}">
      <dsp:nvSpPr>
        <dsp:cNvPr id="0" name=""/>
        <dsp:cNvSpPr/>
      </dsp:nvSpPr>
      <dsp:spPr>
        <a:xfrm>
          <a:off x="4616" y="0"/>
          <a:ext cx="1813178" cy="673368"/>
        </a:xfrm>
        <a:prstGeom prst="chevron">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Organization Strategic Management</a:t>
          </a:r>
        </a:p>
      </dsp:txBody>
      <dsp:txXfrm>
        <a:off x="4616" y="0"/>
        <a:ext cx="1813178" cy="673368"/>
      </dsp:txXfrm>
    </dsp:sp>
    <dsp:sp modelId="{0FE215D3-12C1-4311-944A-918D69492B0E}">
      <dsp:nvSpPr>
        <dsp:cNvPr id="0" name=""/>
        <dsp:cNvSpPr/>
      </dsp:nvSpPr>
      <dsp:spPr>
        <a:xfrm>
          <a:off x="1649453" y="0"/>
          <a:ext cx="1719597" cy="673368"/>
        </a:xfrm>
        <a:prstGeom prst="chevron">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Proposition Source</a:t>
          </a:r>
          <a:endParaRPr lang="en-US" sz="1200" b="1" kern="1200" dirty="0"/>
        </a:p>
      </dsp:txBody>
      <dsp:txXfrm>
        <a:off x="1649453" y="0"/>
        <a:ext cx="1719597" cy="673368"/>
      </dsp:txXfrm>
    </dsp:sp>
    <dsp:sp modelId="{C5EC8B9A-99C4-4E17-80EB-2461F4F1EDFC}">
      <dsp:nvSpPr>
        <dsp:cNvPr id="0" name=""/>
        <dsp:cNvSpPr/>
      </dsp:nvSpPr>
      <dsp:spPr>
        <a:xfrm>
          <a:off x="3200708" y="0"/>
          <a:ext cx="1683420" cy="673368"/>
        </a:xfrm>
        <a:prstGeom prst="chevron">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Service</a:t>
          </a:r>
        </a:p>
      </dsp:txBody>
      <dsp:txXfrm>
        <a:off x="3200708" y="0"/>
        <a:ext cx="1683420" cy="673368"/>
      </dsp:txXfrm>
    </dsp:sp>
    <dsp:sp modelId="{095835FC-DD53-484F-8F14-6715D33838D8}">
      <dsp:nvSpPr>
        <dsp:cNvPr id="0" name=""/>
        <dsp:cNvSpPr/>
      </dsp:nvSpPr>
      <dsp:spPr>
        <a:xfrm>
          <a:off x="4715787" y="0"/>
          <a:ext cx="1683420" cy="673368"/>
        </a:xfrm>
        <a:prstGeom prst="chevron">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Sales</a:t>
          </a:r>
          <a:endParaRPr lang="en-US" sz="1200" b="1" kern="1200" dirty="0"/>
        </a:p>
      </dsp:txBody>
      <dsp:txXfrm>
        <a:off x="4715787" y="0"/>
        <a:ext cx="1683420" cy="673368"/>
      </dsp:txXfrm>
    </dsp:sp>
    <dsp:sp modelId="{A5B79490-6C3A-43DF-AE41-FEB97D3B32F7}">
      <dsp:nvSpPr>
        <dsp:cNvPr id="0" name=""/>
        <dsp:cNvSpPr/>
      </dsp:nvSpPr>
      <dsp:spPr>
        <a:xfrm>
          <a:off x="6230865" y="0"/>
          <a:ext cx="1760184" cy="673368"/>
        </a:xfrm>
        <a:prstGeom prst="chevron">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Distribution</a:t>
          </a:r>
          <a:endParaRPr lang="en-US" sz="1200" b="1" kern="1200" dirty="0"/>
        </a:p>
      </dsp:txBody>
      <dsp:txXfrm>
        <a:off x="6230865" y="0"/>
        <a:ext cx="1760184" cy="673368"/>
      </dsp:txXfrm>
    </dsp:sp>
    <dsp:sp modelId="{C69C6F7A-5ADE-417D-9D4A-F2D6464488AA}">
      <dsp:nvSpPr>
        <dsp:cNvPr id="0" name=""/>
        <dsp:cNvSpPr/>
      </dsp:nvSpPr>
      <dsp:spPr>
        <a:xfrm>
          <a:off x="7822708" y="0"/>
          <a:ext cx="1683420" cy="673368"/>
        </a:xfrm>
        <a:prstGeom prst="chevron">
          <a:avLst/>
        </a:prstGeom>
        <a:solidFill>
          <a:schemeClr val="accent1">
            <a:hueOff val="0"/>
            <a:satOff val="0"/>
            <a:lumOff val="0"/>
            <a:alphaOff val="0"/>
          </a:schemeClr>
        </a:solidFill>
        <a:ln>
          <a:noFill/>
        </a:ln>
        <a:effectLst>
          <a:outerShdw blurRad="38100" dist="300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lvl="0" algn="ctr" defTabSz="533400">
            <a:lnSpc>
              <a:spcPct val="90000"/>
            </a:lnSpc>
            <a:spcBef>
              <a:spcPct val="0"/>
            </a:spcBef>
            <a:spcAft>
              <a:spcPct val="35000"/>
            </a:spcAft>
          </a:pPr>
          <a:r>
            <a:rPr lang="en-US" sz="1200" b="1" kern="1200" dirty="0" smtClean="0"/>
            <a:t>Customer</a:t>
          </a:r>
          <a:endParaRPr lang="en-US" sz="1200" b="1" kern="1200" dirty="0"/>
        </a:p>
      </dsp:txBody>
      <dsp:txXfrm>
        <a:off x="7822708" y="0"/>
        <a:ext cx="1683420" cy="67336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409E2E-5443-40AD-9F58-43F26AA56AD7}">
      <dsp:nvSpPr>
        <dsp:cNvPr id="0" name=""/>
        <dsp:cNvSpPr/>
      </dsp:nvSpPr>
      <dsp:spPr>
        <a:xfrm>
          <a:off x="0" y="0"/>
          <a:ext cx="7759700" cy="1493233"/>
        </a:xfrm>
        <a:prstGeom prst="roundRect">
          <a:avLst>
            <a:gd name="adj" fmla="val 10000"/>
          </a:avLst>
        </a:prstGeom>
        <a:solidFill>
          <a:schemeClr val="accent1">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endParaRPr lang="en-US" sz="1800" kern="1200" dirty="0" smtClean="0">
            <a:solidFill>
              <a:schemeClr val="tx1"/>
            </a:solidFill>
          </a:endParaRPr>
        </a:p>
        <a:p>
          <a:pPr lvl="0" algn="l" defTabSz="800100">
            <a:lnSpc>
              <a:spcPct val="90000"/>
            </a:lnSpc>
            <a:spcBef>
              <a:spcPct val="0"/>
            </a:spcBef>
            <a:spcAft>
              <a:spcPct val="35000"/>
            </a:spcAft>
          </a:pPr>
          <a:r>
            <a:rPr lang="en-US" sz="1800" kern="1200" dirty="0" smtClean="0">
              <a:solidFill>
                <a:schemeClr val="tx1"/>
              </a:solidFill>
            </a:rPr>
            <a:t>Reserve</a:t>
          </a:r>
          <a:r>
            <a:rPr lang="en-US" sz="1800" kern="1200" dirty="0" smtClean="0">
              <a:solidFill>
                <a:schemeClr val="tx1"/>
              </a:solidFill>
              <a:latin typeface="+mn-lt"/>
            </a:rPr>
            <a:t> Bank of India (RBI)</a:t>
          </a:r>
          <a:endParaRPr lang="en-US" sz="18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Regulatory Authority for all Indian Banks</a:t>
          </a:r>
          <a:endParaRPr lang="en-US" sz="16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RBI norms pertaining to Bancassurance (refer appendix)</a:t>
          </a:r>
          <a:endParaRPr lang="en-US" sz="1600" kern="1200" dirty="0">
            <a:solidFill>
              <a:schemeClr val="tx1"/>
            </a:solidFill>
          </a:endParaRPr>
        </a:p>
      </dsp:txBody>
      <dsp:txXfrm>
        <a:off x="1701263" y="0"/>
        <a:ext cx="6058436" cy="1493233"/>
      </dsp:txXfrm>
    </dsp:sp>
    <dsp:sp modelId="{C316E245-556D-485D-8620-BB9BACAB41C8}">
      <dsp:nvSpPr>
        <dsp:cNvPr id="0" name=""/>
        <dsp:cNvSpPr/>
      </dsp:nvSpPr>
      <dsp:spPr>
        <a:xfrm>
          <a:off x="60428" y="208622"/>
          <a:ext cx="1551940" cy="1194586"/>
        </a:xfrm>
        <a:prstGeom prst="roundRect">
          <a:avLst>
            <a:gd name="adj" fmla="val 10000"/>
          </a:avLst>
        </a:prstGeom>
        <a:solidFill>
          <a:schemeClr val="accent1">
            <a:tint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333B07-9354-4DD7-AB3C-BD8F7624B9B2}">
      <dsp:nvSpPr>
        <dsp:cNvPr id="0" name=""/>
        <dsp:cNvSpPr/>
      </dsp:nvSpPr>
      <dsp:spPr>
        <a:xfrm>
          <a:off x="0" y="1642556"/>
          <a:ext cx="7759700" cy="1493233"/>
        </a:xfrm>
        <a:prstGeom prst="roundRect">
          <a:avLst>
            <a:gd name="adj" fmla="val 10000"/>
          </a:avLst>
        </a:prstGeom>
        <a:solidFill>
          <a:schemeClr val="accent1">
            <a:lumMod val="60000"/>
            <a:lum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endParaRPr lang="en-US" sz="1800" kern="1200" dirty="0" smtClean="0">
            <a:solidFill>
              <a:schemeClr val="tx1"/>
            </a:solidFill>
          </a:endParaRPr>
        </a:p>
        <a:p>
          <a:pPr lvl="0" algn="l" defTabSz="800100">
            <a:lnSpc>
              <a:spcPct val="90000"/>
            </a:lnSpc>
            <a:spcBef>
              <a:spcPct val="0"/>
            </a:spcBef>
            <a:spcAft>
              <a:spcPct val="35000"/>
            </a:spcAft>
          </a:pPr>
          <a:r>
            <a:rPr lang="en-US" sz="1800" kern="1200" dirty="0" smtClean="0">
              <a:solidFill>
                <a:schemeClr val="tx1"/>
              </a:solidFill>
            </a:rPr>
            <a:t>Insurance Regulatory Development Authority (IRDA)</a:t>
          </a:r>
          <a:endParaRPr lang="en-US" sz="18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Insurance sector follows the guidelines  provided by IRDA</a:t>
          </a:r>
          <a:endParaRPr lang="en-US" sz="1600" kern="1200" dirty="0">
            <a:solidFill>
              <a:schemeClr val="tx1"/>
            </a:solidFill>
          </a:endParaRPr>
        </a:p>
        <a:p>
          <a:pPr marL="171450" lvl="1" indent="-171450" algn="l" defTabSz="711200">
            <a:lnSpc>
              <a:spcPct val="90000"/>
            </a:lnSpc>
            <a:spcBef>
              <a:spcPct val="0"/>
            </a:spcBef>
            <a:spcAft>
              <a:spcPct val="15000"/>
            </a:spcAft>
            <a:buChar char="••"/>
          </a:pPr>
          <a:r>
            <a:rPr lang="en-US" sz="1600" kern="1200" dirty="0" smtClean="0">
              <a:solidFill>
                <a:schemeClr val="tx1"/>
              </a:solidFill>
            </a:rPr>
            <a:t>IRDA also specifies norms for </a:t>
          </a:r>
          <a:r>
            <a:rPr lang="en-US" sz="1600" kern="1200" dirty="0" err="1" smtClean="0">
              <a:solidFill>
                <a:schemeClr val="tx1"/>
              </a:solidFill>
            </a:rPr>
            <a:t>bancassurance</a:t>
          </a:r>
          <a:r>
            <a:rPr lang="en-US" sz="1600" kern="1200" dirty="0" smtClean="0">
              <a:solidFill>
                <a:schemeClr val="tx1"/>
              </a:solidFill>
            </a:rPr>
            <a:t> partnerships</a:t>
          </a:r>
          <a:endParaRPr lang="en-US" sz="1600" kern="1200" dirty="0">
            <a:solidFill>
              <a:schemeClr val="tx1"/>
            </a:solidFill>
          </a:endParaRPr>
        </a:p>
      </dsp:txBody>
      <dsp:txXfrm>
        <a:off x="1701263" y="1642556"/>
        <a:ext cx="6058436" cy="1493233"/>
      </dsp:txXfrm>
    </dsp:sp>
    <dsp:sp modelId="{8E53BB00-D983-41D0-8200-D53579A4F5F5}">
      <dsp:nvSpPr>
        <dsp:cNvPr id="0" name=""/>
        <dsp:cNvSpPr/>
      </dsp:nvSpPr>
      <dsp:spPr>
        <a:xfrm>
          <a:off x="149323" y="1791880"/>
          <a:ext cx="1551940" cy="1194586"/>
        </a:xfrm>
        <a:prstGeom prst="roundRect">
          <a:avLst>
            <a:gd name="adj" fmla="val 10000"/>
          </a:avLst>
        </a:prstGeom>
        <a:blipFill rotWithShape="0">
          <a:blip xmlns:r="http://schemas.openxmlformats.org/officeDocument/2006/relationships" r:embed="rId1"/>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911029-A25D-40F9-B366-CDA686446CF1}">
      <dsp:nvSpPr>
        <dsp:cNvPr id="0" name=""/>
        <dsp:cNvSpPr/>
      </dsp:nvSpPr>
      <dsp:spPr>
        <a:xfrm>
          <a:off x="0" y="151300"/>
          <a:ext cx="9547222" cy="1338750"/>
        </a:xfrm>
        <a:prstGeom prst="rect">
          <a:avLst/>
        </a:prstGeom>
        <a:solidFill>
          <a:schemeClr val="accent1">
            <a:alpha val="90000"/>
            <a:tint val="4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971" tIns="354076" rIns="74097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Capital free commission Income</a:t>
          </a:r>
          <a:endParaRPr lang="en-US" sz="1600" kern="1200" dirty="0">
            <a:latin typeface="+mj-lt"/>
          </a:endParaRPr>
        </a:p>
        <a:p>
          <a:pPr marL="171450" lvl="1" indent="-171450" algn="l" defTabSz="711200">
            <a:lnSpc>
              <a:spcPct val="90000"/>
            </a:lnSpc>
            <a:spcBef>
              <a:spcPct val="0"/>
            </a:spcBef>
            <a:spcAft>
              <a:spcPct val="15000"/>
            </a:spcAft>
            <a:buChar char="••"/>
          </a:pPr>
          <a:r>
            <a:rPr lang="en-US" sz="1600" kern="1200" dirty="0" smtClean="0">
              <a:latin typeface="+mj-lt"/>
            </a:rPr>
            <a:t>Utilization of the revenues earned in the bank</a:t>
          </a:r>
          <a:endParaRPr lang="en-US" sz="1600" kern="1200" dirty="0">
            <a:latin typeface="+mj-lt"/>
          </a:endParaRPr>
        </a:p>
        <a:p>
          <a:pPr marL="171450" lvl="1" indent="-171450" algn="l" defTabSz="711200">
            <a:lnSpc>
              <a:spcPct val="90000"/>
            </a:lnSpc>
            <a:spcBef>
              <a:spcPct val="0"/>
            </a:spcBef>
            <a:spcAft>
              <a:spcPct val="15000"/>
            </a:spcAft>
            <a:buChar char="••"/>
          </a:pPr>
          <a:r>
            <a:rPr lang="en-US" sz="1600" kern="1200" dirty="0" smtClean="0">
              <a:latin typeface="+mj-lt"/>
            </a:rPr>
            <a:t>Involves investment by Insurance company to help scale up insurance business of the bank &amp; achieve expertise. Risk borne by the insurance company</a:t>
          </a:r>
          <a:endParaRPr lang="en-US" sz="1600" kern="1200" dirty="0">
            <a:latin typeface="+mj-lt"/>
          </a:endParaRPr>
        </a:p>
      </dsp:txBody>
      <dsp:txXfrm>
        <a:off x="0" y="151300"/>
        <a:ext cx="9547222" cy="1338750"/>
      </dsp:txXfrm>
    </dsp:sp>
    <dsp:sp modelId="{6E0BD40F-E3BB-43B6-904C-FB877CA47ADA}">
      <dsp:nvSpPr>
        <dsp:cNvPr id="0" name=""/>
        <dsp:cNvSpPr/>
      </dsp:nvSpPr>
      <dsp:spPr>
        <a:xfrm>
          <a:off x="477361" y="2228"/>
          <a:ext cx="6683055" cy="368531"/>
        </a:xfrm>
        <a:prstGeom prst="round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604" tIns="0" rIns="252604" bIns="0" numCol="1" spcCol="1270" anchor="ctr" anchorCtr="0">
          <a:noAutofit/>
        </a:bodyPr>
        <a:lstStyle/>
        <a:p>
          <a:pPr lvl="0" algn="l" defTabSz="622300">
            <a:lnSpc>
              <a:spcPct val="90000"/>
            </a:lnSpc>
            <a:spcBef>
              <a:spcPct val="0"/>
            </a:spcBef>
            <a:spcAft>
              <a:spcPct val="35000"/>
            </a:spcAft>
          </a:pPr>
          <a:r>
            <a:rPr lang="en-US" sz="1400" b="1" kern="1200" dirty="0" smtClean="0">
              <a:latin typeface="+mj-lt"/>
            </a:rPr>
            <a:t>Distribution (Corporate Agency)</a:t>
          </a:r>
          <a:endParaRPr lang="en-US" sz="1400" b="1" kern="1200" dirty="0">
            <a:latin typeface="+mj-lt"/>
          </a:endParaRPr>
        </a:p>
      </dsp:txBody>
      <dsp:txXfrm>
        <a:off x="477361" y="2228"/>
        <a:ext cx="6683055" cy="368531"/>
      </dsp:txXfrm>
    </dsp:sp>
    <dsp:sp modelId="{EF623A60-A6BD-4DA5-8E1E-964A47DDCD25}">
      <dsp:nvSpPr>
        <dsp:cNvPr id="0" name=""/>
        <dsp:cNvSpPr/>
      </dsp:nvSpPr>
      <dsp:spPr>
        <a:xfrm>
          <a:off x="0" y="1699461"/>
          <a:ext cx="9547222" cy="1579725"/>
        </a:xfrm>
        <a:prstGeom prst="rect">
          <a:avLst/>
        </a:prstGeom>
        <a:solidFill>
          <a:schemeClr val="accent1">
            <a:alpha val="90000"/>
            <a:tint val="4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971" tIns="354076" rIns="74097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Relatively Capital Intensive (However, lesser  than the Manufacturer model)</a:t>
          </a:r>
          <a:endParaRPr lang="en-US" sz="1600" kern="1200" dirty="0">
            <a:latin typeface="+mj-lt"/>
          </a:endParaRPr>
        </a:p>
        <a:p>
          <a:pPr marL="171450" lvl="1" indent="-171450" algn="l" defTabSz="711200">
            <a:lnSpc>
              <a:spcPct val="90000"/>
            </a:lnSpc>
            <a:spcBef>
              <a:spcPct val="0"/>
            </a:spcBef>
            <a:spcAft>
              <a:spcPct val="15000"/>
            </a:spcAft>
            <a:buChar char="••"/>
          </a:pPr>
          <a:r>
            <a:rPr lang="en-US" sz="1600" kern="1200" dirty="0" smtClean="0">
              <a:latin typeface="+mj-lt"/>
            </a:rPr>
            <a:t>Access to newer markets and distribution networks as both Banks &amp; Insurance co. are thickly bonded for a relatively longer term. </a:t>
          </a:r>
          <a:endParaRPr lang="en-US" sz="1600" kern="1200" dirty="0">
            <a:latin typeface="+mj-lt"/>
          </a:endParaRPr>
        </a:p>
        <a:p>
          <a:pPr marL="171450" lvl="1" indent="-171450" algn="l" defTabSz="711200">
            <a:lnSpc>
              <a:spcPct val="90000"/>
            </a:lnSpc>
            <a:spcBef>
              <a:spcPct val="0"/>
            </a:spcBef>
            <a:spcAft>
              <a:spcPct val="15000"/>
            </a:spcAft>
            <a:buChar char="••"/>
          </a:pPr>
          <a:r>
            <a:rPr lang="en-US" sz="1600" kern="1200" dirty="0" smtClean="0">
              <a:latin typeface="+mj-lt"/>
            </a:rPr>
            <a:t>Sharing of risks and costs with a partner</a:t>
          </a:r>
          <a:endParaRPr lang="en-US" sz="1600" kern="1200" dirty="0">
            <a:latin typeface="+mj-lt"/>
          </a:endParaRPr>
        </a:p>
        <a:p>
          <a:pPr marL="171450" lvl="1" indent="-171450" algn="l" defTabSz="711200">
            <a:lnSpc>
              <a:spcPct val="90000"/>
            </a:lnSpc>
            <a:spcBef>
              <a:spcPct val="0"/>
            </a:spcBef>
            <a:spcAft>
              <a:spcPct val="15000"/>
            </a:spcAft>
            <a:buChar char="••"/>
          </a:pPr>
          <a:r>
            <a:rPr lang="en-US" sz="1600" kern="1200" dirty="0" smtClean="0">
              <a:latin typeface="+mj-lt"/>
            </a:rPr>
            <a:t>Access to greater resources, including specialized staff, technology and finance</a:t>
          </a:r>
          <a:endParaRPr lang="en-US" sz="1600" kern="1200" dirty="0">
            <a:latin typeface="+mj-lt"/>
          </a:endParaRPr>
        </a:p>
      </dsp:txBody>
      <dsp:txXfrm>
        <a:off x="0" y="1699461"/>
        <a:ext cx="9547222" cy="1579725"/>
      </dsp:txXfrm>
    </dsp:sp>
    <dsp:sp modelId="{5953AF7E-BB78-44AC-8EA9-926FDF80BA7B}">
      <dsp:nvSpPr>
        <dsp:cNvPr id="0" name=""/>
        <dsp:cNvSpPr/>
      </dsp:nvSpPr>
      <dsp:spPr>
        <a:xfrm>
          <a:off x="477361" y="1538310"/>
          <a:ext cx="6683055" cy="368531"/>
        </a:xfrm>
        <a:prstGeom prst="round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604" tIns="0" rIns="252604" bIns="0" numCol="1" spcCol="1270" anchor="ctr" anchorCtr="0">
          <a:noAutofit/>
        </a:bodyPr>
        <a:lstStyle/>
        <a:p>
          <a:pPr lvl="0" algn="l" defTabSz="622300">
            <a:lnSpc>
              <a:spcPct val="90000"/>
            </a:lnSpc>
            <a:spcBef>
              <a:spcPct val="0"/>
            </a:spcBef>
            <a:spcAft>
              <a:spcPct val="35000"/>
            </a:spcAft>
          </a:pPr>
          <a:r>
            <a:rPr lang="en-US" sz="1400" b="1" kern="1200" dirty="0" smtClean="0">
              <a:latin typeface="+mj-lt"/>
            </a:rPr>
            <a:t>Joint Venture </a:t>
          </a:r>
          <a:r>
            <a:rPr kumimoji="0" lang="en-US" sz="1400" b="1" i="0" u="none" strike="noStrike" kern="1200" cap="none" normalizeH="0" baseline="0" dirty="0" smtClean="0">
              <a:ln/>
              <a:effectLst/>
              <a:latin typeface="+mj-lt"/>
              <a:ea typeface="MS PGothic" pitchFamily="34" charset="-128"/>
            </a:rPr>
            <a:t>(Equity JV + CA)</a:t>
          </a:r>
          <a:endParaRPr lang="en-US" sz="1400" b="1" kern="1200" dirty="0">
            <a:latin typeface="+mj-lt"/>
          </a:endParaRPr>
        </a:p>
      </dsp:txBody>
      <dsp:txXfrm>
        <a:off x="477361" y="1538310"/>
        <a:ext cx="6683055" cy="368531"/>
      </dsp:txXfrm>
    </dsp:sp>
    <dsp:sp modelId="{03C23444-2A66-484C-9E4C-BA9B07D6702C}">
      <dsp:nvSpPr>
        <dsp:cNvPr id="0" name=""/>
        <dsp:cNvSpPr/>
      </dsp:nvSpPr>
      <dsp:spPr>
        <a:xfrm>
          <a:off x="0" y="3522287"/>
          <a:ext cx="9547222" cy="1552950"/>
        </a:xfrm>
        <a:prstGeom prst="rect">
          <a:avLst/>
        </a:prstGeom>
        <a:solidFill>
          <a:schemeClr val="accent1">
            <a:alpha val="90000"/>
            <a:tint val="4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0971" tIns="354076" rIns="740971"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latin typeface="+mj-lt"/>
            </a:rPr>
            <a:t>Most Capital Intensive way with highest risks</a:t>
          </a:r>
          <a:endParaRPr lang="en-US" sz="1600" kern="1200" dirty="0">
            <a:latin typeface="+mj-lt"/>
          </a:endParaRPr>
        </a:p>
        <a:p>
          <a:pPr marL="171450" lvl="1" indent="-171450" algn="l" defTabSz="711200">
            <a:lnSpc>
              <a:spcPct val="90000"/>
            </a:lnSpc>
            <a:spcBef>
              <a:spcPct val="0"/>
            </a:spcBef>
            <a:spcAft>
              <a:spcPct val="15000"/>
            </a:spcAft>
            <a:buChar char="••"/>
          </a:pPr>
          <a:r>
            <a:rPr lang="en-US" sz="1600" kern="1200" dirty="0" smtClean="0">
              <a:latin typeface="+mj-lt"/>
            </a:rPr>
            <a:t>Potential greater returns offered by certain core insurance products through the long-term underwriting returns by manufacturing</a:t>
          </a:r>
          <a:endParaRPr lang="en-US" sz="1600" kern="1200" dirty="0">
            <a:latin typeface="+mj-lt"/>
          </a:endParaRPr>
        </a:p>
        <a:p>
          <a:pPr marL="171450" lvl="1" indent="-171450" algn="l" defTabSz="711200">
            <a:lnSpc>
              <a:spcPct val="90000"/>
            </a:lnSpc>
            <a:spcBef>
              <a:spcPct val="0"/>
            </a:spcBef>
            <a:spcAft>
              <a:spcPct val="15000"/>
            </a:spcAft>
            <a:buChar char="••"/>
          </a:pPr>
          <a:r>
            <a:rPr lang="en-US" sz="1600" kern="1200" dirty="0" smtClean="0">
              <a:latin typeface="+mj-lt"/>
            </a:rPr>
            <a:t>Complexity in manufacturing the product which calls for tie-up with a globally strong insurance partner.</a:t>
          </a:r>
          <a:endParaRPr lang="en-US" sz="1600" kern="1200" dirty="0">
            <a:latin typeface="+mj-lt"/>
          </a:endParaRPr>
        </a:p>
      </dsp:txBody>
      <dsp:txXfrm>
        <a:off x="0" y="3522287"/>
        <a:ext cx="9547222" cy="1552950"/>
      </dsp:txXfrm>
    </dsp:sp>
    <dsp:sp modelId="{31F39A97-DE0B-43E0-AB41-BF2AD0570BF1}">
      <dsp:nvSpPr>
        <dsp:cNvPr id="0" name=""/>
        <dsp:cNvSpPr/>
      </dsp:nvSpPr>
      <dsp:spPr>
        <a:xfrm>
          <a:off x="477361" y="3327446"/>
          <a:ext cx="6683055" cy="368531"/>
        </a:xfrm>
        <a:prstGeom prst="roundRect">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2604" tIns="0" rIns="252604" bIns="0" numCol="1" spcCol="1270" anchor="ctr" anchorCtr="0">
          <a:noAutofit/>
        </a:bodyPr>
        <a:lstStyle/>
        <a:p>
          <a:pPr lvl="0" algn="l" defTabSz="622300">
            <a:lnSpc>
              <a:spcPct val="90000"/>
            </a:lnSpc>
            <a:spcBef>
              <a:spcPct val="0"/>
            </a:spcBef>
            <a:spcAft>
              <a:spcPct val="35000"/>
            </a:spcAft>
          </a:pPr>
          <a:r>
            <a:rPr lang="en-US" sz="1400" b="1" kern="1200" dirty="0" smtClean="0">
              <a:latin typeface="+mj-lt"/>
            </a:rPr>
            <a:t>Manufacturer</a:t>
          </a:r>
          <a:endParaRPr lang="en-US" sz="1400" b="1" kern="1200" dirty="0">
            <a:latin typeface="+mj-lt"/>
          </a:endParaRPr>
        </a:p>
      </dsp:txBody>
      <dsp:txXfrm>
        <a:off x="477361" y="3327446"/>
        <a:ext cx="6683055" cy="36853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wrap="square" lIns="85378" tIns="42689" rIns="85378" bIns="42689" numCol="1" anchor="t" anchorCtr="0" compatLnSpc="1">
            <a:prstTxWarp prst="textNoShape">
              <a:avLst/>
            </a:prstTxWarp>
          </a:bodyPr>
          <a:lstStyle>
            <a:lvl1pPr>
              <a:defRPr sz="1100">
                <a:ea typeface="MS PGothic" pitchFamily="34" charset="-128"/>
              </a:defRPr>
            </a:lvl1pPr>
          </a:lstStyle>
          <a:p>
            <a:pPr>
              <a:defRPr/>
            </a:pPr>
            <a:endParaRPr lang="en-US"/>
          </a:p>
        </p:txBody>
      </p:sp>
      <p:sp>
        <p:nvSpPr>
          <p:cNvPr id="3" name="Date Placeholder 2"/>
          <p:cNvSpPr>
            <a:spLocks noGrp="1"/>
          </p:cNvSpPr>
          <p:nvPr>
            <p:ph type="dt" sz="quarter" idx="1"/>
          </p:nvPr>
        </p:nvSpPr>
        <p:spPr>
          <a:xfrm>
            <a:off x="3851275" y="0"/>
            <a:ext cx="2944813" cy="496888"/>
          </a:xfrm>
          <a:prstGeom prst="rect">
            <a:avLst/>
          </a:prstGeom>
        </p:spPr>
        <p:txBody>
          <a:bodyPr vert="horz" wrap="square" lIns="85378" tIns="42689" rIns="85378" bIns="42689" numCol="1" anchor="t" anchorCtr="0" compatLnSpc="1">
            <a:prstTxWarp prst="textNoShape">
              <a:avLst/>
            </a:prstTxWarp>
          </a:bodyPr>
          <a:lstStyle>
            <a:lvl1pPr algn="r">
              <a:defRPr sz="1100">
                <a:ea typeface="MS PGothic" pitchFamily="34" charset="-128"/>
              </a:defRPr>
            </a:lvl1pPr>
          </a:lstStyle>
          <a:p>
            <a:pPr>
              <a:defRPr/>
            </a:pPr>
            <a:fld id="{AAAF78D1-2CA7-4CF2-8B7D-78AD51A5AA8A}" type="datetimeFigureOut">
              <a:rPr lang="en-US"/>
              <a:pPr>
                <a:defRPr/>
              </a:pPr>
              <a:t>7/6/2012</a:t>
            </a:fld>
            <a:endParaRPr lang="en-US"/>
          </a:p>
        </p:txBody>
      </p:sp>
      <p:sp>
        <p:nvSpPr>
          <p:cNvPr id="4" name="Footer Placeholder 3"/>
          <p:cNvSpPr>
            <a:spLocks noGrp="1"/>
          </p:cNvSpPr>
          <p:nvPr>
            <p:ph type="ftr" sz="quarter" idx="2"/>
          </p:nvPr>
        </p:nvSpPr>
        <p:spPr>
          <a:xfrm>
            <a:off x="0" y="9431338"/>
            <a:ext cx="2944813" cy="495300"/>
          </a:xfrm>
          <a:prstGeom prst="rect">
            <a:avLst/>
          </a:prstGeom>
        </p:spPr>
        <p:txBody>
          <a:bodyPr vert="horz" wrap="square" lIns="85378" tIns="42689" rIns="85378" bIns="42689" numCol="1" anchor="b" anchorCtr="0" compatLnSpc="1">
            <a:prstTxWarp prst="textNoShape">
              <a:avLst/>
            </a:prstTxWarp>
          </a:bodyPr>
          <a:lstStyle>
            <a:lvl1pPr>
              <a:defRPr sz="1100">
                <a:ea typeface="MS PGothic" pitchFamily="34" charset="-128"/>
              </a:defRPr>
            </a:lvl1pPr>
          </a:lstStyle>
          <a:p>
            <a:pPr>
              <a:defRPr/>
            </a:pPr>
            <a:endParaRPr lang="en-US"/>
          </a:p>
        </p:txBody>
      </p:sp>
      <p:sp>
        <p:nvSpPr>
          <p:cNvPr id="5" name="Slide Number Placeholder 4"/>
          <p:cNvSpPr>
            <a:spLocks noGrp="1"/>
          </p:cNvSpPr>
          <p:nvPr>
            <p:ph type="sldNum" sz="quarter" idx="3"/>
          </p:nvPr>
        </p:nvSpPr>
        <p:spPr>
          <a:xfrm>
            <a:off x="3851275" y="9431338"/>
            <a:ext cx="2944813" cy="495300"/>
          </a:xfrm>
          <a:prstGeom prst="rect">
            <a:avLst/>
          </a:prstGeom>
        </p:spPr>
        <p:txBody>
          <a:bodyPr vert="horz" wrap="square" lIns="85378" tIns="42689" rIns="85378" bIns="42689" numCol="1" anchor="b" anchorCtr="0" compatLnSpc="1">
            <a:prstTxWarp prst="textNoShape">
              <a:avLst/>
            </a:prstTxWarp>
          </a:bodyPr>
          <a:lstStyle>
            <a:lvl1pPr algn="r">
              <a:defRPr sz="1100">
                <a:ea typeface="MS PGothic" pitchFamily="34" charset="-128"/>
              </a:defRPr>
            </a:lvl1pPr>
          </a:lstStyle>
          <a:p>
            <a:pPr>
              <a:defRPr/>
            </a:pPr>
            <a:fld id="{9C1F0D81-63D2-4276-88EF-FB7833365E2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wrap="square" lIns="85220" tIns="42610" rIns="85220" bIns="42610" numCol="1" anchor="t" anchorCtr="0" compatLnSpc="1">
            <a:prstTxWarp prst="textNoShape">
              <a:avLst/>
            </a:prstTxWarp>
          </a:bodyPr>
          <a:lstStyle>
            <a:lvl1pPr defTabSz="920750">
              <a:defRPr sz="1100">
                <a:latin typeface="Calibri" pitchFamily="34" charset="0"/>
                <a:ea typeface="MS PGothic" pitchFamily="34" charset="-128"/>
              </a:defRPr>
            </a:lvl1pPr>
          </a:lstStyle>
          <a:p>
            <a:pPr>
              <a:defRPr/>
            </a:pPr>
            <a:endParaRPr lang="en-GB"/>
          </a:p>
        </p:txBody>
      </p:sp>
      <p:sp>
        <p:nvSpPr>
          <p:cNvPr id="3" name="Date Placeholder 2"/>
          <p:cNvSpPr>
            <a:spLocks noGrp="1"/>
          </p:cNvSpPr>
          <p:nvPr>
            <p:ph type="dt" idx="1"/>
          </p:nvPr>
        </p:nvSpPr>
        <p:spPr>
          <a:xfrm>
            <a:off x="3851275" y="0"/>
            <a:ext cx="2944813" cy="498475"/>
          </a:xfrm>
          <a:prstGeom prst="rect">
            <a:avLst/>
          </a:prstGeom>
        </p:spPr>
        <p:txBody>
          <a:bodyPr vert="horz" wrap="square" lIns="85220" tIns="42610" rIns="85220" bIns="42610" numCol="1" anchor="t" anchorCtr="0" compatLnSpc="1">
            <a:prstTxWarp prst="textNoShape">
              <a:avLst/>
            </a:prstTxWarp>
          </a:bodyPr>
          <a:lstStyle>
            <a:lvl1pPr algn="r" defTabSz="920750">
              <a:defRPr sz="1100">
                <a:latin typeface="Calibri" pitchFamily="34" charset="0"/>
                <a:ea typeface="MS PGothic" pitchFamily="34" charset="-128"/>
              </a:defRPr>
            </a:lvl1pPr>
          </a:lstStyle>
          <a:p>
            <a:pPr>
              <a:defRPr/>
            </a:pPr>
            <a:fld id="{77CDFEE7-308E-4FB8-BE02-60659CA8F0E5}" type="datetimeFigureOut">
              <a:rPr lang="en-GB"/>
              <a:pPr>
                <a:defRPr/>
              </a:pPr>
              <a:t>06/07/2012</a:t>
            </a:fld>
            <a:endParaRPr lang="en-GB"/>
          </a:p>
        </p:txBody>
      </p:sp>
      <p:sp>
        <p:nvSpPr>
          <p:cNvPr id="4" name="Slide Image Placeholder 3"/>
          <p:cNvSpPr>
            <a:spLocks noGrp="1" noRot="1" noChangeAspect="1"/>
          </p:cNvSpPr>
          <p:nvPr>
            <p:ph type="sldImg" idx="2"/>
          </p:nvPr>
        </p:nvSpPr>
        <p:spPr>
          <a:xfrm>
            <a:off x="708025" y="742950"/>
            <a:ext cx="5381625" cy="3727450"/>
          </a:xfrm>
          <a:prstGeom prst="rect">
            <a:avLst/>
          </a:prstGeom>
          <a:noFill/>
          <a:ln w="12700">
            <a:solidFill>
              <a:prstClr val="black"/>
            </a:solidFill>
          </a:ln>
        </p:spPr>
        <p:txBody>
          <a:bodyPr vert="horz" wrap="square" lIns="85220" tIns="42610" rIns="85220" bIns="42610" numCol="1" anchor="ctr" anchorCtr="0" compatLnSpc="1">
            <a:prstTxWarp prst="textNoShape">
              <a:avLst/>
            </a:prstTxWarp>
          </a:bodyPr>
          <a:lstStyle/>
          <a:p>
            <a:pPr lvl="0"/>
            <a:endParaRPr lang="en-GB" noProof="0" dirty="0" smtClean="0"/>
          </a:p>
        </p:txBody>
      </p:sp>
      <p:sp>
        <p:nvSpPr>
          <p:cNvPr id="5" name="Notes Placeholder 4"/>
          <p:cNvSpPr>
            <a:spLocks noGrp="1"/>
          </p:cNvSpPr>
          <p:nvPr>
            <p:ph type="body" sz="quarter" idx="3"/>
          </p:nvPr>
        </p:nvSpPr>
        <p:spPr>
          <a:xfrm>
            <a:off x="679450" y="4716463"/>
            <a:ext cx="5438775" cy="4468812"/>
          </a:xfrm>
          <a:prstGeom prst="rect">
            <a:avLst/>
          </a:prstGeom>
        </p:spPr>
        <p:txBody>
          <a:bodyPr vert="horz" wrap="square" lIns="85220" tIns="42610" rIns="85220" bIns="4261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4813" cy="498475"/>
          </a:xfrm>
          <a:prstGeom prst="rect">
            <a:avLst/>
          </a:prstGeom>
        </p:spPr>
        <p:txBody>
          <a:bodyPr vert="horz" wrap="square" lIns="85220" tIns="42610" rIns="85220" bIns="42610" numCol="1" anchor="b" anchorCtr="0" compatLnSpc="1">
            <a:prstTxWarp prst="textNoShape">
              <a:avLst/>
            </a:prstTxWarp>
          </a:bodyPr>
          <a:lstStyle>
            <a:lvl1pPr defTabSz="920750">
              <a:defRPr sz="1100">
                <a:latin typeface="Calibri" pitchFamily="34" charset="0"/>
                <a:ea typeface="MS PGothic" pitchFamily="34" charset="-128"/>
              </a:defRPr>
            </a:lvl1pPr>
          </a:lstStyle>
          <a:p>
            <a:pPr>
              <a:defRPr/>
            </a:pPr>
            <a:endParaRPr lang="en-GB"/>
          </a:p>
        </p:txBody>
      </p:sp>
      <p:sp>
        <p:nvSpPr>
          <p:cNvPr id="7" name="Slide Number Placeholder 6"/>
          <p:cNvSpPr>
            <a:spLocks noGrp="1"/>
          </p:cNvSpPr>
          <p:nvPr>
            <p:ph type="sldNum" sz="quarter" idx="5"/>
          </p:nvPr>
        </p:nvSpPr>
        <p:spPr>
          <a:xfrm>
            <a:off x="3851275" y="9428163"/>
            <a:ext cx="2944813" cy="498475"/>
          </a:xfrm>
          <a:prstGeom prst="rect">
            <a:avLst/>
          </a:prstGeom>
        </p:spPr>
        <p:txBody>
          <a:bodyPr vert="horz" wrap="square" lIns="85220" tIns="42610" rIns="85220" bIns="42610" numCol="1" anchor="b" anchorCtr="0" compatLnSpc="1">
            <a:prstTxWarp prst="textNoShape">
              <a:avLst/>
            </a:prstTxWarp>
          </a:bodyPr>
          <a:lstStyle>
            <a:lvl1pPr algn="r" defTabSz="920750">
              <a:defRPr sz="1100">
                <a:latin typeface="Calibri" pitchFamily="34" charset="0"/>
                <a:ea typeface="MS PGothic" pitchFamily="34" charset="-128"/>
              </a:defRPr>
            </a:lvl1pPr>
          </a:lstStyle>
          <a:p>
            <a:pPr>
              <a:defRPr/>
            </a:pPr>
            <a:fld id="{CC310491-4927-4CC3-8449-A21E1073434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defTabSz="952500" rtl="0" eaLnBrk="0" fontAlgn="base" hangingPunct="0">
      <a:spcBef>
        <a:spcPct val="30000"/>
      </a:spcBef>
      <a:spcAft>
        <a:spcPct val="0"/>
      </a:spcAft>
      <a:defRPr sz="1200" kern="1200">
        <a:solidFill>
          <a:schemeClr val="tx1"/>
        </a:solidFill>
        <a:latin typeface="+mn-lt"/>
        <a:ea typeface="ＭＳ Ｐゴシック" pitchFamily="34" charset="-128"/>
        <a:cs typeface="ＭＳ Ｐゴシック" charset="0"/>
      </a:defRPr>
    </a:lvl1pPr>
    <a:lvl2pPr marL="473075" algn="l" defTabSz="952500" rtl="0" eaLnBrk="0" fontAlgn="base" hangingPunct="0">
      <a:spcBef>
        <a:spcPct val="30000"/>
      </a:spcBef>
      <a:spcAft>
        <a:spcPct val="0"/>
      </a:spcAft>
      <a:defRPr sz="1200" kern="1200">
        <a:solidFill>
          <a:schemeClr val="tx1"/>
        </a:solidFill>
        <a:latin typeface="+mn-lt"/>
        <a:ea typeface="ＭＳ Ｐゴシック" pitchFamily="34" charset="-128"/>
        <a:cs typeface="+mn-cs"/>
      </a:defRPr>
    </a:lvl2pPr>
    <a:lvl3pPr marL="952500" algn="l" defTabSz="952500" rtl="0" eaLnBrk="0" fontAlgn="base" hangingPunct="0">
      <a:spcBef>
        <a:spcPct val="30000"/>
      </a:spcBef>
      <a:spcAft>
        <a:spcPct val="0"/>
      </a:spcAft>
      <a:defRPr sz="1200" kern="1200">
        <a:solidFill>
          <a:schemeClr val="tx1"/>
        </a:solidFill>
        <a:latin typeface="+mn-lt"/>
        <a:ea typeface="ＭＳ Ｐゴシック" pitchFamily="34" charset="-128"/>
        <a:cs typeface="+mn-cs"/>
      </a:defRPr>
    </a:lvl3pPr>
    <a:lvl4pPr marL="1431925" algn="l" defTabSz="952500" rtl="0" eaLnBrk="0" fontAlgn="base" hangingPunct="0">
      <a:spcBef>
        <a:spcPct val="30000"/>
      </a:spcBef>
      <a:spcAft>
        <a:spcPct val="0"/>
      </a:spcAft>
      <a:defRPr sz="1200" kern="1200">
        <a:solidFill>
          <a:schemeClr val="tx1"/>
        </a:solidFill>
        <a:latin typeface="+mn-lt"/>
        <a:ea typeface="ＭＳ Ｐゴシック" pitchFamily="34" charset="-128"/>
        <a:cs typeface="+mn-cs"/>
      </a:defRPr>
    </a:lvl4pPr>
    <a:lvl5pPr marL="1911350" algn="l" defTabSz="952500" rtl="0" eaLnBrk="0" fontAlgn="base" hangingPunct="0">
      <a:spcBef>
        <a:spcPct val="30000"/>
      </a:spcBef>
      <a:spcAft>
        <a:spcPct val="0"/>
      </a:spcAft>
      <a:defRPr sz="1200" kern="1200">
        <a:solidFill>
          <a:schemeClr val="tx1"/>
        </a:solidFill>
        <a:latin typeface="+mn-lt"/>
        <a:ea typeface="ＭＳ Ｐゴシック" pitchFamily="34" charset="-128"/>
        <a:cs typeface="+mn-cs"/>
      </a:defRPr>
    </a:lvl5pPr>
    <a:lvl6pPr marL="2394543" algn="l" defTabSz="957817" rtl="0" eaLnBrk="1" latinLnBrk="0" hangingPunct="1">
      <a:defRPr sz="1200" kern="1200">
        <a:solidFill>
          <a:schemeClr val="tx1"/>
        </a:solidFill>
        <a:latin typeface="+mn-lt"/>
        <a:ea typeface="+mn-ea"/>
        <a:cs typeface="+mn-cs"/>
      </a:defRPr>
    </a:lvl6pPr>
    <a:lvl7pPr marL="2873451" algn="l" defTabSz="957817" rtl="0" eaLnBrk="1" latinLnBrk="0" hangingPunct="1">
      <a:defRPr sz="1200" kern="1200">
        <a:solidFill>
          <a:schemeClr val="tx1"/>
        </a:solidFill>
        <a:latin typeface="+mn-lt"/>
        <a:ea typeface="+mn-ea"/>
        <a:cs typeface="+mn-cs"/>
      </a:defRPr>
    </a:lvl7pPr>
    <a:lvl8pPr marL="3352359" algn="l" defTabSz="957817" rtl="0" eaLnBrk="1" latinLnBrk="0" hangingPunct="1">
      <a:defRPr sz="1200" kern="1200">
        <a:solidFill>
          <a:schemeClr val="tx1"/>
        </a:solidFill>
        <a:latin typeface="+mn-lt"/>
        <a:ea typeface="+mn-ea"/>
        <a:cs typeface="+mn-cs"/>
      </a:defRPr>
    </a:lvl8pPr>
    <a:lvl9pPr marL="3831266" algn="l" defTabSz="9578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a:lstStyle/>
          <a:p>
            <a:endParaRPr lang="en-US" smtClean="0"/>
          </a:p>
        </p:txBody>
      </p:sp>
      <p:sp>
        <p:nvSpPr>
          <p:cNvPr id="50180" name="Slide Number Placeholder 3"/>
          <p:cNvSpPr>
            <a:spLocks noGrp="1"/>
          </p:cNvSpPr>
          <p:nvPr>
            <p:ph type="sldNum" sz="quarter" idx="5"/>
          </p:nvPr>
        </p:nvSpPr>
        <p:spPr bwMode="auto">
          <a:noFill/>
          <a:ln>
            <a:miter lim="800000"/>
            <a:headEnd/>
            <a:tailEnd/>
          </a:ln>
        </p:spPr>
        <p:txBody>
          <a:bodyPr/>
          <a:lstStyle/>
          <a:p>
            <a:fld id="{37920712-E415-4D18-8C31-7B7E0B281F2C}" type="slidenum">
              <a:rPr lang="en-GB" smtClean="0">
                <a:ea typeface="ＭＳ Ｐゴシック" pitchFamily="34" charset="-128"/>
              </a:rPr>
              <a:pPr/>
              <a:t>1</a:t>
            </a:fld>
            <a:endParaRPr lang="en-GB"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6"/>
          <p:cNvSpPr>
            <a:spLocks noGrp="1" noChangeArrowheads="1"/>
          </p:cNvSpPr>
          <p:nvPr>
            <p:ph type="sldNum" sz="quarter" idx="5"/>
          </p:nvPr>
        </p:nvSpPr>
        <p:spPr bwMode="auto">
          <a:noFill/>
          <a:ln>
            <a:miter lim="800000"/>
            <a:headEnd/>
            <a:tailEnd/>
          </a:ln>
        </p:spPr>
        <p:txBody>
          <a:bodyPr/>
          <a:lstStyle/>
          <a:p>
            <a:fld id="{D1E57DF0-38B4-47B2-BABD-BBEC7B76A4B6}" type="slidenum">
              <a:rPr lang="en-US" smtClean="0">
                <a:ea typeface="ＭＳ Ｐゴシック" pitchFamily="34" charset="-128"/>
              </a:rPr>
              <a:pPr/>
              <a:t>12</a:t>
            </a:fld>
            <a:endParaRPr lang="en-US" smtClean="0">
              <a:ea typeface="ＭＳ Ｐゴシック" pitchFamily="34" charset="-128"/>
            </a:endParaRPr>
          </a:p>
        </p:txBody>
      </p:sp>
      <p:sp>
        <p:nvSpPr>
          <p:cNvPr id="51203" name="Rectangle 1"/>
          <p:cNvSpPr>
            <a:spLocks noChangeArrowheads="1" noTextEdit="1"/>
          </p:cNvSpPr>
          <p:nvPr>
            <p:ph type="sldImg"/>
          </p:nvPr>
        </p:nvSpPr>
        <p:spPr bwMode="auto">
          <a:xfrm>
            <a:off x="855663" y="809625"/>
            <a:ext cx="5780087" cy="4003675"/>
          </a:xfrm>
          <a:solidFill>
            <a:srgbClr val="FFFFFF"/>
          </a:solidFill>
          <a:ln>
            <a:solidFill>
              <a:srgbClr val="000000"/>
            </a:solidFill>
            <a:miter lim="800000"/>
            <a:headEnd/>
            <a:tailEnd/>
          </a:ln>
        </p:spPr>
      </p:sp>
      <p:sp>
        <p:nvSpPr>
          <p:cNvPr id="51204" name="Rectangle 2"/>
          <p:cNvSpPr>
            <a:spLocks noChangeArrowheads="1"/>
          </p:cNvSpPr>
          <p:nvPr>
            <p:ph type="body" idx="1"/>
          </p:nvPr>
        </p:nvSpPr>
        <p:spPr bwMode="auto">
          <a:xfrm>
            <a:off x="749300" y="5068888"/>
            <a:ext cx="5992813" cy="4802187"/>
          </a:xfrm>
          <a:noFill/>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a:lstStyle/>
          <a:p>
            <a:endParaRPr lang="en-US" smtClean="0"/>
          </a:p>
        </p:txBody>
      </p:sp>
      <p:sp>
        <p:nvSpPr>
          <p:cNvPr id="52228" name="Slide Number Placeholder 3"/>
          <p:cNvSpPr>
            <a:spLocks noGrp="1"/>
          </p:cNvSpPr>
          <p:nvPr>
            <p:ph type="sldNum" sz="quarter" idx="5"/>
          </p:nvPr>
        </p:nvSpPr>
        <p:spPr bwMode="auto">
          <a:noFill/>
          <a:ln>
            <a:miter lim="800000"/>
            <a:headEnd/>
            <a:tailEnd/>
          </a:ln>
        </p:spPr>
        <p:txBody>
          <a:bodyPr/>
          <a:lstStyle/>
          <a:p>
            <a:fld id="{0B5C3433-4425-49C5-A7B1-84C29CC8F4DA}" type="slidenum">
              <a:rPr lang="en-GB" smtClean="0">
                <a:ea typeface="ＭＳ Ｐゴシック" pitchFamily="34" charset="-128"/>
              </a:rPr>
              <a:pPr/>
              <a:t>16</a:t>
            </a:fld>
            <a:endParaRPr lang="en-GB"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noFill/>
          <a:ln>
            <a:miter lim="800000"/>
            <a:headEnd/>
            <a:tailEnd/>
          </a:ln>
        </p:spPr>
        <p:txBody>
          <a:bodyPr/>
          <a:lstStyle/>
          <a:p>
            <a:fld id="{B1F200A2-AF0D-4231-A8F5-27F2990B840E}" type="slidenum">
              <a:rPr lang="en-US" smtClean="0">
                <a:ea typeface="ＭＳ Ｐゴシック" pitchFamily="34" charset="-128"/>
              </a:rPr>
              <a:pPr/>
              <a:t>24</a:t>
            </a:fld>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a:lstStyle/>
          <a:p>
            <a:endParaRPr lang="en-US" smtClean="0"/>
          </a:p>
        </p:txBody>
      </p:sp>
      <p:sp>
        <p:nvSpPr>
          <p:cNvPr id="54276" name="Slide Number Placeholder 3"/>
          <p:cNvSpPr>
            <a:spLocks noGrp="1"/>
          </p:cNvSpPr>
          <p:nvPr>
            <p:ph type="sldNum" sz="quarter" idx="5"/>
          </p:nvPr>
        </p:nvSpPr>
        <p:spPr bwMode="auto">
          <a:xfrm>
            <a:off x="6065838" y="9537700"/>
            <a:ext cx="539750" cy="196850"/>
          </a:xfrm>
          <a:noFill/>
          <a:ln>
            <a:miter lim="800000"/>
            <a:headEnd/>
            <a:tailEnd/>
          </a:ln>
        </p:spPr>
        <p:txBody>
          <a:bodyPr/>
          <a:lstStyle/>
          <a:p>
            <a:fld id="{61226524-A8E6-4FA9-8FEA-42ADB1D624A9}" type="slidenum">
              <a:rPr lang="en-US" smtClean="0">
                <a:ea typeface="ＭＳ Ｐゴシック" pitchFamily="34" charset="-128"/>
              </a:rPr>
              <a:pPr/>
              <a:t>25</a:t>
            </a:fld>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a:lstStyle/>
          <a:p>
            <a:endParaRPr lang="en-US" smtClean="0"/>
          </a:p>
        </p:txBody>
      </p:sp>
      <p:sp>
        <p:nvSpPr>
          <p:cNvPr id="55300" name="Slide Number Placeholder 3"/>
          <p:cNvSpPr>
            <a:spLocks noGrp="1"/>
          </p:cNvSpPr>
          <p:nvPr>
            <p:ph type="sldNum" sz="quarter" idx="5"/>
          </p:nvPr>
        </p:nvSpPr>
        <p:spPr bwMode="auto">
          <a:noFill/>
          <a:ln>
            <a:miter lim="800000"/>
            <a:headEnd/>
            <a:tailEnd/>
          </a:ln>
        </p:spPr>
        <p:txBody>
          <a:bodyPr/>
          <a:lstStyle/>
          <a:p>
            <a:fld id="{8CD291C1-203A-4818-B39A-D2AA759C14B9}" type="slidenum">
              <a:rPr lang="en-GB" smtClean="0">
                <a:ea typeface="ＭＳ Ｐゴシック" pitchFamily="34" charset="-128"/>
              </a:rPr>
              <a:pPr/>
              <a:t>29</a:t>
            </a:fld>
            <a:endParaRPr lang="en-GB"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a:lstStyle/>
          <a:p>
            <a:endParaRPr lang="en-US" smtClean="0"/>
          </a:p>
        </p:txBody>
      </p:sp>
      <p:sp>
        <p:nvSpPr>
          <p:cNvPr id="56324" name="Slide Number Placeholder 3"/>
          <p:cNvSpPr>
            <a:spLocks noGrp="1"/>
          </p:cNvSpPr>
          <p:nvPr>
            <p:ph type="sldNum" sz="quarter" idx="5"/>
          </p:nvPr>
        </p:nvSpPr>
        <p:spPr bwMode="auto">
          <a:noFill/>
          <a:ln>
            <a:miter lim="800000"/>
            <a:headEnd/>
            <a:tailEnd/>
          </a:ln>
        </p:spPr>
        <p:txBody>
          <a:bodyPr/>
          <a:lstStyle/>
          <a:p>
            <a:fld id="{B6FB76CC-166E-4FED-B185-DA35552EEA9E}" type="slidenum">
              <a:rPr lang="en-GB" smtClean="0">
                <a:ea typeface="ＭＳ Ｐゴシック" pitchFamily="34" charset="-128"/>
              </a:rPr>
              <a:pPr/>
              <a:t>30</a:t>
            </a:fld>
            <a:endParaRPr lang="en-GB"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a:lstStyle/>
          <a:p>
            <a:endParaRPr lang="en-US" smtClean="0"/>
          </a:p>
        </p:txBody>
      </p:sp>
      <p:sp>
        <p:nvSpPr>
          <p:cNvPr id="57348" name="Slide Number Placeholder 3"/>
          <p:cNvSpPr>
            <a:spLocks noGrp="1"/>
          </p:cNvSpPr>
          <p:nvPr>
            <p:ph type="sldNum" sz="quarter" idx="5"/>
          </p:nvPr>
        </p:nvSpPr>
        <p:spPr bwMode="auto">
          <a:noFill/>
          <a:ln>
            <a:miter lim="800000"/>
            <a:headEnd/>
            <a:tailEnd/>
          </a:ln>
        </p:spPr>
        <p:txBody>
          <a:bodyPr/>
          <a:lstStyle/>
          <a:p>
            <a:fld id="{72FE5458-3F15-4B70-9B06-3F0629375F6B}" type="slidenum">
              <a:rPr lang="en-GB" smtClean="0">
                <a:ea typeface="ＭＳ Ｐゴシック" pitchFamily="34" charset="-128"/>
              </a:rPr>
              <a:pPr/>
              <a:t>38</a:t>
            </a:fld>
            <a:endParaRPr lang="en-GB"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5" name="Rectangle 4"/>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6" name="Rectangle 5"/>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8" name="Title 7"/>
          <p:cNvSpPr>
            <a:spLocks noGrp="1"/>
          </p:cNvSpPr>
          <p:nvPr>
            <p:ph type="ctrTitle"/>
          </p:nvPr>
        </p:nvSpPr>
        <p:spPr>
          <a:xfrm>
            <a:off x="2559050" y="4038600"/>
            <a:ext cx="7016750" cy="1828800"/>
          </a:xfrm>
          <a:prstGeom prst="rect">
            <a:avLst/>
          </a:prstGeo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a:solidFill>
                  <a:srgbClr val="FFFFFF"/>
                </a:solidFill>
              </a:defRPr>
            </a:lvl1pPr>
          </a:lstStyle>
          <a:p>
            <a:pPr>
              <a:defRPr/>
            </a:pPr>
            <a:fld id="{A95F9F69-FD8E-4430-9752-1439BA28BD57}" type="datetimeFigureOut">
              <a:rPr lang="en-US"/>
              <a:pPr>
                <a:defRPr/>
              </a:pPr>
              <a:t>7/6/2012</a:t>
            </a:fld>
            <a:endParaRPr lang="en-US"/>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p>
        </p:txBody>
      </p:sp>
      <p:sp>
        <p:nvSpPr>
          <p:cNvPr id="11" name="Slide Number Placeholder 28"/>
          <p:cNvSpPr>
            <a:spLocks noGrp="1"/>
          </p:cNvSpPr>
          <p:nvPr>
            <p:ph type="sldNum" sz="quarter" idx="12"/>
          </p:nvPr>
        </p:nvSpPr>
        <p:spPr>
          <a:xfrm>
            <a:off x="8667750" y="228600"/>
            <a:ext cx="908050" cy="381000"/>
          </a:xfrm>
        </p:spPr>
        <p:txBody>
          <a:bodyPr/>
          <a:lstStyle>
            <a:lvl1pPr>
              <a:defRPr>
                <a:solidFill>
                  <a:schemeClr val="tx2"/>
                </a:solidFill>
              </a:defRPr>
            </a:lvl1pPr>
          </a:lstStyle>
          <a:p>
            <a:pPr>
              <a:defRPr/>
            </a:pPr>
            <a:fld id="{8D7F6500-781A-44BB-AC27-71A2B3B08A3E}"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2061734-96D8-40FE-B0E3-9B4EC42E7399}" type="datetimeFigureOut">
              <a:rPr lang="en-US"/>
              <a:pPr>
                <a:defRPr/>
              </a:pPr>
              <a:t>7/6/2012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0B0AD79-83A2-4158-A4C4-2FFCB55534CA}" type="slidenum">
              <a:rPr lang="en-US"/>
              <a:pPr>
                <a:defRPr/>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5" name="Rectangle 4"/>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6" name="Rectangle 5"/>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2" name="Vertical Title 1"/>
          <p:cNvSpPr>
            <a:spLocks noGrp="1"/>
          </p:cNvSpPr>
          <p:nvPr>
            <p:ph type="title" orient="vert"/>
          </p:nvPr>
        </p:nvSpPr>
        <p:spPr>
          <a:xfrm>
            <a:off x="7099300" y="609601"/>
            <a:ext cx="2228850" cy="55165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7099300" y="6248400"/>
            <a:ext cx="2393950" cy="365125"/>
          </a:xfrm>
        </p:spPr>
        <p:txBody>
          <a:bodyPr/>
          <a:lstStyle>
            <a:lvl1pPr>
              <a:defRPr/>
            </a:lvl1pPr>
          </a:lstStyle>
          <a:p>
            <a:pPr>
              <a:defRPr/>
            </a:pPr>
            <a:fld id="{01E40328-83C1-4ADA-A21A-59F793D33150}" type="datetimeFigureOut">
              <a:rPr lang="en-US"/>
              <a:pPr>
                <a:defRPr/>
              </a:pPr>
              <a:t>7/6/2012</a:t>
            </a:fld>
            <a:endParaRPr lang="en-US"/>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55D21E43-11F3-45F2-A746-67CB333CB74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247650" y="6515100"/>
            <a:ext cx="330200" cy="304800"/>
          </a:xfrm>
          <a:prstGeom prst="rect">
            <a:avLst/>
          </a:prstGeom>
          <a:noFill/>
          <a:ln w="9525">
            <a:noFill/>
            <a:miter lim="800000"/>
            <a:headEnd/>
            <a:tailEnd/>
          </a:ln>
        </p:spPr>
        <p:txBody>
          <a:bodyPr lIns="0" tIns="0" rIns="0" bIns="0"/>
          <a:lstStyle/>
          <a:p>
            <a:pPr eaLnBrk="0" hangingPunct="0">
              <a:defRPr/>
            </a:pPr>
            <a:fld id="{F809901F-B625-4644-A6A7-BE2049366566}" type="slidenum">
              <a:rPr lang="fr-FR" sz="1000">
                <a:solidFill>
                  <a:srgbClr val="103184"/>
                </a:solidFill>
                <a:ea typeface="MS PGothic" pitchFamily="34" charset="-128"/>
              </a:rPr>
              <a:pPr eaLnBrk="0" hangingPunct="0">
                <a:defRPr/>
              </a:pPr>
              <a:t>‹#›</a:t>
            </a:fld>
            <a:endParaRPr lang="fr-FR" sz="1000">
              <a:solidFill>
                <a:srgbClr val="103184"/>
              </a:solidFill>
              <a:ea typeface="MS PGothic" pitchFamily="34" charset="-128"/>
            </a:endParaRPr>
          </a:p>
        </p:txBody>
      </p:sp>
      <p:sp>
        <p:nvSpPr>
          <p:cNvPr id="2" name="Title 1"/>
          <p:cNvSpPr>
            <a:spLocks noGrp="1"/>
          </p:cNvSpPr>
          <p:nvPr>
            <p:ph type="title"/>
          </p:nvPr>
        </p:nvSpPr>
        <p:spPr>
          <a:xfrm>
            <a:off x="577850" y="228600"/>
            <a:ext cx="7512050" cy="914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345141"/>
            <a:ext cx="8915400" cy="1143000"/>
          </a:xfrm>
          <a:prstGeom prst="rect">
            <a:avLst/>
          </a:prstGeom>
        </p:spPr>
        <p:txBody>
          <a:bodyPr/>
          <a:lstStyle/>
          <a:p>
            <a:r>
              <a:rPr lang="en-US" smtClean="0"/>
              <a:t>Click to edit Master title style</a:t>
            </a:r>
            <a:endParaRPr/>
          </a:p>
        </p:txBody>
      </p:sp>
      <p:sp>
        <p:nvSpPr>
          <p:cNvPr id="3" name="Date Placeholder 13"/>
          <p:cNvSpPr>
            <a:spLocks noGrp="1"/>
          </p:cNvSpPr>
          <p:nvPr>
            <p:ph type="dt" sz="half" idx="10"/>
          </p:nvPr>
        </p:nvSpPr>
        <p:spPr/>
        <p:txBody>
          <a:bodyPr/>
          <a:lstStyle>
            <a:lvl1pPr>
              <a:defRPr/>
            </a:lvl1pPr>
          </a:lstStyle>
          <a:p>
            <a:pPr>
              <a:defRPr/>
            </a:pPr>
            <a:fld id="{B5095E8C-20FB-412C-B3F8-06825152EF4B}" type="datetimeFigureOut">
              <a:rPr lang="en-US"/>
              <a:pPr>
                <a:defRPr/>
              </a:pPr>
              <a:t>7/6/2012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F80BB2A7-4056-4CB8-B51B-61C7D77381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3" name="Straight Connector 2"/>
          <p:cNvCxnSpPr/>
          <p:nvPr userDrawn="1"/>
        </p:nvCxnSpPr>
        <p:spPr>
          <a:xfrm>
            <a:off x="1160463" y="6130925"/>
            <a:ext cx="8264525"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Content Placeholder 7"/>
          <p:cNvSpPr>
            <a:spLocks noGrp="1"/>
          </p:cNvSpPr>
          <p:nvPr>
            <p:ph sz="quarter" idx="1"/>
          </p:nvPr>
        </p:nvSpPr>
        <p:spPr>
          <a:xfrm>
            <a:off x="663702" y="1600200"/>
            <a:ext cx="8832850" cy="4495800"/>
          </a:xfrm>
        </p:spPr>
        <p:txBody>
          <a:bodyPr/>
          <a:lstStyle>
            <a:lvl1pPr>
              <a:buSzPct val="80000"/>
              <a:defRPr/>
            </a:lvl1pPr>
            <a:lvl2pPr>
              <a:buSzPct val="80000"/>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6470236-CD10-4C7F-BE42-415BFB2226A4}" type="datetimeFigureOut">
              <a:rPr lang="en-US"/>
              <a:pPr>
                <a:defRPr/>
              </a:pPr>
              <a:t>7/6/2012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5B37F6-3492-4864-B684-F5A174C0107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5" name="Rectangle 4"/>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6" name="Rectangle 5"/>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 name="Text Placeholder 2"/>
          <p:cNvSpPr>
            <a:spLocks noGrp="1"/>
          </p:cNvSpPr>
          <p:nvPr>
            <p:ph type="body" idx="1"/>
          </p:nvPr>
        </p:nvSpPr>
        <p:spPr>
          <a:xfrm>
            <a:off x="1485900" y="2743200"/>
            <a:ext cx="7716706"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485900" y="1600200"/>
            <a:ext cx="8255000" cy="990600"/>
          </a:xfrm>
          <a:prstGeom prst="rect">
            <a:avLst/>
          </a:prstGeo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1CBFDA38-CB7D-44F1-8D39-8BD816DB31AC}" type="datetimeFigureOut">
              <a:rPr lang="en-US"/>
              <a:pPr>
                <a:defRPr/>
              </a:pPr>
              <a:t>7/6/2012</a:t>
            </a:fld>
            <a:endParaRPr lang="en-US"/>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lvl1pPr>
          </a:lstStyle>
          <a:p>
            <a:pPr>
              <a:defRPr/>
            </a:pPr>
            <a:fld id="{985DD8CB-741D-4019-A729-7DEC076BBBFE}"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660400" y="1589567"/>
            <a:ext cx="421005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5248643" y="1589567"/>
            <a:ext cx="421005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B9365A1-3A37-4E3D-A069-FDC860A2CDB8}" type="datetimeFigureOut">
              <a:rPr lang="en-US"/>
              <a:pPr>
                <a:defRPr/>
              </a:pPr>
              <a:t>7/6/2012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A5F65C8-9FC9-4F68-B2A6-1433E96972E0}" type="slidenum">
              <a:rPr lang="en-US"/>
              <a:pPr>
                <a:defRPr/>
              </a:pPr>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Content Placeholder 10"/>
          <p:cNvSpPr>
            <a:spLocks noGrp="1"/>
          </p:cNvSpPr>
          <p:nvPr>
            <p:ph sz="quarter" idx="2"/>
          </p:nvPr>
        </p:nvSpPr>
        <p:spPr>
          <a:xfrm>
            <a:off x="660400" y="2438400"/>
            <a:ext cx="421005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5200650" y="2438400"/>
            <a:ext cx="421005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6" name="Date Placeholder 13"/>
          <p:cNvSpPr>
            <a:spLocks noGrp="1"/>
          </p:cNvSpPr>
          <p:nvPr>
            <p:ph type="dt" sz="half" idx="10"/>
          </p:nvPr>
        </p:nvSpPr>
        <p:spPr/>
        <p:txBody>
          <a:bodyPr/>
          <a:lstStyle>
            <a:lvl1pPr>
              <a:defRPr/>
            </a:lvl1pPr>
          </a:lstStyle>
          <a:p>
            <a:pPr>
              <a:defRPr/>
            </a:pPr>
            <a:fld id="{1CE8AE32-619B-40FE-AB27-C25B54C7A5AD}" type="datetimeFigureOut">
              <a:rPr lang="en-US"/>
              <a:pPr>
                <a:defRPr/>
              </a:pPr>
              <a:t>7/6/2012</a:t>
            </a:fld>
            <a:endParaRPr lang="en-US"/>
          </a:p>
        </p:txBody>
      </p:sp>
      <p:sp>
        <p:nvSpPr>
          <p:cNvPr id="7" name="Footer Placeholder 2"/>
          <p:cNvSpPr>
            <a:spLocks noGrp="1"/>
          </p:cNvSpPr>
          <p:nvPr>
            <p:ph type="ftr" sz="quarter" idx="11"/>
          </p:nvPr>
        </p:nvSpPr>
        <p:spPr/>
        <p:txBody>
          <a:bodyPr/>
          <a:lstStyle>
            <a:lvl1pPr>
              <a:defRPr/>
            </a:lvl1pPr>
          </a:lstStyle>
          <a:p>
            <a:pPr>
              <a:defRPr/>
            </a:pPr>
            <a:endParaRPr lang="en-US"/>
          </a:p>
        </p:txBody>
      </p:sp>
      <p:sp>
        <p:nvSpPr>
          <p:cNvPr id="8" name="Slide Number Placeholder 22"/>
          <p:cNvSpPr>
            <a:spLocks noGrp="1"/>
          </p:cNvSpPr>
          <p:nvPr>
            <p:ph type="sldNum" sz="quarter" idx="12"/>
          </p:nvPr>
        </p:nvSpPr>
        <p:spPr/>
        <p:txBody>
          <a:bodyPr/>
          <a:lstStyle>
            <a:lvl1pPr>
              <a:defRPr/>
            </a:lvl1pPr>
          </a:lstStyle>
          <a:p>
            <a:pPr>
              <a:defRPr/>
            </a:pPr>
            <a:fld id="{0E488FF4-74CB-4569-8CD4-FCDB8FF99F7F}" type="slidenum">
              <a:rPr lang="en-US"/>
              <a:pPr>
                <a:defRPr/>
              </a:pPr>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B2479A1-4756-4577-9A3D-0E6B2300DC94}" type="datetimeFigureOut">
              <a:rPr lang="en-US"/>
              <a:pPr>
                <a:defRPr/>
              </a:pPr>
              <a:t>7/6/2012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28AFAEA-2878-46DB-B3BC-A64ED2CE2E3D}" type="slidenum">
              <a:rPr lang="en-US"/>
              <a:pPr>
                <a:defRPr/>
              </a:pPr>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userDrawn="1"/>
        </p:nvSpPr>
        <p:spPr bwMode="auto">
          <a:xfrm>
            <a:off x="7683500" y="6305550"/>
            <a:ext cx="2065338" cy="276225"/>
          </a:xfrm>
          <a:prstGeom prst="rect">
            <a:avLst/>
          </a:prstGeom>
          <a:noFill/>
          <a:ln w="9525">
            <a:noFill/>
            <a:miter lim="800000"/>
            <a:headEnd/>
            <a:tailEnd/>
          </a:ln>
          <a:effectLst/>
        </p:spPr>
        <p:txBody>
          <a:bodyPr wrap="none" anchor="ctr">
            <a:spAutoFit/>
          </a:bodyPr>
          <a:lstStyle/>
          <a:p>
            <a:pPr algn="just" defTabSz="914400">
              <a:defRPr/>
            </a:pPr>
            <a:r>
              <a:rPr lang="en-US" sz="1200" b="1" dirty="0">
                <a:solidFill>
                  <a:srgbClr val="FF0000"/>
                </a:solidFill>
                <a:ea typeface="Times New Roman" pitchFamily="18" charset="0"/>
                <a:cs typeface="Arial" pitchFamily="34" charset="0"/>
              </a:rPr>
              <a:t>New Initiative</a:t>
            </a:r>
            <a:r>
              <a:rPr lang="en-US" sz="1200" b="1" dirty="0">
                <a:ea typeface="Times New Roman" pitchFamily="18" charset="0"/>
                <a:cs typeface="Arial" pitchFamily="34" charset="0"/>
              </a:rPr>
              <a:t> </a:t>
            </a:r>
            <a:r>
              <a:rPr lang="en-US" sz="1200" b="1" dirty="0">
                <a:solidFill>
                  <a:srgbClr val="548DD4"/>
                </a:solidFill>
                <a:ea typeface="Times New Roman" pitchFamily="18" charset="0"/>
                <a:cs typeface="Arial" pitchFamily="34" charset="0"/>
              </a:rPr>
              <a:t>Department</a:t>
            </a:r>
            <a:endParaRPr lang="en-US" sz="1800" dirty="0">
              <a:cs typeface="Arial" pitchFamily="34" charset="0"/>
            </a:endParaRPr>
          </a:p>
        </p:txBody>
      </p:sp>
      <p:sp>
        <p:nvSpPr>
          <p:cNvPr id="3" name="Date Placeholder 1"/>
          <p:cNvSpPr>
            <a:spLocks noGrp="1"/>
          </p:cNvSpPr>
          <p:nvPr>
            <p:ph type="dt" sz="half" idx="10"/>
          </p:nvPr>
        </p:nvSpPr>
        <p:spPr/>
        <p:txBody>
          <a:bodyPr/>
          <a:lstStyle>
            <a:lvl1pPr>
              <a:defRPr/>
            </a:lvl1pPr>
          </a:lstStyle>
          <a:p>
            <a:pPr>
              <a:defRPr/>
            </a:pPr>
            <a:fld id="{C522D8FB-CB38-4C75-A702-C120E8D9642A}" type="datetimeFigureOut">
              <a:rPr lang="en-US"/>
              <a:pPr>
                <a:defRPr/>
              </a:pPr>
              <a:t>7/6/2012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a:xfrm>
            <a:off x="0" y="6248400"/>
            <a:ext cx="577850" cy="381000"/>
          </a:xfrm>
        </p:spPr>
        <p:txBody>
          <a:bodyPr/>
          <a:lstStyle>
            <a:lvl1pPr>
              <a:defRPr>
                <a:solidFill>
                  <a:schemeClr val="tx2"/>
                </a:solidFill>
              </a:defRPr>
            </a:lvl1pPr>
          </a:lstStyle>
          <a:p>
            <a:pPr>
              <a:defRPr/>
            </a:pPr>
            <a:fld id="{20C8E42E-F8D0-4520-AE38-5D16204D71E0}" type="slidenum">
              <a:rPr lang="en-US"/>
              <a:pPr>
                <a:defRPr/>
              </a:pPr>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60400" y="1752600"/>
            <a:ext cx="173355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559050" y="1752600"/>
            <a:ext cx="69342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668CC31-40E2-4C42-87D8-98AEB7920CA8}" type="datetimeFigureOut">
              <a:rPr lang="en-US"/>
              <a:pPr>
                <a:defRPr/>
              </a:pPr>
              <a:t>7/6/2012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5E875B5-86B3-4DD3-9478-10FB4AC5A118}" type="slidenum">
              <a:rPr lang="en-US"/>
              <a:pPr>
                <a:defRPr/>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6" name="Rectangle 5"/>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7" name="Rectangle 6"/>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8" name="Rectangle 7"/>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733550" y="4648200"/>
            <a:ext cx="7924800" cy="685800"/>
          </a:xfrm>
          <a:prstGeom prst="rect">
            <a:avLst/>
          </a:prstGeom>
        </p:spPr>
        <p:txBody>
          <a:bodyPr anchor="ct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a:lvl1pPr>
          </a:lstStyle>
          <a:p>
            <a:pPr>
              <a:defRPr/>
            </a:pPr>
            <a:fld id="{C64B6831-F380-452D-B32A-E6670BD0BDDA}" type="datetimeFigureOut">
              <a:rPr lang="en-US"/>
              <a:pPr>
                <a:defRPr/>
              </a:pPr>
              <a:t>7/6/2012</a:t>
            </a:fld>
            <a:endParaRPr lang="en-US"/>
          </a:p>
        </p:txBody>
      </p:sp>
      <p:sp>
        <p:nvSpPr>
          <p:cNvPr id="10" name="Slide Number Placeholder 12"/>
          <p:cNvSpPr>
            <a:spLocks noGrp="1"/>
          </p:cNvSpPr>
          <p:nvPr>
            <p:ph type="sldNum" sz="quarter" idx="11"/>
          </p:nvPr>
        </p:nvSpPr>
        <p:spPr>
          <a:xfrm>
            <a:off x="0" y="4667250"/>
            <a:ext cx="1568450" cy="663575"/>
          </a:xfrm>
        </p:spPr>
        <p:txBody>
          <a:bodyPr/>
          <a:lstStyle>
            <a:lvl1pPr>
              <a:defRPr sz="2800"/>
            </a:lvl1pPr>
          </a:lstStyle>
          <a:p>
            <a:pPr>
              <a:defRPr/>
            </a:pPr>
            <a:fld id="{A4237624-9BB2-4129-B055-85123D6A7390}" type="slidenum">
              <a:rPr lang="en-US"/>
              <a:pPr>
                <a:defRPr/>
              </a:pPr>
              <a:t>‹#›</a:t>
            </a:fld>
            <a:endParaRPr lang="en-US"/>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sz="1400">
                <a:solidFill>
                  <a:schemeClr val="tx2"/>
                </a:solidFill>
                <a:ea typeface="MS PGothic" pitchFamily="34" charset="-128"/>
              </a:defRPr>
            </a:lvl1pPr>
          </a:lstStyle>
          <a:p>
            <a:pPr>
              <a:defRPr/>
            </a:pPr>
            <a:fld id="{48361BED-B79B-4B05-AD22-3E8FE577336F}" type="datetimeFigureOut">
              <a:rPr lang="en-US"/>
              <a:pPr>
                <a:defRPr/>
              </a:pPr>
              <a:t>7/6/2012</a:t>
            </a:fld>
            <a:endParaRPr lang="en-US"/>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tx2"/>
                </a:solidFill>
                <a:ea typeface="MS PGothic" pitchFamily="34" charset="-128"/>
              </a:defRPr>
            </a:lvl1pPr>
          </a:lstStyle>
          <a:p>
            <a:pPr>
              <a:defRPr/>
            </a:pPr>
            <a:endParaRPr lang="en-US"/>
          </a:p>
        </p:txBody>
      </p:sp>
      <p:sp>
        <p:nvSpPr>
          <p:cNvPr id="7" name="Rectangle 6"/>
          <p:cNvSpPr/>
          <p:nvPr/>
        </p:nvSpPr>
        <p:spPr bwMode="white">
          <a:xfrm>
            <a:off x="0" y="992188"/>
            <a:ext cx="9906000" cy="32067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8" name="Rectangle 7"/>
          <p:cNvSpPr/>
          <p:nvPr/>
        </p:nvSpPr>
        <p:spPr>
          <a:xfrm>
            <a:off x="0" y="10382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9" name="Rectangle 8"/>
          <p:cNvSpPr/>
          <p:nvPr/>
        </p:nvSpPr>
        <p:spPr>
          <a:xfrm>
            <a:off x="639763" y="10382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23" name="Slide Number Placeholder 22"/>
          <p:cNvSpPr>
            <a:spLocks noGrp="1"/>
          </p:cNvSpPr>
          <p:nvPr>
            <p:ph type="sldNum" sz="quarter" idx="4"/>
          </p:nvPr>
        </p:nvSpPr>
        <p:spPr>
          <a:xfrm>
            <a:off x="0" y="10302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a:solidFill>
                  <a:srgbClr val="FFFFFF"/>
                </a:solidFill>
                <a:ea typeface="MS PGothic" pitchFamily="34" charset="-128"/>
              </a:defRPr>
            </a:lvl1pPr>
          </a:lstStyle>
          <a:p>
            <a:pPr>
              <a:defRPr/>
            </a:pPr>
            <a:fld id="{03F7F9D3-10F2-4C3A-977B-6D93F08738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942" r:id="rId1"/>
    <p:sldLayoutId id="2147484943" r:id="rId2"/>
    <p:sldLayoutId id="2147484944" r:id="rId3"/>
    <p:sldLayoutId id="2147484936" r:id="rId4"/>
    <p:sldLayoutId id="2147484937" r:id="rId5"/>
    <p:sldLayoutId id="2147484938" r:id="rId6"/>
    <p:sldLayoutId id="2147484945" r:id="rId7"/>
    <p:sldLayoutId id="2147484939" r:id="rId8"/>
    <p:sldLayoutId id="2147484946" r:id="rId9"/>
    <p:sldLayoutId id="2147484940" r:id="rId10"/>
    <p:sldLayoutId id="2147484947" r:id="rId11"/>
    <p:sldLayoutId id="2147484948" r:id="rId12"/>
    <p:sldLayoutId id="2147484941" r:id="rId13"/>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Office_PowerPoint_Presentation1.pptx"/><Relationship Id="rId2" Type="http://schemas.openxmlformats.org/officeDocument/2006/relationships/slideLayout" Target="../slideLayouts/slideLayout4.xml"/><Relationship Id="rId1" Type="http://schemas.openxmlformats.org/officeDocument/2006/relationships/vmlDrawing" Target="../drawings/vmlDrawing2.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Office_PowerPoint_Presentation2.pptx"/><Relationship Id="rId2" Type="http://schemas.openxmlformats.org/officeDocument/2006/relationships/slideLayout" Target="../slideLayouts/slideLayout4.xml"/><Relationship Id="rId1" Type="http://schemas.openxmlformats.org/officeDocument/2006/relationships/vmlDrawing" Target="../drawings/vmlDrawing3.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9.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42" name="Title 4"/>
          <p:cNvSpPr>
            <a:spLocks noGrp="1"/>
          </p:cNvSpPr>
          <p:nvPr>
            <p:ph type="ctrTitle"/>
          </p:nvPr>
        </p:nvSpPr>
        <p:spPr bwMode="auto">
          <a:xfrm>
            <a:off x="238125" y="900113"/>
            <a:ext cx="9280525" cy="1630362"/>
          </a:xfrm>
          <a:ln>
            <a:miter lim="800000"/>
            <a:headEnd/>
            <a:tailEnd/>
          </a:ln>
        </p:spPr>
        <p:txBody>
          <a:bodyPr vert="horz" wrap="square" lIns="91440" tIns="45720" rIns="91440" bIns="45720" numCol="1" anchor="ctr" anchorCtr="0" compatLnSpc="1">
            <a:prstTxWarp prst="textNoShape">
              <a:avLst/>
            </a:prstTxWarp>
          </a:bodyPr>
          <a:lstStyle/>
          <a:p>
            <a:pPr algn="ctr" eaLnBrk="1" hangingPunct="1">
              <a:defRPr/>
            </a:pPr>
            <a:r>
              <a:rPr lang="en-US" sz="4200" b="1" cap="none" dirty="0" smtClean="0">
                <a:solidFill>
                  <a:schemeClr val="bg1"/>
                </a:solidFill>
                <a:ea typeface="MS PGothic" pitchFamily="34" charset="-128"/>
                <a:cs typeface="+mn-cs"/>
              </a:rPr>
              <a:t>BANCASSURANCE </a:t>
            </a:r>
            <a:r>
              <a:rPr lang="en-IN" sz="4000" dirty="0" smtClean="0"/>
              <a:t>  </a:t>
            </a:r>
            <a:r>
              <a:rPr lang="en-IN" sz="4200" b="1" cap="none" dirty="0" smtClean="0">
                <a:solidFill>
                  <a:schemeClr val="bg1"/>
                </a:solidFill>
                <a:ea typeface="MS PGothic" pitchFamily="34" charset="-128"/>
                <a:cs typeface="+mn-cs"/>
              </a:rPr>
              <a:t>AND BEYOND </a:t>
            </a:r>
            <a:r>
              <a:rPr lang="en-US" sz="4200" b="1" cap="none" dirty="0" smtClean="0">
                <a:solidFill>
                  <a:schemeClr val="bg1"/>
                </a:solidFill>
                <a:ea typeface="MS PGothic" pitchFamily="34" charset="-128"/>
                <a:cs typeface="+mn-cs"/>
              </a:rPr>
              <a:t>– </a:t>
            </a:r>
            <a:br>
              <a:rPr lang="en-US" sz="4200" b="1" cap="none" dirty="0" smtClean="0">
                <a:solidFill>
                  <a:schemeClr val="bg1"/>
                </a:solidFill>
                <a:ea typeface="MS PGothic" pitchFamily="34" charset="-128"/>
                <a:cs typeface="+mn-cs"/>
              </a:rPr>
            </a:br>
            <a:r>
              <a:rPr lang="en-US" sz="4200" b="1" cap="none" dirty="0" smtClean="0">
                <a:solidFill>
                  <a:schemeClr val="bg1"/>
                </a:solidFill>
                <a:ea typeface="MS PGothic" pitchFamily="34" charset="-128"/>
                <a:cs typeface="+mn-cs"/>
              </a:rPr>
              <a:t>A Banker Perspective</a:t>
            </a:r>
            <a:r>
              <a:rPr lang="en-US" b="1" cap="none" dirty="0" smtClean="0">
                <a:solidFill>
                  <a:schemeClr val="bg1"/>
                </a:solidFill>
                <a:latin typeface="Georgia" pitchFamily="18" charset="0"/>
              </a:rPr>
              <a:t/>
            </a:r>
            <a:br>
              <a:rPr lang="en-US" b="1" cap="none" dirty="0" smtClean="0">
                <a:solidFill>
                  <a:schemeClr val="bg1"/>
                </a:solidFill>
                <a:latin typeface="Georgia" pitchFamily="18" charset="0"/>
              </a:rPr>
            </a:br>
            <a:endParaRPr lang="en-US" b="1" cap="none" dirty="0" smtClean="0">
              <a:solidFill>
                <a:schemeClr val="bg1"/>
              </a:solidFill>
            </a:endParaRPr>
          </a:p>
        </p:txBody>
      </p:sp>
      <p:sp>
        <p:nvSpPr>
          <p:cNvPr id="9219" name="Title 4"/>
          <p:cNvSpPr txBox="1">
            <a:spLocks/>
          </p:cNvSpPr>
          <p:nvPr/>
        </p:nvSpPr>
        <p:spPr bwMode="auto">
          <a:xfrm>
            <a:off x="782638" y="3162300"/>
            <a:ext cx="8420100" cy="1608138"/>
          </a:xfrm>
          <a:prstGeom prst="rect">
            <a:avLst/>
          </a:prstGeom>
          <a:noFill/>
          <a:ln w="9525">
            <a:noFill/>
            <a:miter lim="800000"/>
            <a:headEnd/>
            <a:tailEnd/>
          </a:ln>
        </p:spPr>
        <p:txBody>
          <a:bodyPr anchor="ctr"/>
          <a:lstStyle/>
          <a:p>
            <a:pPr algn="ctr" defTabSz="914400">
              <a:defRPr/>
            </a:pPr>
            <a:r>
              <a:rPr lang="en-US" sz="4200" b="1" dirty="0">
                <a:solidFill>
                  <a:schemeClr val="bg1"/>
                </a:solidFill>
                <a:latin typeface="+mj-lt"/>
                <a:ea typeface="MS PGothic" pitchFamily="34" charset="-128"/>
              </a:rPr>
              <a:t> </a:t>
            </a:r>
          </a:p>
        </p:txBody>
      </p:sp>
      <p:sp>
        <p:nvSpPr>
          <p:cNvPr id="12292" name="Title 4"/>
          <p:cNvSpPr txBox="1">
            <a:spLocks/>
          </p:cNvSpPr>
          <p:nvPr/>
        </p:nvSpPr>
        <p:spPr bwMode="auto">
          <a:xfrm>
            <a:off x="1504950" y="5573713"/>
            <a:ext cx="8420100" cy="1608137"/>
          </a:xfrm>
          <a:prstGeom prst="rect">
            <a:avLst/>
          </a:prstGeom>
          <a:noFill/>
          <a:ln w="9525">
            <a:noFill/>
            <a:miter lim="800000"/>
            <a:headEnd/>
            <a:tailEnd/>
          </a:ln>
        </p:spPr>
        <p:txBody>
          <a:bodyPr anchor="ctr"/>
          <a:lstStyle/>
          <a:p>
            <a:pPr algn="r" defTabSz="914400"/>
            <a:endParaRPr lang="en-US" sz="2400" b="1">
              <a:solidFill>
                <a:schemeClr val="bg1"/>
              </a:solidFill>
              <a:latin typeface="Georgia" pitchFamily="18" charset="0"/>
            </a:endParaRPr>
          </a:p>
        </p:txBody>
      </p:sp>
      <p:pic>
        <p:nvPicPr>
          <p:cNvPr id="12293" name="Picture 2"/>
          <p:cNvPicPr>
            <a:picLocks noChangeAspect="1" noChangeArrowheads="1"/>
          </p:cNvPicPr>
          <p:nvPr/>
        </p:nvPicPr>
        <p:blipFill>
          <a:blip r:embed="rId3" cstate="print"/>
          <a:srcRect l="3906" t="23959" r="66406" b="63541"/>
          <a:stretch>
            <a:fillRect/>
          </a:stretch>
        </p:blipFill>
        <p:spPr bwMode="auto">
          <a:xfrm>
            <a:off x="7940675" y="6115050"/>
            <a:ext cx="1965325" cy="620713"/>
          </a:xfrm>
          <a:prstGeom prst="rect">
            <a:avLst/>
          </a:prstGeom>
          <a:noFill/>
          <a:ln w="9525">
            <a:noFill/>
            <a:miter lim="800000"/>
            <a:headEnd/>
            <a:tailEnd/>
          </a:ln>
        </p:spPr>
      </p:pic>
      <p:sp>
        <p:nvSpPr>
          <p:cNvPr id="12294" name="TextBox 5"/>
          <p:cNvSpPr txBox="1">
            <a:spLocks noChangeArrowheads="1"/>
          </p:cNvSpPr>
          <p:nvPr/>
        </p:nvSpPr>
        <p:spPr bwMode="auto">
          <a:xfrm>
            <a:off x="4791075" y="4603750"/>
            <a:ext cx="4895850" cy="1200150"/>
          </a:xfrm>
          <a:prstGeom prst="rect">
            <a:avLst/>
          </a:prstGeom>
          <a:noFill/>
          <a:ln w="9525">
            <a:noFill/>
            <a:miter lim="800000"/>
            <a:headEnd/>
            <a:tailEnd/>
          </a:ln>
        </p:spPr>
        <p:txBody>
          <a:bodyPr>
            <a:spAutoFit/>
          </a:bodyPr>
          <a:lstStyle/>
          <a:p>
            <a:r>
              <a:rPr lang="en-US" sz="2400">
                <a:solidFill>
                  <a:schemeClr val="bg1"/>
                </a:solidFill>
              </a:rPr>
              <a:t>Ajay Vyas</a:t>
            </a:r>
          </a:p>
          <a:p>
            <a:r>
              <a:rPr lang="en-US" sz="2400">
                <a:solidFill>
                  <a:schemeClr val="bg1"/>
                </a:solidFill>
              </a:rPr>
              <a:t>Dy. General Manager</a:t>
            </a:r>
          </a:p>
          <a:p>
            <a:r>
              <a:rPr lang="en-US" sz="2400">
                <a:solidFill>
                  <a:schemeClr val="bg1"/>
                </a:solidFill>
              </a:rPr>
              <a:t>Central Bank Of India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01613" y="1585913"/>
          <a:ext cx="9478962" cy="4799332"/>
        </p:xfrm>
        <a:graphic>
          <a:graphicData uri="http://schemas.openxmlformats.org/drawingml/2006/table">
            <a:tbl>
              <a:tblPr/>
              <a:tblGrid>
                <a:gridCol w="1774825"/>
                <a:gridCol w="4370387"/>
                <a:gridCol w="3333750"/>
              </a:tblGrid>
              <a:tr h="317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1"/>
                          </a:solidFill>
                          <a:effectLst/>
                          <a:latin typeface="Tw Cen MT" pitchFamily="34" charset="0"/>
                          <a:ea typeface="MS PGothic" pitchFamily="34" charset="-128"/>
                        </a:rPr>
                        <a:t>Arrangements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Tw Cen MT" pitchFamily="34" charset="0"/>
                          <a:ea typeface="MS PGothic" pitchFamily="34" charset="-128"/>
                        </a:rPr>
                        <a:t>Description of the arrangement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bg1"/>
                          </a:solidFill>
                          <a:effectLst/>
                          <a:latin typeface="Tw Cen MT" pitchFamily="34" charset="0"/>
                          <a:ea typeface="MS PGothic" pitchFamily="34" charset="-128"/>
                        </a:rPr>
                        <a:t>Examples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49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w Cen MT" pitchFamily="34" charset="0"/>
                          <a:ea typeface="MS PGothic" pitchFamily="34" charset="-128"/>
                        </a:rPr>
                        <a:t>Corporate</a:t>
                      </a:r>
                      <a:r>
                        <a:rPr kumimoji="0" lang="en-US" sz="1400" b="1" i="0" u="none" strike="noStrike" cap="none" normalizeH="0" baseline="0" dirty="0" smtClean="0">
                          <a:ln>
                            <a:noFill/>
                          </a:ln>
                          <a:solidFill>
                            <a:schemeClr val="tx1"/>
                          </a:solidFill>
                          <a:effectLst/>
                          <a:latin typeface="Tw Cen MT" pitchFamily="34" charset="0"/>
                          <a:ea typeface="MS PGothic" pitchFamily="34" charset="-128"/>
                        </a:rPr>
                        <a:t> Agency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w Cen MT" pitchFamily="34" charset="0"/>
                          <a:ea typeface="MS PGothic" pitchFamily="34" charset="-128"/>
                        </a:rPr>
                        <a:t>Bank signs a distribution arrangement with the Insurance Company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174625" marR="0" lvl="0" indent="-174625" algn="l" defTabSz="914400" rtl="0" eaLnBrk="1" fontAlgn="base" latinLnBrk="0" hangingPunct="1">
                        <a:lnSpc>
                          <a:spcPct val="100000"/>
                        </a:lnSpc>
                        <a:spcBef>
                          <a:spcPct val="0"/>
                        </a:spcBef>
                        <a:spcAft>
                          <a:spcPct val="0"/>
                        </a:spcAft>
                        <a:buClrTx/>
                        <a:buSzPct val="70000"/>
                        <a:buFont typeface="Wingdings" pitchFamily="2" charset="2"/>
                        <a:buNone/>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Mostly prevalent in the market</a:t>
                      </a:r>
                    </a:p>
                    <a:p>
                      <a:pPr marL="174625" marR="0" lvl="0" indent="-174625" algn="l" defTabSz="914400" rtl="0" eaLnBrk="1" fontAlgn="base" latinLnBrk="0" hangingPunct="1">
                        <a:lnSpc>
                          <a:spcPct val="100000"/>
                        </a:lnSpc>
                        <a:spcBef>
                          <a:spcPct val="0"/>
                        </a:spcBef>
                        <a:spcAft>
                          <a:spcPct val="0"/>
                        </a:spcAft>
                        <a:buClrTx/>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LIC </a:t>
                      </a:r>
                      <a:r>
                        <a:rPr kumimoji="0" lang="en-US" sz="1200" b="0" i="0" u="none" strike="noStrike" cap="none" normalizeH="0" baseline="0" smtClean="0">
                          <a:ln>
                            <a:noFill/>
                          </a:ln>
                          <a:solidFill>
                            <a:schemeClr val="tx1"/>
                          </a:solidFill>
                          <a:effectLst/>
                          <a:latin typeface="Tw Cen MT" pitchFamily="34" charset="0"/>
                          <a:ea typeface="MS PGothic" pitchFamily="34" charset="-128"/>
                        </a:rPr>
                        <a:t>–Central Bank Of India</a:t>
                      </a:r>
                      <a:endParaRPr kumimoji="0" lang="en-US" sz="1200" b="0" i="0" u="none" strike="noStrike" cap="none" normalizeH="0" baseline="0" dirty="0" smtClean="0">
                        <a:ln>
                          <a:noFill/>
                        </a:ln>
                        <a:solidFill>
                          <a:schemeClr val="tx1"/>
                        </a:solidFill>
                        <a:effectLst/>
                        <a:latin typeface="Tw Cen MT" pitchFamily="34" charset="0"/>
                        <a:ea typeface="MS PGothic" pitchFamily="34" charset="-128"/>
                      </a:endParaRPr>
                    </a:p>
                    <a:p>
                      <a:pPr marL="174625" marR="0" lvl="0" indent="-174625" algn="l" defTabSz="914400" rtl="0" eaLnBrk="1" fontAlgn="base" latinLnBrk="0" hangingPunct="1">
                        <a:lnSpc>
                          <a:spcPct val="100000"/>
                        </a:lnSpc>
                        <a:spcBef>
                          <a:spcPct val="0"/>
                        </a:spcBef>
                        <a:spcAft>
                          <a:spcPct val="0"/>
                        </a:spcAft>
                        <a:buClrTx/>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HDFC Life – Indian Bank</a:t>
                      </a:r>
                    </a:p>
                    <a:p>
                      <a:pPr marL="174625" marR="0" lvl="0" indent="-174625" algn="l" defTabSz="914400" rtl="0" eaLnBrk="1" fontAlgn="base" latinLnBrk="0" hangingPunct="1">
                        <a:lnSpc>
                          <a:spcPct val="100000"/>
                        </a:lnSpc>
                        <a:spcBef>
                          <a:spcPct val="0"/>
                        </a:spcBef>
                        <a:spcAft>
                          <a:spcPct val="0"/>
                        </a:spcAft>
                        <a:buClrTx/>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Tata AIG – United Bank of India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8953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Cross Shareholdings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l" defTabSz="914400" rtl="0" eaLnBrk="1" fontAlgn="base" latinLnBrk="0" hangingPunct="1">
                        <a:lnSpc>
                          <a:spcPct val="100000"/>
                        </a:lnSpc>
                        <a:spcBef>
                          <a:spcPct val="0"/>
                        </a:spcBef>
                        <a:spcAft>
                          <a:spcPct val="0"/>
                        </a:spcAft>
                        <a:buClrTx/>
                        <a:buSzPct val="145000"/>
                        <a:buFont typeface="Wingdings" pitchFamily="2" charset="2"/>
                        <a:buNone/>
                        <a:tabLst/>
                      </a:pPr>
                      <a:r>
                        <a:rPr kumimoji="0" lang="en-US" sz="1600" b="0" i="0" u="none" strike="noStrike" cap="none" normalizeH="0" baseline="0" dirty="0" smtClean="0">
                          <a:ln>
                            <a:noFill/>
                          </a:ln>
                          <a:solidFill>
                            <a:schemeClr val="tx1"/>
                          </a:solidFill>
                          <a:effectLst/>
                          <a:latin typeface="Tw Cen MT" pitchFamily="34" charset="0"/>
                          <a:ea typeface="MS PGothic" pitchFamily="34" charset="-128"/>
                        </a:rPr>
                        <a:t>Bank and the insurance company agree to have cross shareholdings between them. </a:t>
                      </a:r>
                    </a:p>
                    <a:p>
                      <a:pPr marL="0" marR="0" lvl="0" indent="0" algn="l" defTabSz="914400" rtl="0" eaLnBrk="1" fontAlgn="base" latinLnBrk="0" hangingPunct="1">
                        <a:lnSpc>
                          <a:spcPct val="100000"/>
                        </a:lnSpc>
                        <a:spcBef>
                          <a:spcPct val="0"/>
                        </a:spcBef>
                        <a:spcAft>
                          <a:spcPct val="0"/>
                        </a:spcAft>
                        <a:buClrTx/>
                        <a:buSzPct val="145000"/>
                        <a:buFont typeface="Wingdings" pitchFamily="2" charset="2"/>
                        <a:buNone/>
                        <a:tabLst/>
                      </a:pPr>
                      <a:r>
                        <a:rPr kumimoji="0" lang="en-US" sz="1600" b="0" i="0" u="none" strike="noStrike" cap="none" normalizeH="0" baseline="0" dirty="0" smtClean="0">
                          <a:ln>
                            <a:noFill/>
                          </a:ln>
                          <a:solidFill>
                            <a:schemeClr val="tx1"/>
                          </a:solidFill>
                          <a:effectLst/>
                          <a:latin typeface="Tw Cen MT" pitchFamily="34" charset="0"/>
                          <a:ea typeface="MS PGothic" pitchFamily="34" charset="-128"/>
                        </a:rPr>
                        <a:t>A member from each company might join the board of directors of the other company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174625" marR="0" lvl="0" indent="-174625" algn="l" defTabSz="914400"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Mostly prevalent in the Japanese market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849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Joint venture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(Brownfield)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w Cen MT" pitchFamily="34" charset="0"/>
                          <a:ea typeface="MS PGothic" pitchFamily="34" charset="-128"/>
                        </a:rPr>
                        <a:t>Bank joins as an equity stake holder in an existing insurance company.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174625" marR="0" lvl="0" indent="-174625" algn="l" defTabSz="914400"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Axis Bank – Max New York Life</a:t>
                      </a:r>
                    </a:p>
                    <a:p>
                      <a:pPr marL="174625" marR="0" lvl="0" indent="-174625" algn="l" defTabSz="914400"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PNB – Metlife </a:t>
                      </a:r>
                      <a:r>
                        <a:rPr kumimoji="0" lang="en-US" sz="900" b="0" i="0" u="none" strike="noStrike" cap="none" normalizeH="0" baseline="0" smtClean="0">
                          <a:ln>
                            <a:noFill/>
                          </a:ln>
                          <a:solidFill>
                            <a:schemeClr val="tx1"/>
                          </a:solidFill>
                          <a:effectLst/>
                          <a:latin typeface="Tw Cen MT" pitchFamily="34" charset="0"/>
                          <a:ea typeface="MS PGothic" pitchFamily="34" charset="-128"/>
                        </a:rPr>
                        <a:t>(IRDA approval awaited) </a:t>
                      </a:r>
                      <a:endParaRPr kumimoji="0" lang="en-US" sz="1200" b="0" i="0" u="none" strike="noStrike" cap="none" normalizeH="0" baseline="0" smtClean="0">
                        <a:ln>
                          <a:noFill/>
                        </a:ln>
                        <a:solidFill>
                          <a:schemeClr val="tx1"/>
                        </a:solidFill>
                        <a:effectLst/>
                        <a:latin typeface="Tw Cen MT"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849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Acquisition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w Cen MT" pitchFamily="34" charset="0"/>
                          <a:ea typeface="MS PGothic" pitchFamily="34" charset="-128"/>
                        </a:rPr>
                        <a:t>Bank wholly or partially acquires an insurance company.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174625" marR="0" lvl="0" indent="-174625" algn="l" defTabSz="957263"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Reliance Life </a:t>
                      </a:r>
                    </a:p>
                    <a:p>
                      <a:pPr marL="174625" marR="0" lvl="0" indent="-174625" algn="l" defTabSz="957263" rtl="0" eaLnBrk="1" fontAlgn="base" latinLnBrk="0" hangingPunct="1">
                        <a:lnSpc>
                          <a:spcPct val="100000"/>
                        </a:lnSpc>
                        <a:spcBef>
                          <a:spcPct val="0"/>
                        </a:spcBef>
                        <a:spcAft>
                          <a:spcPct val="0"/>
                        </a:spcAft>
                        <a:buClrTx/>
                        <a:buSzPct val="75000"/>
                        <a:buFont typeface="Wingdings" pitchFamily="2" charset="2"/>
                        <a:buNone/>
                        <a:tabLst/>
                      </a:pPr>
                      <a:r>
                        <a:rPr kumimoji="0" lang="en-US" sz="1100" b="0" i="0" u="none" strike="noStrike" cap="none" normalizeH="0" baseline="0" dirty="0" smtClean="0">
                          <a:ln>
                            <a:noFill/>
                          </a:ln>
                          <a:solidFill>
                            <a:schemeClr val="tx1"/>
                          </a:solidFill>
                          <a:effectLst/>
                          <a:latin typeface="Tw Cen MT" pitchFamily="34" charset="0"/>
                          <a:ea typeface="MS PGothic" pitchFamily="34" charset="-128"/>
                        </a:rPr>
                        <a:t>    </a:t>
                      </a:r>
                      <a:r>
                        <a:rPr kumimoji="0" lang="en-US" sz="900" b="0" i="0" u="none" strike="noStrike" cap="none" normalizeH="0" baseline="0" dirty="0" smtClean="0">
                          <a:ln>
                            <a:noFill/>
                          </a:ln>
                          <a:solidFill>
                            <a:schemeClr val="tx1"/>
                          </a:solidFill>
                          <a:effectLst/>
                          <a:latin typeface="Tw Cen MT" pitchFamily="34" charset="0"/>
                          <a:ea typeface="MS PGothic" pitchFamily="34" charset="-128"/>
                        </a:rPr>
                        <a:t>(Reliance Life acquired AMP </a:t>
                      </a:r>
                      <a:r>
                        <a:rPr kumimoji="0" lang="en-US" sz="900" b="0" i="0" u="none" strike="noStrike" cap="none" normalizeH="0" baseline="0" dirty="0" err="1" smtClean="0">
                          <a:ln>
                            <a:noFill/>
                          </a:ln>
                          <a:solidFill>
                            <a:schemeClr val="tx1"/>
                          </a:solidFill>
                          <a:effectLst/>
                          <a:latin typeface="Tw Cen MT" pitchFamily="34" charset="0"/>
                          <a:ea typeface="MS PGothic" pitchFamily="34" charset="-128"/>
                        </a:rPr>
                        <a:t>Sanmar</a:t>
                      </a:r>
                      <a:r>
                        <a:rPr kumimoji="0" lang="en-US" sz="900" b="0" i="0" u="none" strike="noStrike" cap="none" normalizeH="0" baseline="0" dirty="0" smtClean="0">
                          <a:ln>
                            <a:noFill/>
                          </a:ln>
                          <a:solidFill>
                            <a:schemeClr val="tx1"/>
                          </a:solidFill>
                          <a:effectLst/>
                          <a:latin typeface="Tw Cen MT" pitchFamily="34" charset="0"/>
                          <a:ea typeface="MS PGothic" pitchFamily="34" charset="-128"/>
                        </a:rPr>
                        <a:t> Life)</a:t>
                      </a:r>
                      <a:endParaRPr kumimoji="0" lang="en-US" sz="1100" b="0" i="0" u="none" strike="noStrike" cap="none" normalizeH="0" baseline="0" dirty="0" smtClean="0">
                        <a:ln>
                          <a:noFill/>
                        </a:ln>
                        <a:solidFill>
                          <a:schemeClr val="tx1"/>
                        </a:solidFill>
                        <a:effectLst/>
                        <a:latin typeface="Tw Cen MT" pitchFamily="34" charset="0"/>
                        <a:ea typeface="MS PGothic" pitchFamily="34" charset="-128"/>
                      </a:endParaRPr>
                    </a:p>
                    <a:p>
                      <a:pPr marL="174625" marR="0" lvl="0" indent="-174625" algn="l" defTabSz="957263"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 ICBC - AXA</a:t>
                      </a:r>
                    </a:p>
                    <a:p>
                      <a:pPr marL="174625" marR="0" lvl="0" indent="-174625" algn="l" defTabSz="957263" rtl="0" eaLnBrk="1" fontAlgn="base" latinLnBrk="0" hangingPunct="1">
                        <a:lnSpc>
                          <a:spcPct val="100000"/>
                        </a:lnSpc>
                        <a:spcBef>
                          <a:spcPct val="0"/>
                        </a:spcBef>
                        <a:spcAft>
                          <a:spcPct val="0"/>
                        </a:spcAft>
                        <a:buClrTx/>
                        <a:buSzPct val="75000"/>
                        <a:buFont typeface="Wingdings" pitchFamily="2" charset="2"/>
                        <a:buNone/>
                        <a:tabLst/>
                      </a:pPr>
                      <a:r>
                        <a:rPr kumimoji="0" lang="en-US" sz="900" b="0" i="0" u="none" strike="noStrike" cap="none" normalizeH="0" baseline="0" dirty="0" smtClean="0">
                          <a:ln>
                            <a:noFill/>
                          </a:ln>
                          <a:solidFill>
                            <a:schemeClr val="tx1"/>
                          </a:solidFill>
                          <a:effectLst/>
                          <a:latin typeface="Tw Cen MT" pitchFamily="34" charset="0"/>
                          <a:ea typeface="MS PGothic" pitchFamily="34" charset="-128"/>
                        </a:rPr>
                        <a:t>(ICBC has acquired 60% stake in AXA </a:t>
                      </a:r>
                      <a:r>
                        <a:rPr kumimoji="0" lang="en-US" sz="900" b="0" i="0" u="none" strike="noStrike" cap="none" normalizeH="0" baseline="0" dirty="0" err="1" smtClean="0">
                          <a:ln>
                            <a:noFill/>
                          </a:ln>
                          <a:solidFill>
                            <a:schemeClr val="tx1"/>
                          </a:solidFill>
                          <a:effectLst/>
                          <a:latin typeface="Tw Cen MT" pitchFamily="34" charset="0"/>
                          <a:ea typeface="MS PGothic" pitchFamily="34" charset="-128"/>
                        </a:rPr>
                        <a:t>Minmetals</a:t>
                      </a:r>
                      <a:r>
                        <a:rPr kumimoji="0" lang="en-US" sz="900" b="0" i="0" u="none" strike="noStrike" cap="none" normalizeH="0" baseline="0" dirty="0" smtClean="0">
                          <a:ln>
                            <a:noFill/>
                          </a:ln>
                          <a:solidFill>
                            <a:schemeClr val="tx1"/>
                          </a:solidFill>
                          <a:effectLst/>
                          <a:latin typeface="Tw Cen MT" pitchFamily="34" charset="0"/>
                          <a:ea typeface="MS PGothic" pitchFamily="34" charset="-128"/>
                        </a:rPr>
                        <a:t> Insurance  group)</a:t>
                      </a:r>
                      <a:endParaRPr kumimoji="0" lang="en-US" sz="1200" b="0" i="0" u="none" strike="noStrike" cap="none" normalizeH="0" baseline="0" dirty="0" smtClean="0">
                        <a:ln>
                          <a:noFill/>
                        </a:ln>
                        <a:solidFill>
                          <a:schemeClr val="tx1"/>
                        </a:solidFill>
                        <a:effectLst/>
                        <a:latin typeface="Tw Cen MT"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849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Manufacturer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(Greenfield)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l" defTabSz="957263"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w Cen MT" pitchFamily="34" charset="0"/>
                          <a:ea typeface="MS PGothic" pitchFamily="34" charset="-128"/>
                        </a:rPr>
                        <a:t>Bank starts its own Insurance Company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174625" marR="0" lvl="0" indent="-174625" algn="l" defTabSz="914400"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SBI – SBI Life</a:t>
                      </a:r>
                    </a:p>
                    <a:p>
                      <a:pPr marL="174625" marR="0" lvl="0" indent="-174625" algn="l" defTabSz="914400"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HSBC, </a:t>
                      </a:r>
                      <a:r>
                        <a:rPr kumimoji="0" lang="en-US" sz="1200" b="0" i="0" u="none" strike="noStrike" cap="none" normalizeH="0" baseline="0" dirty="0" err="1" smtClean="0">
                          <a:ln>
                            <a:noFill/>
                          </a:ln>
                          <a:solidFill>
                            <a:schemeClr val="tx1"/>
                          </a:solidFill>
                          <a:effectLst/>
                          <a:latin typeface="Tw Cen MT" pitchFamily="34" charset="0"/>
                          <a:ea typeface="MS PGothic" pitchFamily="34" charset="-128"/>
                        </a:rPr>
                        <a:t>Canara</a:t>
                      </a: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 Bank  &amp; OBC – HSBC Life </a:t>
                      </a:r>
                    </a:p>
                    <a:p>
                      <a:pPr marL="174625" marR="0" lvl="0" indent="-174625" algn="l" defTabSz="914400"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Bank of Baroda , Andhra Bank– India First</a:t>
                      </a:r>
                    </a:p>
                    <a:p>
                      <a:pPr marL="174625" marR="0" lvl="0" indent="-174625" algn="l" defTabSz="914400" rtl="0" eaLnBrk="1" fontAlgn="base" latinLnBrk="0" hangingPunct="1">
                        <a:lnSpc>
                          <a:spcPct val="100000"/>
                        </a:lnSpc>
                        <a:spcBef>
                          <a:spcPct val="0"/>
                        </a:spcBef>
                        <a:spcAft>
                          <a:spcPct val="0"/>
                        </a:spcAft>
                        <a:buClrTx/>
                        <a:buSzPct val="75000"/>
                        <a:buFont typeface="Wingdings" pitchFamily="2" charset="2"/>
                        <a:buChar char="q"/>
                        <a:tabLst/>
                      </a:pPr>
                      <a:r>
                        <a:rPr kumimoji="0" lang="en-US" sz="1200" b="0" i="0" u="none" strike="noStrike" cap="none" normalizeH="0" baseline="0" dirty="0" smtClean="0">
                          <a:ln>
                            <a:noFill/>
                          </a:ln>
                          <a:solidFill>
                            <a:schemeClr val="tx1"/>
                          </a:solidFill>
                          <a:effectLst/>
                          <a:latin typeface="Tw Cen MT" pitchFamily="34" charset="0"/>
                          <a:ea typeface="MS PGothic" pitchFamily="34" charset="-128"/>
                        </a:rPr>
                        <a:t>IDBI – IDBI Federal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bl>
          </a:graphicData>
        </a:graphic>
      </p:graphicFrame>
      <p:sp>
        <p:nvSpPr>
          <p:cNvPr id="20512"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C458D304-8485-4AF4-8641-DA127829807A}" type="slidenum">
              <a:rPr lang="en-US" sz="1200" b="1">
                <a:solidFill>
                  <a:schemeClr val="bg1"/>
                </a:solidFill>
              </a:rPr>
              <a:pPr algn="ctr">
                <a:lnSpc>
                  <a:spcPct val="80000"/>
                </a:lnSpc>
              </a:pPr>
              <a:t>10</a:t>
            </a:fld>
            <a:endParaRPr lang="en-US" sz="1200" b="1">
              <a:solidFill>
                <a:schemeClr val="bg1"/>
              </a:solidFill>
            </a:endParaRPr>
          </a:p>
        </p:txBody>
      </p:sp>
      <p:sp>
        <p:nvSpPr>
          <p:cNvPr id="11"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Partnership arrangements between Banks &amp; Insurers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647700" y="1600200"/>
          <a:ext cx="8848727" cy="4247584"/>
        </p:xfrm>
        <a:graphic>
          <a:graphicData uri="http://schemas.openxmlformats.org/drawingml/2006/table">
            <a:tbl>
              <a:tblPr firstRow="1" bandRow="1">
                <a:tableStyleId>{5C22544A-7EE6-4342-B048-85BDC9FD1C3A}</a:tableStyleId>
              </a:tblPr>
              <a:tblGrid>
                <a:gridCol w="2489200"/>
                <a:gridCol w="1168400"/>
                <a:gridCol w="1206500"/>
                <a:gridCol w="1371600"/>
                <a:gridCol w="1358900"/>
                <a:gridCol w="1254127"/>
              </a:tblGrid>
              <a:tr h="447322">
                <a:tc rowSpan="2">
                  <a:txBody>
                    <a:bodyPr/>
                    <a:lstStyle/>
                    <a:p>
                      <a:pPr algn="l" fontAlgn="ctr"/>
                      <a:r>
                        <a:rPr lang="en-US" sz="2000" b="1" i="0" u="none" strike="noStrike" dirty="0" smtClean="0">
                          <a:latin typeface="Book Antiqua"/>
                        </a:rPr>
                        <a:t>CHANNEL</a:t>
                      </a:r>
                      <a:endParaRPr lang="en-US" sz="2000" b="1" i="0" u="none" strike="noStrike" dirty="0">
                        <a:latin typeface="Book Antiqua"/>
                      </a:endParaRPr>
                    </a:p>
                  </a:txBody>
                  <a:tcPr marL="9525" marR="9525" marT="9525" marB="0" anchor="ctr"/>
                </a:tc>
                <a:tc gridSpan="5">
                  <a:txBody>
                    <a:bodyPr/>
                    <a:lstStyle/>
                    <a:p>
                      <a:pPr algn="ctr" fontAlgn="b"/>
                      <a:r>
                        <a:rPr lang="en-US" sz="2000" b="1" i="0" u="none" strike="noStrike" dirty="0">
                          <a:latin typeface="Book Antiqua"/>
                        </a:rPr>
                        <a:t>AMOUNT OF </a:t>
                      </a:r>
                      <a:r>
                        <a:rPr lang="en-US" sz="2000" b="1" i="0" u="none" strike="noStrike" dirty="0" smtClean="0">
                          <a:latin typeface="Book Antiqua"/>
                        </a:rPr>
                        <a:t>PREMIUM (IN Cr)</a:t>
                      </a:r>
                      <a:endParaRPr lang="en-US" sz="2000" b="1" i="0" u="none" strike="noStrike" dirty="0">
                        <a:latin typeface="Book Antiqua"/>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47322">
                <a:tc vMerge="1">
                  <a:txBody>
                    <a:bodyPr/>
                    <a:lstStyle/>
                    <a:p>
                      <a:endParaRPr lang="en-US"/>
                    </a:p>
                  </a:txBody>
                  <a:tcPr/>
                </a:tc>
                <a:tc>
                  <a:txBody>
                    <a:bodyPr/>
                    <a:lstStyle/>
                    <a:p>
                      <a:pPr algn="ctr" fontAlgn="b"/>
                      <a:r>
                        <a:rPr lang="en-US" sz="2000" b="1" i="0" u="none" strike="noStrike" dirty="0">
                          <a:latin typeface="Book Antiqua"/>
                        </a:rPr>
                        <a:t>2010-11</a:t>
                      </a:r>
                    </a:p>
                  </a:txBody>
                  <a:tcPr marL="9525" marR="9525" marT="9525" marB="0" anchor="b"/>
                </a:tc>
                <a:tc>
                  <a:txBody>
                    <a:bodyPr/>
                    <a:lstStyle/>
                    <a:p>
                      <a:pPr algn="ctr" fontAlgn="b"/>
                      <a:r>
                        <a:rPr lang="en-US" sz="2000" b="1" i="0" u="none" strike="noStrike">
                          <a:latin typeface="Book Antiqua"/>
                        </a:rPr>
                        <a:t>2009-10</a:t>
                      </a:r>
                    </a:p>
                  </a:txBody>
                  <a:tcPr marL="9525" marR="9525" marT="9525" marB="0" anchor="b"/>
                </a:tc>
                <a:tc>
                  <a:txBody>
                    <a:bodyPr/>
                    <a:lstStyle/>
                    <a:p>
                      <a:pPr algn="ctr" fontAlgn="b"/>
                      <a:r>
                        <a:rPr lang="en-US" sz="2000" b="1" i="0" u="none" strike="noStrike">
                          <a:latin typeface="Book Antiqua"/>
                        </a:rPr>
                        <a:t>2008-09</a:t>
                      </a:r>
                    </a:p>
                  </a:txBody>
                  <a:tcPr marL="9525" marR="9525" marT="9525" marB="0" anchor="b"/>
                </a:tc>
                <a:tc>
                  <a:txBody>
                    <a:bodyPr/>
                    <a:lstStyle/>
                    <a:p>
                      <a:pPr algn="ctr" fontAlgn="b"/>
                      <a:r>
                        <a:rPr lang="en-US" sz="2000" b="1" i="0" u="none" strike="noStrike">
                          <a:latin typeface="Book Antiqua"/>
                        </a:rPr>
                        <a:t>2007-08</a:t>
                      </a:r>
                    </a:p>
                  </a:txBody>
                  <a:tcPr marL="9525" marR="9525" marT="9525" marB="0" anchor="b"/>
                </a:tc>
                <a:tc>
                  <a:txBody>
                    <a:bodyPr/>
                    <a:lstStyle/>
                    <a:p>
                      <a:pPr algn="ctr" fontAlgn="b"/>
                      <a:r>
                        <a:rPr lang="en-US" sz="2000" b="1" i="0" u="none" strike="noStrike">
                          <a:latin typeface="Book Antiqua"/>
                        </a:rPr>
                        <a:t>2006-07</a:t>
                      </a:r>
                    </a:p>
                  </a:txBody>
                  <a:tcPr marL="9525" marR="9525" marT="9525" marB="0" anchor="b"/>
                </a:tc>
              </a:tr>
              <a:tr h="447322">
                <a:tc>
                  <a:txBody>
                    <a:bodyPr/>
                    <a:lstStyle/>
                    <a:p>
                      <a:pPr algn="l" fontAlgn="b"/>
                      <a:r>
                        <a:rPr lang="en-US" sz="1800" b="1" i="0" u="none" strike="noStrike" dirty="0">
                          <a:latin typeface="Book Antiqua"/>
                        </a:rPr>
                        <a:t>Individual Agents</a:t>
                      </a:r>
                    </a:p>
                  </a:txBody>
                  <a:tcPr marL="9525" marR="9525" marT="9525" marB="0" anchor="b"/>
                </a:tc>
                <a:tc>
                  <a:txBody>
                    <a:bodyPr/>
                    <a:lstStyle/>
                    <a:p>
                      <a:pPr algn="r" fontAlgn="b"/>
                      <a:r>
                        <a:rPr lang="en-US" sz="2000" b="0" i="0" u="none" strike="noStrike" dirty="0">
                          <a:latin typeface="Book Antiqua"/>
                        </a:rPr>
                        <a:t>65665.52</a:t>
                      </a:r>
                    </a:p>
                  </a:txBody>
                  <a:tcPr marL="9525" marR="9525" marT="9525" marB="0" anchor="b"/>
                </a:tc>
                <a:tc>
                  <a:txBody>
                    <a:bodyPr/>
                    <a:lstStyle/>
                    <a:p>
                      <a:pPr algn="r" fontAlgn="b"/>
                      <a:r>
                        <a:rPr lang="en-US" sz="2000" b="0" i="0" u="none" strike="noStrike">
                          <a:latin typeface="Book Antiqua"/>
                        </a:rPr>
                        <a:t>65289.25</a:t>
                      </a:r>
                    </a:p>
                  </a:txBody>
                  <a:tcPr marL="9525" marR="9525" marT="9525" marB="0" anchor="b"/>
                </a:tc>
                <a:tc>
                  <a:txBody>
                    <a:bodyPr/>
                    <a:lstStyle/>
                    <a:p>
                      <a:pPr algn="r" fontAlgn="b"/>
                      <a:r>
                        <a:rPr lang="en-US" sz="2000" b="0" i="0" u="none" strike="noStrike">
                          <a:latin typeface="Book Antiqua"/>
                        </a:rPr>
                        <a:t>55327.54</a:t>
                      </a:r>
                    </a:p>
                  </a:txBody>
                  <a:tcPr marL="9525" marR="9525" marT="9525" marB="0" anchor="b"/>
                </a:tc>
                <a:tc>
                  <a:txBody>
                    <a:bodyPr/>
                    <a:lstStyle/>
                    <a:p>
                      <a:pPr algn="r" fontAlgn="b"/>
                      <a:r>
                        <a:rPr lang="en-US" sz="2000" b="0" i="0" u="none" strike="noStrike">
                          <a:latin typeface="Book Antiqua"/>
                        </a:rPr>
                        <a:t>66515.43</a:t>
                      </a:r>
                    </a:p>
                  </a:txBody>
                  <a:tcPr marL="9525" marR="9525" marT="9525" marB="0" anchor="b"/>
                </a:tc>
                <a:tc>
                  <a:txBody>
                    <a:bodyPr/>
                    <a:lstStyle/>
                    <a:p>
                      <a:pPr algn="r" fontAlgn="b"/>
                      <a:r>
                        <a:rPr lang="en-US" sz="2000" b="0" i="0" u="none" strike="noStrike">
                          <a:latin typeface="Book Antiqua"/>
                        </a:rPr>
                        <a:t>54605.30</a:t>
                      </a:r>
                    </a:p>
                  </a:txBody>
                  <a:tcPr marL="9525" marR="9525" marT="9525" marB="0" anchor="b"/>
                </a:tc>
              </a:tr>
              <a:tr h="447322">
                <a:tc>
                  <a:txBody>
                    <a:bodyPr/>
                    <a:lstStyle/>
                    <a:p>
                      <a:pPr algn="l" fontAlgn="b"/>
                      <a:r>
                        <a:rPr lang="en-US" sz="1800" b="1" i="0" u="none" strike="noStrike" dirty="0">
                          <a:latin typeface="Book Antiqua"/>
                        </a:rPr>
                        <a:t>Corporate Agents-Banks</a:t>
                      </a:r>
                    </a:p>
                  </a:txBody>
                  <a:tcPr marL="9525" marR="9525" marT="9525" marB="0" anchor="b"/>
                </a:tc>
                <a:tc>
                  <a:txBody>
                    <a:bodyPr/>
                    <a:lstStyle/>
                    <a:p>
                      <a:pPr algn="r" fontAlgn="b"/>
                      <a:r>
                        <a:rPr lang="en-US" sz="2000" b="0" i="0" u="none" strike="noStrike" dirty="0">
                          <a:latin typeface="Book Antiqua"/>
                        </a:rPr>
                        <a:t>11062.63</a:t>
                      </a:r>
                    </a:p>
                  </a:txBody>
                  <a:tcPr marL="9525" marR="9525" marT="9525" marB="0" anchor="b"/>
                </a:tc>
                <a:tc>
                  <a:txBody>
                    <a:bodyPr/>
                    <a:lstStyle/>
                    <a:p>
                      <a:pPr algn="r" fontAlgn="b"/>
                      <a:r>
                        <a:rPr lang="en-US" sz="2000" b="0" i="0" u="none" strike="noStrike">
                          <a:latin typeface="Book Antiqua"/>
                        </a:rPr>
                        <a:t>8688.68</a:t>
                      </a:r>
                    </a:p>
                  </a:txBody>
                  <a:tcPr marL="9525" marR="9525" marT="9525" marB="0" anchor="b"/>
                </a:tc>
                <a:tc>
                  <a:txBody>
                    <a:bodyPr/>
                    <a:lstStyle/>
                    <a:p>
                      <a:pPr algn="r" fontAlgn="b"/>
                      <a:r>
                        <a:rPr lang="en-US" sz="2000" b="0" i="0" u="none" strike="noStrike">
                          <a:latin typeface="Book Antiqua"/>
                        </a:rPr>
                        <a:t>6737.38</a:t>
                      </a:r>
                    </a:p>
                  </a:txBody>
                  <a:tcPr marL="9525" marR="9525" marT="9525" marB="0" anchor="b"/>
                </a:tc>
                <a:tc>
                  <a:txBody>
                    <a:bodyPr/>
                    <a:lstStyle/>
                    <a:p>
                      <a:pPr algn="r" fontAlgn="b"/>
                      <a:r>
                        <a:rPr lang="en-US" sz="2000" b="0" i="0" u="none" strike="noStrike">
                          <a:latin typeface="Book Antiqua"/>
                        </a:rPr>
                        <a:t>6329.22</a:t>
                      </a:r>
                    </a:p>
                  </a:txBody>
                  <a:tcPr marL="9525" marR="9525" marT="9525" marB="0" anchor="b"/>
                </a:tc>
                <a:tc>
                  <a:txBody>
                    <a:bodyPr/>
                    <a:lstStyle/>
                    <a:p>
                      <a:pPr algn="r" fontAlgn="b"/>
                      <a:r>
                        <a:rPr lang="en-US" sz="2000" b="0" i="0" u="none" strike="noStrike">
                          <a:latin typeface="Book Antiqua"/>
                        </a:rPr>
                        <a:t>3363.17</a:t>
                      </a:r>
                    </a:p>
                  </a:txBody>
                  <a:tcPr marL="9525" marR="9525" marT="9525" marB="0" anchor="b"/>
                </a:tc>
              </a:tr>
              <a:tr h="447322">
                <a:tc>
                  <a:txBody>
                    <a:bodyPr/>
                    <a:lstStyle/>
                    <a:p>
                      <a:pPr algn="l" fontAlgn="b"/>
                      <a:r>
                        <a:rPr lang="en-US" sz="1800" b="1" i="0" u="none" strike="noStrike" dirty="0" smtClean="0">
                          <a:latin typeface="Book Antiqua"/>
                        </a:rPr>
                        <a:t>%</a:t>
                      </a:r>
                      <a:r>
                        <a:rPr lang="en-US" sz="1800" b="1" i="0" u="none" strike="noStrike" baseline="0" dirty="0" smtClean="0">
                          <a:latin typeface="Book Antiqua"/>
                        </a:rPr>
                        <a:t> OF TOTAL </a:t>
                      </a:r>
                      <a:endParaRPr lang="en-US" sz="1800" b="1" i="0" u="none" strike="noStrike" dirty="0">
                        <a:latin typeface="Book Antiqua"/>
                      </a:endParaRPr>
                    </a:p>
                  </a:txBody>
                  <a:tcPr marL="9525" marR="9525" marT="9525" marB="0" anchor="b"/>
                </a:tc>
                <a:tc>
                  <a:txBody>
                    <a:bodyPr/>
                    <a:lstStyle/>
                    <a:p>
                      <a:pPr algn="r" fontAlgn="b"/>
                      <a:r>
                        <a:rPr lang="en-US" sz="2000" b="0" i="0" u="none" strike="noStrike" dirty="0">
                          <a:latin typeface="Book Antiqua"/>
                        </a:rPr>
                        <a:t>(13.30)</a:t>
                      </a:r>
                    </a:p>
                  </a:txBody>
                  <a:tcPr marL="9525" marR="9525" marT="9525" marB="0" anchor="b"/>
                </a:tc>
                <a:tc>
                  <a:txBody>
                    <a:bodyPr/>
                    <a:lstStyle/>
                    <a:p>
                      <a:pPr algn="r" fontAlgn="b"/>
                      <a:r>
                        <a:rPr lang="en-US" sz="2000" b="0" i="0" u="none" strike="noStrike">
                          <a:latin typeface="Book Antiqua"/>
                        </a:rPr>
                        <a:t>(10.60)</a:t>
                      </a:r>
                    </a:p>
                  </a:txBody>
                  <a:tcPr marL="9525" marR="9525" marT="9525" marB="0" anchor="b"/>
                </a:tc>
                <a:tc>
                  <a:txBody>
                    <a:bodyPr/>
                    <a:lstStyle/>
                    <a:p>
                      <a:pPr algn="r" fontAlgn="b"/>
                      <a:r>
                        <a:rPr lang="en-US" sz="2000" b="0" i="0" u="none" strike="noStrike">
                          <a:latin typeface="Book Antiqua"/>
                        </a:rPr>
                        <a:t>(9.69)</a:t>
                      </a:r>
                    </a:p>
                  </a:txBody>
                  <a:tcPr marL="9525" marR="9525" marT="9525" marB="0" anchor="b"/>
                </a:tc>
                <a:tc>
                  <a:txBody>
                    <a:bodyPr/>
                    <a:lstStyle/>
                    <a:p>
                      <a:pPr algn="r" fontAlgn="b"/>
                      <a:r>
                        <a:rPr lang="en-US" sz="2000" b="0" i="0" u="none" strike="noStrike">
                          <a:latin typeface="Book Antiqua"/>
                        </a:rPr>
                        <a:t>(7.97)</a:t>
                      </a:r>
                    </a:p>
                  </a:txBody>
                  <a:tcPr marL="9525" marR="9525" marT="9525" marB="0" anchor="b"/>
                </a:tc>
                <a:tc>
                  <a:txBody>
                    <a:bodyPr/>
                    <a:lstStyle/>
                    <a:p>
                      <a:pPr algn="r" fontAlgn="b"/>
                      <a:r>
                        <a:rPr lang="en-US" sz="2000" b="0" i="0" u="none" strike="noStrike">
                          <a:latin typeface="Book Antiqua"/>
                        </a:rPr>
                        <a:t>(5.57)</a:t>
                      </a:r>
                    </a:p>
                  </a:txBody>
                  <a:tcPr marL="9525" marR="9525" marT="9525" marB="0" anchor="b"/>
                </a:tc>
              </a:tr>
              <a:tr h="447322">
                <a:tc>
                  <a:txBody>
                    <a:bodyPr/>
                    <a:lstStyle/>
                    <a:p>
                      <a:pPr algn="l" fontAlgn="b"/>
                      <a:r>
                        <a:rPr lang="en-US" sz="1800" b="1" i="0" u="none" strike="noStrike" dirty="0">
                          <a:latin typeface="Book Antiqua"/>
                        </a:rPr>
                        <a:t>Corporate Agents- Others*</a:t>
                      </a:r>
                    </a:p>
                  </a:txBody>
                  <a:tcPr marL="9525" marR="9525" marT="9525" marB="0" anchor="b"/>
                </a:tc>
                <a:tc>
                  <a:txBody>
                    <a:bodyPr/>
                    <a:lstStyle/>
                    <a:p>
                      <a:pPr algn="r" fontAlgn="b"/>
                      <a:r>
                        <a:rPr lang="en-US" sz="2000" b="0" i="0" u="none" strike="noStrike">
                          <a:latin typeface="Book Antiqua"/>
                        </a:rPr>
                        <a:t>2957.75</a:t>
                      </a:r>
                    </a:p>
                  </a:txBody>
                  <a:tcPr marL="9525" marR="9525" marT="9525" marB="0" anchor="b"/>
                </a:tc>
                <a:tc>
                  <a:txBody>
                    <a:bodyPr/>
                    <a:lstStyle/>
                    <a:p>
                      <a:pPr algn="r" fontAlgn="b"/>
                      <a:r>
                        <a:rPr lang="en-US" sz="2000" b="0" i="0" u="none" strike="noStrike">
                          <a:latin typeface="Book Antiqua"/>
                        </a:rPr>
                        <a:t>3510.76</a:t>
                      </a:r>
                    </a:p>
                  </a:txBody>
                  <a:tcPr marL="9525" marR="9525" marT="9525" marB="0" anchor="b"/>
                </a:tc>
                <a:tc>
                  <a:txBody>
                    <a:bodyPr/>
                    <a:lstStyle/>
                    <a:p>
                      <a:pPr algn="r" fontAlgn="b"/>
                      <a:r>
                        <a:rPr lang="en-US" sz="2000" b="0" i="0" u="none" strike="noStrike">
                          <a:latin typeface="Book Antiqua"/>
                        </a:rPr>
                        <a:t>3380.54</a:t>
                      </a:r>
                    </a:p>
                  </a:txBody>
                  <a:tcPr marL="9525" marR="9525" marT="9525" marB="0" anchor="b"/>
                </a:tc>
                <a:tc>
                  <a:txBody>
                    <a:bodyPr/>
                    <a:lstStyle/>
                    <a:p>
                      <a:pPr algn="r" fontAlgn="b"/>
                      <a:r>
                        <a:rPr lang="en-US" sz="2000" b="0" i="0" u="none" strike="noStrike">
                          <a:latin typeface="Book Antiqua"/>
                        </a:rPr>
                        <a:t>3461.89</a:t>
                      </a:r>
                    </a:p>
                  </a:txBody>
                  <a:tcPr marL="9525" marR="9525" marT="9525" marB="0" anchor="b"/>
                </a:tc>
                <a:tc>
                  <a:txBody>
                    <a:bodyPr/>
                    <a:lstStyle/>
                    <a:p>
                      <a:pPr algn="r" fontAlgn="b"/>
                      <a:r>
                        <a:rPr lang="en-US" sz="2000" b="0" i="0" u="none" strike="noStrike">
                          <a:latin typeface="Book Antiqua"/>
                        </a:rPr>
                        <a:t>1825.89</a:t>
                      </a:r>
                    </a:p>
                  </a:txBody>
                  <a:tcPr marL="9525" marR="9525" marT="9525" marB="0" anchor="b"/>
                </a:tc>
              </a:tr>
              <a:tr h="447322">
                <a:tc>
                  <a:txBody>
                    <a:bodyPr/>
                    <a:lstStyle/>
                    <a:p>
                      <a:pPr algn="l" fontAlgn="b"/>
                      <a:r>
                        <a:rPr lang="en-US" sz="1800" b="1" i="0" u="none" strike="noStrike" dirty="0">
                          <a:latin typeface="Book Antiqua"/>
                        </a:rPr>
                        <a:t>Brokers</a:t>
                      </a:r>
                    </a:p>
                  </a:txBody>
                  <a:tcPr marL="9525" marR="9525" marT="9525" marB="0" anchor="b"/>
                </a:tc>
                <a:tc>
                  <a:txBody>
                    <a:bodyPr/>
                    <a:lstStyle/>
                    <a:p>
                      <a:pPr algn="r" fontAlgn="b"/>
                      <a:r>
                        <a:rPr lang="en-US" sz="2000" b="0" i="0" u="none" strike="noStrike">
                          <a:latin typeface="Book Antiqua"/>
                        </a:rPr>
                        <a:t>1471.80</a:t>
                      </a:r>
                    </a:p>
                  </a:txBody>
                  <a:tcPr marL="9525" marR="9525" marT="9525" marB="0" anchor="b"/>
                </a:tc>
                <a:tc>
                  <a:txBody>
                    <a:bodyPr/>
                    <a:lstStyle/>
                    <a:p>
                      <a:pPr algn="r" fontAlgn="b"/>
                      <a:r>
                        <a:rPr lang="en-US" sz="2000" b="0" i="0" u="none" strike="noStrike" dirty="0">
                          <a:latin typeface="Book Antiqua"/>
                        </a:rPr>
                        <a:t>1128.50</a:t>
                      </a:r>
                    </a:p>
                  </a:txBody>
                  <a:tcPr marL="9525" marR="9525" marT="9525" marB="0" anchor="b"/>
                </a:tc>
                <a:tc>
                  <a:txBody>
                    <a:bodyPr/>
                    <a:lstStyle/>
                    <a:p>
                      <a:pPr algn="r" fontAlgn="b"/>
                      <a:r>
                        <a:rPr lang="en-US" sz="2000" b="0" i="0" u="none" strike="noStrike">
                          <a:latin typeface="Book Antiqua"/>
                        </a:rPr>
                        <a:t>773.62</a:t>
                      </a:r>
                    </a:p>
                  </a:txBody>
                  <a:tcPr marL="9525" marR="9525" marT="9525" marB="0" anchor="b"/>
                </a:tc>
                <a:tc>
                  <a:txBody>
                    <a:bodyPr/>
                    <a:lstStyle/>
                    <a:p>
                      <a:pPr algn="r" fontAlgn="b"/>
                      <a:r>
                        <a:rPr lang="en-US" sz="2000" b="0" i="0" u="none" strike="noStrike">
                          <a:latin typeface="Book Antiqua"/>
                        </a:rPr>
                        <a:t>473.73</a:t>
                      </a:r>
                    </a:p>
                  </a:txBody>
                  <a:tcPr marL="9525" marR="9525" marT="9525" marB="0" anchor="b"/>
                </a:tc>
                <a:tc>
                  <a:txBody>
                    <a:bodyPr/>
                    <a:lstStyle/>
                    <a:p>
                      <a:pPr algn="r" fontAlgn="b"/>
                      <a:r>
                        <a:rPr lang="en-US" sz="2000" b="0" i="0" u="none" strike="noStrike">
                          <a:latin typeface="Book Antiqua"/>
                        </a:rPr>
                        <a:t>331.63</a:t>
                      </a:r>
                    </a:p>
                  </a:txBody>
                  <a:tcPr marL="9525" marR="9525" marT="9525" marB="0" anchor="b"/>
                </a:tc>
              </a:tr>
              <a:tr h="447322">
                <a:tc>
                  <a:txBody>
                    <a:bodyPr/>
                    <a:lstStyle/>
                    <a:p>
                      <a:pPr algn="l" fontAlgn="b"/>
                      <a:r>
                        <a:rPr lang="en-US" sz="1800" b="1" i="0" u="none" strike="noStrike" dirty="0">
                          <a:latin typeface="Book Antiqua"/>
                        </a:rPr>
                        <a:t>Direct Selling</a:t>
                      </a:r>
                    </a:p>
                  </a:txBody>
                  <a:tcPr marL="9525" marR="9525" marT="9525" marB="0" anchor="b"/>
                </a:tc>
                <a:tc>
                  <a:txBody>
                    <a:bodyPr/>
                    <a:lstStyle/>
                    <a:p>
                      <a:pPr algn="r" fontAlgn="b"/>
                      <a:r>
                        <a:rPr lang="en-US" sz="2000" b="0" i="0" u="none" strike="noStrike">
                          <a:latin typeface="Book Antiqua"/>
                        </a:rPr>
                        <a:t>2016.32</a:t>
                      </a:r>
                    </a:p>
                  </a:txBody>
                  <a:tcPr marL="9525" marR="9525" marT="9525" marB="0" anchor="b"/>
                </a:tc>
                <a:tc>
                  <a:txBody>
                    <a:bodyPr/>
                    <a:lstStyle/>
                    <a:p>
                      <a:pPr algn="r" fontAlgn="b"/>
                      <a:r>
                        <a:rPr lang="en-US" sz="2000" b="0" i="0" u="none" strike="noStrike" dirty="0">
                          <a:latin typeface="Book Antiqua"/>
                        </a:rPr>
                        <a:t>3389.85</a:t>
                      </a:r>
                    </a:p>
                  </a:txBody>
                  <a:tcPr marL="9525" marR="9525" marT="9525" marB="0" anchor="b"/>
                </a:tc>
                <a:tc>
                  <a:txBody>
                    <a:bodyPr/>
                    <a:lstStyle/>
                    <a:p>
                      <a:pPr algn="r" fontAlgn="b"/>
                      <a:r>
                        <a:rPr lang="en-US" sz="2000" b="0" i="0" u="none" strike="noStrike" dirty="0">
                          <a:latin typeface="Book Antiqua"/>
                        </a:rPr>
                        <a:t>3310.33</a:t>
                      </a:r>
                    </a:p>
                  </a:txBody>
                  <a:tcPr marL="9525" marR="9525" marT="9525" marB="0" anchor="b"/>
                </a:tc>
                <a:tc>
                  <a:txBody>
                    <a:bodyPr/>
                    <a:lstStyle/>
                    <a:p>
                      <a:pPr algn="r" fontAlgn="b"/>
                      <a:r>
                        <a:rPr lang="en-US" sz="2000" b="0" i="0" u="none" strike="noStrike">
                          <a:latin typeface="Book Antiqua"/>
                        </a:rPr>
                        <a:t>2642.71</a:t>
                      </a:r>
                    </a:p>
                  </a:txBody>
                  <a:tcPr marL="9525" marR="9525" marT="9525" marB="0" anchor="b"/>
                </a:tc>
                <a:tc>
                  <a:txBody>
                    <a:bodyPr/>
                    <a:lstStyle/>
                    <a:p>
                      <a:pPr algn="r" fontAlgn="b"/>
                      <a:r>
                        <a:rPr lang="en-US" sz="2000" b="0" i="0" u="none" strike="noStrike">
                          <a:latin typeface="Book Antiqua"/>
                        </a:rPr>
                        <a:t>235.33</a:t>
                      </a:r>
                    </a:p>
                  </a:txBody>
                  <a:tcPr marL="9525" marR="9525" marT="9525" marB="0" anchor="b"/>
                </a:tc>
              </a:tr>
              <a:tr h="447322">
                <a:tc>
                  <a:txBody>
                    <a:bodyPr/>
                    <a:lstStyle/>
                    <a:p>
                      <a:pPr algn="l" fontAlgn="b"/>
                      <a:r>
                        <a:rPr lang="en-US" sz="1800" b="1" i="0" u="none" strike="noStrike" dirty="0">
                          <a:latin typeface="Book Antiqua"/>
                        </a:rPr>
                        <a:t>TOTAL</a:t>
                      </a:r>
                    </a:p>
                  </a:txBody>
                  <a:tcPr marL="9525" marR="9525" marT="9525" marB="0" anchor="b"/>
                </a:tc>
                <a:tc>
                  <a:txBody>
                    <a:bodyPr/>
                    <a:lstStyle/>
                    <a:p>
                      <a:pPr algn="r" fontAlgn="b"/>
                      <a:r>
                        <a:rPr lang="en-US" sz="2000" b="0" i="0" u="none" strike="noStrike">
                          <a:latin typeface="Book Antiqua"/>
                        </a:rPr>
                        <a:t>83174.03</a:t>
                      </a:r>
                    </a:p>
                  </a:txBody>
                  <a:tcPr marL="9525" marR="9525" marT="9525" marB="0" anchor="b"/>
                </a:tc>
                <a:tc>
                  <a:txBody>
                    <a:bodyPr/>
                    <a:lstStyle/>
                    <a:p>
                      <a:pPr algn="r" fontAlgn="b"/>
                      <a:r>
                        <a:rPr lang="en-US" sz="2000" b="0" i="0" u="none" strike="noStrike" dirty="0">
                          <a:latin typeface="Book Antiqua"/>
                        </a:rPr>
                        <a:t>82007.05</a:t>
                      </a:r>
                    </a:p>
                  </a:txBody>
                  <a:tcPr marL="9525" marR="9525" marT="9525" marB="0" anchor="b"/>
                </a:tc>
                <a:tc>
                  <a:txBody>
                    <a:bodyPr/>
                    <a:lstStyle/>
                    <a:p>
                      <a:pPr algn="r" fontAlgn="b"/>
                      <a:r>
                        <a:rPr lang="en-US" sz="2000" b="0" i="0" u="none" strike="noStrike">
                          <a:latin typeface="Book Antiqua"/>
                        </a:rPr>
                        <a:t>69529.41</a:t>
                      </a:r>
                    </a:p>
                  </a:txBody>
                  <a:tcPr marL="9525" marR="9525" marT="9525" marB="0" anchor="b"/>
                </a:tc>
                <a:tc>
                  <a:txBody>
                    <a:bodyPr/>
                    <a:lstStyle/>
                    <a:p>
                      <a:pPr algn="r" fontAlgn="b"/>
                      <a:r>
                        <a:rPr lang="en-US" sz="2000" b="0" i="0" u="none" strike="noStrike" dirty="0">
                          <a:latin typeface="Book Antiqua"/>
                        </a:rPr>
                        <a:t>79422.97</a:t>
                      </a:r>
                    </a:p>
                  </a:txBody>
                  <a:tcPr marL="9525" marR="9525" marT="9525" marB="0" anchor="b"/>
                </a:tc>
                <a:tc>
                  <a:txBody>
                    <a:bodyPr/>
                    <a:lstStyle/>
                    <a:p>
                      <a:pPr algn="r" fontAlgn="b"/>
                      <a:r>
                        <a:rPr lang="en-US" sz="2000" b="0" i="0" u="none" strike="noStrike" dirty="0">
                          <a:latin typeface="Book Antiqua"/>
                        </a:rPr>
                        <a:t>60361.32</a:t>
                      </a:r>
                    </a:p>
                  </a:txBody>
                  <a:tcPr marL="9525" marR="9525" marT="9525" marB="0" anchor="b"/>
                </a:tc>
              </a:tr>
            </a:tbl>
          </a:graphicData>
        </a:graphic>
      </p:graphicFrame>
      <p:sp>
        <p:nvSpPr>
          <p:cNvPr id="3" name="Slide Number Placeholder 2"/>
          <p:cNvSpPr>
            <a:spLocks noGrp="1"/>
          </p:cNvSpPr>
          <p:nvPr>
            <p:ph type="sldNum" sz="quarter" idx="12"/>
          </p:nvPr>
        </p:nvSpPr>
        <p:spPr/>
        <p:txBody>
          <a:bodyPr>
            <a:normAutofit fontScale="85000" lnSpcReduction="20000"/>
          </a:bodyPr>
          <a:lstStyle/>
          <a:p>
            <a:pPr>
              <a:defRPr/>
            </a:pPr>
            <a:fld id="{082C360B-58B8-4302-A54C-5540C90E94FA}" type="slidenum">
              <a:rPr lang="en-US" smtClean="0"/>
              <a:pPr>
                <a:defRPr/>
              </a:pPr>
              <a:t>11</a:t>
            </a:fld>
            <a:endParaRPr lang="en-US"/>
          </a:p>
        </p:txBody>
      </p:sp>
      <p:sp>
        <p:nvSpPr>
          <p:cNvPr id="21577" name="TextBox 4"/>
          <p:cNvSpPr txBox="1">
            <a:spLocks noChangeArrowheads="1"/>
          </p:cNvSpPr>
          <p:nvPr/>
        </p:nvSpPr>
        <p:spPr bwMode="auto">
          <a:xfrm>
            <a:off x="406400" y="330200"/>
            <a:ext cx="9090025" cy="692150"/>
          </a:xfrm>
          <a:prstGeom prst="rect">
            <a:avLst/>
          </a:prstGeom>
          <a:noFill/>
          <a:ln w="9525">
            <a:noFill/>
            <a:miter lim="800000"/>
            <a:headEnd/>
            <a:tailEnd/>
          </a:ln>
        </p:spPr>
        <p:txBody>
          <a:bodyPr>
            <a:spAutoFit/>
          </a:bodyPr>
          <a:lstStyle/>
          <a:p>
            <a:r>
              <a:rPr lang="en-US" sz="2000"/>
              <a:t>Bancassurance Growth In India</a:t>
            </a:r>
          </a:p>
          <a:p>
            <a:pPr algn="r"/>
            <a:r>
              <a:rPr lang="en-US" sz="1400"/>
              <a:t>INDIVIDUAL NEW BUSINESS OF LIFE INSURERS - CHANNEL WISE</a:t>
            </a:r>
            <a:r>
              <a:rPr lang="en-US"/>
              <a:t> </a:t>
            </a:r>
          </a:p>
        </p:txBody>
      </p:sp>
      <p:sp>
        <p:nvSpPr>
          <p:cNvPr id="21578" name="TextBox 5"/>
          <p:cNvSpPr txBox="1">
            <a:spLocks noChangeArrowheads="1"/>
          </p:cNvSpPr>
          <p:nvPr/>
        </p:nvSpPr>
        <p:spPr bwMode="auto">
          <a:xfrm>
            <a:off x="647700" y="6413500"/>
            <a:ext cx="2603500" cy="261938"/>
          </a:xfrm>
          <a:prstGeom prst="rect">
            <a:avLst/>
          </a:prstGeom>
          <a:noFill/>
          <a:ln w="9525">
            <a:noFill/>
            <a:miter lim="800000"/>
            <a:headEnd/>
            <a:tailEnd/>
          </a:ln>
        </p:spPr>
        <p:txBody>
          <a:bodyPr>
            <a:spAutoFit/>
          </a:bodyPr>
          <a:lstStyle/>
          <a:p>
            <a:r>
              <a:rPr lang="en-US" sz="1100"/>
              <a:t>Source: IRDA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1"/>
          <p:cNvSpPr>
            <a:spLocks noGrp="1"/>
          </p:cNvSpPr>
          <p:nvPr>
            <p:ph type="dt" sz="quarter" idx="10"/>
          </p:nvPr>
        </p:nvSpPr>
        <p:spPr bwMode="auto">
          <a:noFill/>
          <a:ln>
            <a:miter lim="800000"/>
            <a:headEnd/>
            <a:tailEnd/>
          </a:ln>
        </p:spPr>
        <p:txBody>
          <a:bodyPr/>
          <a:lstStyle/>
          <a:p>
            <a:endParaRPr lang="en-US" smtClean="0">
              <a:ea typeface="ＭＳ Ｐゴシック" pitchFamily="34" charset="-128"/>
            </a:endParaRPr>
          </a:p>
        </p:txBody>
      </p:sp>
      <p:sp>
        <p:nvSpPr>
          <p:cNvPr id="22531" name="Footer Placeholder 2"/>
          <p:cNvSpPr>
            <a:spLocks noGrp="1"/>
          </p:cNvSpPr>
          <p:nvPr>
            <p:ph type="ftr" sz="quarter" idx="11"/>
          </p:nvPr>
        </p:nvSpPr>
        <p:spPr bwMode="auto">
          <a:noFill/>
          <a:ln>
            <a:miter lim="800000"/>
            <a:headEnd/>
            <a:tailEnd/>
          </a:ln>
        </p:spPr>
        <p:txBody>
          <a:bodyPr/>
          <a:lstStyle/>
          <a:p>
            <a:endParaRPr lang="en-US" smtClean="0">
              <a:ea typeface="ＭＳ Ｐゴシック" pitchFamily="34" charset="-128"/>
            </a:endParaRPr>
          </a:p>
        </p:txBody>
      </p:sp>
      <p:sp>
        <p:nvSpPr>
          <p:cNvPr id="22532" name="Freeform 1"/>
          <p:cNvSpPr>
            <a:spLocks noChangeArrowheads="1"/>
          </p:cNvSpPr>
          <p:nvPr/>
        </p:nvSpPr>
        <p:spPr bwMode="auto">
          <a:xfrm rot="10800000">
            <a:off x="992188" y="458788"/>
            <a:ext cx="7100887" cy="5486400"/>
          </a:xfrm>
          <a:custGeom>
            <a:avLst/>
            <a:gdLst/>
            <a:ahLst/>
            <a:cxnLst/>
            <a:rect l="0" t="0" r="0" b="0"/>
            <a:pathLst/>
          </a:custGeom>
          <a:noFill/>
          <a:ln w="9360" cap="rnd">
            <a:solidFill>
              <a:srgbClr val="FFFFFF"/>
            </a:solidFill>
            <a:prstDash val="lgDash"/>
            <a:round/>
            <a:headEnd/>
            <a:tailEnd/>
          </a:ln>
        </p:spPr>
        <p:txBody>
          <a:bodyPr wrap="none" anchor="ctr"/>
          <a:lstStyle/>
          <a:p>
            <a:endParaRPr lang="en-IN"/>
          </a:p>
        </p:txBody>
      </p:sp>
      <p:sp>
        <p:nvSpPr>
          <p:cNvPr id="22533" name="Line 2"/>
          <p:cNvSpPr>
            <a:spLocks noChangeShapeType="1"/>
          </p:cNvSpPr>
          <p:nvPr/>
        </p:nvSpPr>
        <p:spPr bwMode="auto">
          <a:xfrm>
            <a:off x="4540250" y="1219200"/>
            <a:ext cx="1588" cy="1752600"/>
          </a:xfrm>
          <a:prstGeom prst="line">
            <a:avLst/>
          </a:prstGeom>
          <a:noFill/>
          <a:ln w="9360">
            <a:solidFill>
              <a:srgbClr val="003399"/>
            </a:solidFill>
            <a:round/>
            <a:headEnd/>
            <a:tailEnd/>
          </a:ln>
        </p:spPr>
        <p:txBody>
          <a:bodyPr/>
          <a:lstStyle/>
          <a:p>
            <a:endParaRPr lang="en-IN"/>
          </a:p>
        </p:txBody>
      </p:sp>
      <p:sp>
        <p:nvSpPr>
          <p:cNvPr id="22534" name="Line 3"/>
          <p:cNvSpPr>
            <a:spLocks noChangeShapeType="1"/>
          </p:cNvSpPr>
          <p:nvPr/>
        </p:nvSpPr>
        <p:spPr bwMode="auto">
          <a:xfrm>
            <a:off x="2393950" y="2971800"/>
            <a:ext cx="2146300" cy="1588"/>
          </a:xfrm>
          <a:prstGeom prst="line">
            <a:avLst/>
          </a:prstGeom>
          <a:noFill/>
          <a:ln w="9360">
            <a:solidFill>
              <a:srgbClr val="000000"/>
            </a:solidFill>
            <a:round/>
            <a:headEnd/>
            <a:tailEnd/>
          </a:ln>
        </p:spPr>
        <p:txBody>
          <a:bodyPr/>
          <a:lstStyle/>
          <a:p>
            <a:endParaRPr lang="en-IN"/>
          </a:p>
        </p:txBody>
      </p:sp>
      <p:sp>
        <p:nvSpPr>
          <p:cNvPr id="22535" name="Line 4"/>
          <p:cNvSpPr>
            <a:spLocks noChangeShapeType="1"/>
          </p:cNvSpPr>
          <p:nvPr/>
        </p:nvSpPr>
        <p:spPr bwMode="auto">
          <a:xfrm>
            <a:off x="4622800" y="1219200"/>
            <a:ext cx="1588" cy="1752600"/>
          </a:xfrm>
          <a:prstGeom prst="line">
            <a:avLst/>
          </a:prstGeom>
          <a:noFill/>
          <a:ln w="9360">
            <a:solidFill>
              <a:srgbClr val="000000"/>
            </a:solidFill>
            <a:round/>
            <a:headEnd/>
            <a:tailEnd/>
          </a:ln>
        </p:spPr>
        <p:txBody>
          <a:bodyPr/>
          <a:lstStyle/>
          <a:p>
            <a:endParaRPr lang="en-IN"/>
          </a:p>
        </p:txBody>
      </p:sp>
      <p:sp>
        <p:nvSpPr>
          <p:cNvPr id="22536" name="Line 5"/>
          <p:cNvSpPr>
            <a:spLocks noChangeShapeType="1"/>
          </p:cNvSpPr>
          <p:nvPr/>
        </p:nvSpPr>
        <p:spPr bwMode="auto">
          <a:xfrm>
            <a:off x="2393950" y="3048000"/>
            <a:ext cx="2146300" cy="1588"/>
          </a:xfrm>
          <a:prstGeom prst="line">
            <a:avLst/>
          </a:prstGeom>
          <a:noFill/>
          <a:ln w="9360">
            <a:solidFill>
              <a:srgbClr val="000000"/>
            </a:solidFill>
            <a:round/>
            <a:headEnd/>
            <a:tailEnd/>
          </a:ln>
        </p:spPr>
        <p:txBody>
          <a:bodyPr/>
          <a:lstStyle/>
          <a:p>
            <a:endParaRPr lang="en-IN"/>
          </a:p>
        </p:txBody>
      </p:sp>
      <p:sp>
        <p:nvSpPr>
          <p:cNvPr id="22537" name="Line 6"/>
          <p:cNvSpPr>
            <a:spLocks noChangeShapeType="1"/>
          </p:cNvSpPr>
          <p:nvPr/>
        </p:nvSpPr>
        <p:spPr bwMode="auto">
          <a:xfrm>
            <a:off x="4622800" y="2971800"/>
            <a:ext cx="2063750" cy="1588"/>
          </a:xfrm>
          <a:prstGeom prst="line">
            <a:avLst/>
          </a:prstGeom>
          <a:noFill/>
          <a:ln w="9360">
            <a:solidFill>
              <a:srgbClr val="000000"/>
            </a:solidFill>
            <a:round/>
            <a:headEnd/>
            <a:tailEnd/>
          </a:ln>
        </p:spPr>
        <p:txBody>
          <a:bodyPr/>
          <a:lstStyle/>
          <a:p>
            <a:endParaRPr lang="en-IN"/>
          </a:p>
        </p:txBody>
      </p:sp>
      <p:sp>
        <p:nvSpPr>
          <p:cNvPr id="22538" name="Line 7"/>
          <p:cNvSpPr>
            <a:spLocks noChangeShapeType="1"/>
          </p:cNvSpPr>
          <p:nvPr/>
        </p:nvSpPr>
        <p:spPr bwMode="auto">
          <a:xfrm>
            <a:off x="4540250" y="3048000"/>
            <a:ext cx="1588" cy="1828800"/>
          </a:xfrm>
          <a:prstGeom prst="line">
            <a:avLst/>
          </a:prstGeom>
          <a:noFill/>
          <a:ln w="9360">
            <a:solidFill>
              <a:srgbClr val="000000"/>
            </a:solidFill>
            <a:round/>
            <a:headEnd/>
            <a:tailEnd/>
          </a:ln>
        </p:spPr>
        <p:txBody>
          <a:bodyPr/>
          <a:lstStyle/>
          <a:p>
            <a:endParaRPr lang="en-IN"/>
          </a:p>
        </p:txBody>
      </p:sp>
      <p:sp>
        <p:nvSpPr>
          <p:cNvPr id="22539" name="Line 9"/>
          <p:cNvSpPr>
            <a:spLocks noChangeShapeType="1"/>
          </p:cNvSpPr>
          <p:nvPr/>
        </p:nvSpPr>
        <p:spPr bwMode="auto">
          <a:xfrm>
            <a:off x="4638675" y="3049588"/>
            <a:ext cx="2146300" cy="1587"/>
          </a:xfrm>
          <a:prstGeom prst="line">
            <a:avLst/>
          </a:prstGeom>
          <a:noFill/>
          <a:ln w="9360">
            <a:solidFill>
              <a:srgbClr val="003399"/>
            </a:solidFill>
            <a:round/>
            <a:headEnd/>
            <a:tailEnd/>
          </a:ln>
        </p:spPr>
        <p:txBody>
          <a:bodyPr/>
          <a:lstStyle/>
          <a:p>
            <a:endParaRPr lang="en-IN"/>
          </a:p>
        </p:txBody>
      </p:sp>
      <p:sp>
        <p:nvSpPr>
          <p:cNvPr id="22540" name="Line 10"/>
          <p:cNvSpPr>
            <a:spLocks noChangeShapeType="1"/>
          </p:cNvSpPr>
          <p:nvPr/>
        </p:nvSpPr>
        <p:spPr bwMode="auto">
          <a:xfrm>
            <a:off x="7759700" y="2895600"/>
            <a:ext cx="1588" cy="228600"/>
          </a:xfrm>
          <a:prstGeom prst="line">
            <a:avLst/>
          </a:prstGeom>
          <a:noFill/>
          <a:ln w="9360">
            <a:solidFill>
              <a:srgbClr val="FFFFFF"/>
            </a:solidFill>
            <a:round/>
            <a:headEnd/>
            <a:tailEnd type="triangle" w="med" len="med"/>
          </a:ln>
        </p:spPr>
        <p:txBody>
          <a:bodyPr/>
          <a:lstStyle/>
          <a:p>
            <a:endParaRPr lang="en-IN"/>
          </a:p>
        </p:txBody>
      </p:sp>
      <p:sp>
        <p:nvSpPr>
          <p:cNvPr id="22541" name="Line 11"/>
          <p:cNvSpPr>
            <a:spLocks noChangeShapeType="1"/>
          </p:cNvSpPr>
          <p:nvPr/>
        </p:nvSpPr>
        <p:spPr bwMode="auto">
          <a:xfrm>
            <a:off x="4457700" y="5943600"/>
            <a:ext cx="165100" cy="1588"/>
          </a:xfrm>
          <a:prstGeom prst="line">
            <a:avLst/>
          </a:prstGeom>
          <a:noFill/>
          <a:ln w="9360">
            <a:solidFill>
              <a:srgbClr val="FFFFFF"/>
            </a:solidFill>
            <a:round/>
            <a:headEnd/>
            <a:tailEnd type="triangle" w="med" len="med"/>
          </a:ln>
        </p:spPr>
        <p:txBody>
          <a:bodyPr/>
          <a:lstStyle/>
          <a:p>
            <a:endParaRPr lang="en-IN"/>
          </a:p>
        </p:txBody>
      </p:sp>
      <p:sp>
        <p:nvSpPr>
          <p:cNvPr id="22542" name="Freeform 12"/>
          <p:cNvSpPr>
            <a:spLocks noChangeArrowheads="1"/>
          </p:cNvSpPr>
          <p:nvPr/>
        </p:nvSpPr>
        <p:spPr bwMode="auto">
          <a:xfrm>
            <a:off x="2390775" y="1212850"/>
            <a:ext cx="2147888" cy="1776413"/>
          </a:xfrm>
          <a:custGeom>
            <a:avLst/>
            <a:gdLst/>
            <a:ahLst/>
            <a:cxnLst/>
            <a:rect l="0" t="0" r="0" b="0"/>
            <a:pathLst/>
          </a:custGeom>
          <a:solidFill>
            <a:srgbClr val="33CCFF"/>
          </a:solidFill>
          <a:ln w="9360">
            <a:solidFill>
              <a:srgbClr val="003399"/>
            </a:solidFill>
            <a:round/>
            <a:headEnd/>
            <a:tailEnd/>
          </a:ln>
        </p:spPr>
        <p:txBody>
          <a:bodyPr wrap="none" anchor="ctr"/>
          <a:lstStyle/>
          <a:p>
            <a:endParaRPr lang="en-IN"/>
          </a:p>
        </p:txBody>
      </p:sp>
      <p:sp>
        <p:nvSpPr>
          <p:cNvPr id="22543" name="Freeform 13"/>
          <p:cNvSpPr>
            <a:spLocks noChangeArrowheads="1"/>
          </p:cNvSpPr>
          <p:nvPr/>
        </p:nvSpPr>
        <p:spPr bwMode="auto">
          <a:xfrm>
            <a:off x="2393950" y="3044825"/>
            <a:ext cx="2144713" cy="2060575"/>
          </a:xfrm>
          <a:custGeom>
            <a:avLst/>
            <a:gdLst/>
            <a:ahLst/>
            <a:cxnLst/>
            <a:rect l="0" t="0" r="0" b="0"/>
            <a:pathLst/>
          </a:custGeom>
          <a:solidFill>
            <a:srgbClr val="33CCFF"/>
          </a:solidFill>
          <a:ln w="9360">
            <a:solidFill>
              <a:srgbClr val="003399"/>
            </a:solidFill>
            <a:round/>
            <a:headEnd/>
            <a:tailEnd/>
          </a:ln>
        </p:spPr>
        <p:txBody>
          <a:bodyPr wrap="none" anchor="ctr"/>
          <a:lstStyle/>
          <a:p>
            <a:endParaRPr lang="en-IN"/>
          </a:p>
        </p:txBody>
      </p:sp>
      <p:sp>
        <p:nvSpPr>
          <p:cNvPr id="22544" name="Freeform 14"/>
          <p:cNvSpPr>
            <a:spLocks noChangeArrowheads="1"/>
          </p:cNvSpPr>
          <p:nvPr/>
        </p:nvSpPr>
        <p:spPr bwMode="auto">
          <a:xfrm>
            <a:off x="4622800" y="3048000"/>
            <a:ext cx="2063750" cy="2057400"/>
          </a:xfrm>
          <a:custGeom>
            <a:avLst/>
            <a:gdLst/>
            <a:ahLst/>
            <a:cxnLst/>
            <a:rect l="0" t="0" r="0" b="0"/>
            <a:pathLst/>
          </a:custGeom>
          <a:solidFill>
            <a:srgbClr val="33CCFF"/>
          </a:solidFill>
          <a:ln w="9360">
            <a:solidFill>
              <a:srgbClr val="003399"/>
            </a:solidFill>
            <a:round/>
            <a:headEnd/>
            <a:tailEnd/>
          </a:ln>
        </p:spPr>
        <p:txBody>
          <a:bodyPr wrap="none" anchor="ctr"/>
          <a:lstStyle/>
          <a:p>
            <a:endParaRPr lang="en-IN"/>
          </a:p>
        </p:txBody>
      </p:sp>
      <p:sp>
        <p:nvSpPr>
          <p:cNvPr id="22545" name="Freeform 15"/>
          <p:cNvSpPr>
            <a:spLocks noChangeArrowheads="1"/>
          </p:cNvSpPr>
          <p:nvPr/>
        </p:nvSpPr>
        <p:spPr bwMode="auto">
          <a:xfrm>
            <a:off x="4622800" y="1217613"/>
            <a:ext cx="2063750" cy="1770062"/>
          </a:xfrm>
          <a:custGeom>
            <a:avLst/>
            <a:gdLst/>
            <a:ahLst/>
            <a:cxnLst/>
            <a:rect l="0" t="0" r="0" b="0"/>
            <a:pathLst/>
          </a:custGeom>
          <a:solidFill>
            <a:srgbClr val="33CCFF"/>
          </a:solidFill>
          <a:ln w="9360">
            <a:solidFill>
              <a:srgbClr val="003399"/>
            </a:solidFill>
            <a:round/>
            <a:headEnd/>
            <a:tailEnd/>
          </a:ln>
        </p:spPr>
        <p:txBody>
          <a:bodyPr wrap="none" anchor="ctr"/>
          <a:lstStyle/>
          <a:p>
            <a:endParaRPr lang="en-IN"/>
          </a:p>
        </p:txBody>
      </p:sp>
      <p:sp>
        <p:nvSpPr>
          <p:cNvPr id="22546" name="Freeform 16"/>
          <p:cNvSpPr>
            <a:spLocks noChangeArrowheads="1"/>
          </p:cNvSpPr>
          <p:nvPr/>
        </p:nvSpPr>
        <p:spPr bwMode="auto">
          <a:xfrm>
            <a:off x="4622800" y="1905000"/>
            <a:ext cx="1403350" cy="1066800"/>
          </a:xfrm>
          <a:custGeom>
            <a:avLst/>
            <a:gdLst/>
            <a:ahLst/>
            <a:cxnLst/>
            <a:rect l="0" t="0" r="0" b="0"/>
            <a:pathLst/>
          </a:custGeom>
          <a:solidFill>
            <a:srgbClr val="CCECFF"/>
          </a:solidFill>
          <a:ln w="9360">
            <a:solidFill>
              <a:srgbClr val="003399"/>
            </a:solidFill>
            <a:round/>
            <a:headEnd/>
            <a:tailEnd/>
          </a:ln>
        </p:spPr>
        <p:txBody>
          <a:bodyPr wrap="none" anchor="ctr"/>
          <a:lstStyle/>
          <a:p>
            <a:endParaRPr lang="en-IN"/>
          </a:p>
        </p:txBody>
      </p:sp>
      <p:sp>
        <p:nvSpPr>
          <p:cNvPr id="22547" name="Freeform 17"/>
          <p:cNvSpPr>
            <a:spLocks noChangeArrowheads="1"/>
          </p:cNvSpPr>
          <p:nvPr/>
        </p:nvSpPr>
        <p:spPr bwMode="auto">
          <a:xfrm>
            <a:off x="3136900" y="1905000"/>
            <a:ext cx="1403350" cy="1066800"/>
          </a:xfrm>
          <a:custGeom>
            <a:avLst/>
            <a:gdLst/>
            <a:ahLst/>
            <a:cxnLst/>
            <a:rect l="0" t="0" r="0" b="0"/>
            <a:pathLst/>
          </a:custGeom>
          <a:solidFill>
            <a:srgbClr val="CCECFF"/>
          </a:solidFill>
          <a:ln w="9360">
            <a:solidFill>
              <a:srgbClr val="003399"/>
            </a:solidFill>
            <a:round/>
            <a:headEnd/>
            <a:tailEnd/>
          </a:ln>
        </p:spPr>
        <p:txBody>
          <a:bodyPr wrap="none" anchor="ctr"/>
          <a:lstStyle/>
          <a:p>
            <a:endParaRPr lang="en-IN"/>
          </a:p>
        </p:txBody>
      </p:sp>
      <p:sp>
        <p:nvSpPr>
          <p:cNvPr id="22548" name="Freeform 18"/>
          <p:cNvSpPr>
            <a:spLocks noChangeArrowheads="1"/>
          </p:cNvSpPr>
          <p:nvPr/>
        </p:nvSpPr>
        <p:spPr bwMode="auto">
          <a:xfrm>
            <a:off x="3136900" y="3043238"/>
            <a:ext cx="1409700" cy="1223962"/>
          </a:xfrm>
          <a:custGeom>
            <a:avLst/>
            <a:gdLst/>
            <a:ahLst/>
            <a:cxnLst/>
            <a:rect l="0" t="0" r="0" b="0"/>
            <a:pathLst/>
          </a:custGeom>
          <a:solidFill>
            <a:srgbClr val="CCECFF"/>
          </a:solidFill>
          <a:ln w="9360">
            <a:solidFill>
              <a:srgbClr val="003399"/>
            </a:solidFill>
            <a:round/>
            <a:headEnd/>
            <a:tailEnd/>
          </a:ln>
        </p:spPr>
        <p:txBody>
          <a:bodyPr wrap="none" anchor="ctr"/>
          <a:lstStyle/>
          <a:p>
            <a:endParaRPr lang="en-IN"/>
          </a:p>
        </p:txBody>
      </p:sp>
      <p:sp>
        <p:nvSpPr>
          <p:cNvPr id="22549" name="Freeform 19"/>
          <p:cNvSpPr>
            <a:spLocks noChangeArrowheads="1"/>
          </p:cNvSpPr>
          <p:nvPr/>
        </p:nvSpPr>
        <p:spPr bwMode="auto">
          <a:xfrm>
            <a:off x="4622800" y="3124200"/>
            <a:ext cx="1403350" cy="1141413"/>
          </a:xfrm>
          <a:custGeom>
            <a:avLst/>
            <a:gdLst/>
            <a:ahLst/>
            <a:cxnLst/>
            <a:rect l="0" t="0" r="0" b="0"/>
            <a:pathLst/>
          </a:custGeom>
          <a:solidFill>
            <a:srgbClr val="CCECFF"/>
          </a:solidFill>
          <a:ln w="9360">
            <a:solidFill>
              <a:srgbClr val="003399"/>
            </a:solidFill>
            <a:round/>
            <a:headEnd/>
            <a:tailEnd/>
          </a:ln>
        </p:spPr>
        <p:txBody>
          <a:bodyPr wrap="none" anchor="ctr"/>
          <a:lstStyle/>
          <a:p>
            <a:endParaRPr lang="en-IN"/>
          </a:p>
        </p:txBody>
      </p:sp>
      <p:sp>
        <p:nvSpPr>
          <p:cNvPr id="22550" name="Rectangle 20"/>
          <p:cNvSpPr>
            <a:spLocks noChangeArrowheads="1"/>
          </p:cNvSpPr>
          <p:nvPr/>
        </p:nvSpPr>
        <p:spPr bwMode="auto">
          <a:xfrm>
            <a:off x="2635250" y="2438400"/>
            <a:ext cx="1822450" cy="322263"/>
          </a:xfrm>
          <a:prstGeom prst="rect">
            <a:avLst/>
          </a:prstGeom>
          <a:noFill/>
          <a:ln w="9360">
            <a:noFill/>
            <a:miter lim="800000"/>
            <a:headEnd/>
            <a:tailEnd/>
          </a:ln>
        </p:spPr>
        <p:txBody>
          <a:bodyPr lIns="90000" tIns="45000" rIns="90000" bIns="45000"/>
          <a:lstStyle/>
          <a:p>
            <a:pPr>
              <a:lnSpc>
                <a:spcPct val="112000"/>
              </a:lnSpc>
              <a:tabLst>
                <a:tab pos="723900" algn="l"/>
                <a:tab pos="1447800" algn="l"/>
              </a:tabLst>
            </a:pPr>
            <a:r>
              <a:rPr lang="en-US" sz="2400" b="1">
                <a:solidFill>
                  <a:srgbClr val="333399"/>
                </a:solidFill>
                <a:latin typeface="Calibri" pitchFamily="34" charset="0"/>
              </a:rPr>
              <a:t>Transactions</a:t>
            </a:r>
          </a:p>
        </p:txBody>
      </p:sp>
      <p:sp>
        <p:nvSpPr>
          <p:cNvPr id="22551" name="Rectangle 21"/>
          <p:cNvSpPr>
            <a:spLocks noChangeArrowheads="1"/>
          </p:cNvSpPr>
          <p:nvPr/>
        </p:nvSpPr>
        <p:spPr bwMode="auto">
          <a:xfrm>
            <a:off x="3136900" y="3354388"/>
            <a:ext cx="1270000" cy="320675"/>
          </a:xfrm>
          <a:prstGeom prst="rect">
            <a:avLst/>
          </a:prstGeom>
          <a:noFill/>
          <a:ln w="9360">
            <a:noFill/>
            <a:miter lim="800000"/>
            <a:headEnd/>
            <a:tailEnd/>
          </a:ln>
        </p:spPr>
        <p:txBody>
          <a:bodyPr lIns="90000" tIns="45000" rIns="90000" bIns="45000"/>
          <a:lstStyle/>
          <a:p>
            <a:pPr>
              <a:lnSpc>
                <a:spcPct val="112000"/>
              </a:lnSpc>
              <a:tabLst>
                <a:tab pos="723900" algn="l"/>
              </a:tabLst>
            </a:pPr>
            <a:r>
              <a:rPr lang="en-US" sz="2400" b="1">
                <a:solidFill>
                  <a:srgbClr val="333399"/>
                </a:solidFill>
                <a:latin typeface="Calibri" pitchFamily="34" charset="0"/>
              </a:rPr>
              <a:t>Lending</a:t>
            </a:r>
          </a:p>
        </p:txBody>
      </p:sp>
      <p:sp>
        <p:nvSpPr>
          <p:cNvPr id="22552" name="Rectangle 22"/>
          <p:cNvSpPr>
            <a:spLocks noChangeArrowheads="1"/>
          </p:cNvSpPr>
          <p:nvPr/>
        </p:nvSpPr>
        <p:spPr bwMode="auto">
          <a:xfrm>
            <a:off x="4638675" y="2438400"/>
            <a:ext cx="1716088" cy="322263"/>
          </a:xfrm>
          <a:prstGeom prst="rect">
            <a:avLst/>
          </a:prstGeom>
          <a:noFill/>
          <a:ln w="9360">
            <a:noFill/>
            <a:miter lim="800000"/>
            <a:headEnd/>
            <a:tailEnd/>
          </a:ln>
        </p:spPr>
        <p:txBody>
          <a:bodyPr lIns="90000" tIns="45000" rIns="90000" bIns="45000"/>
          <a:lstStyle/>
          <a:p>
            <a:pPr>
              <a:lnSpc>
                <a:spcPct val="112000"/>
              </a:lnSpc>
              <a:tabLst>
                <a:tab pos="723900" algn="l"/>
              </a:tabLst>
            </a:pPr>
            <a:r>
              <a:rPr lang="en-US" sz="2400" b="1">
                <a:solidFill>
                  <a:srgbClr val="333399"/>
                </a:solidFill>
                <a:latin typeface="Calibri" pitchFamily="34" charset="0"/>
              </a:rPr>
              <a:t>Investment</a:t>
            </a:r>
          </a:p>
        </p:txBody>
      </p:sp>
      <p:sp>
        <p:nvSpPr>
          <p:cNvPr id="22553" name="Rectangle 23"/>
          <p:cNvSpPr>
            <a:spLocks noChangeArrowheads="1"/>
          </p:cNvSpPr>
          <p:nvPr/>
        </p:nvSpPr>
        <p:spPr bwMode="auto">
          <a:xfrm>
            <a:off x="4705350" y="3352800"/>
            <a:ext cx="1735138" cy="322263"/>
          </a:xfrm>
          <a:prstGeom prst="rect">
            <a:avLst/>
          </a:prstGeom>
          <a:noFill/>
          <a:ln w="9360">
            <a:noFill/>
            <a:miter lim="800000"/>
            <a:headEnd/>
            <a:tailEnd/>
          </a:ln>
        </p:spPr>
        <p:txBody>
          <a:bodyPr lIns="90000" tIns="45000" rIns="90000" bIns="45000"/>
          <a:lstStyle/>
          <a:p>
            <a:pPr>
              <a:lnSpc>
                <a:spcPct val="112000"/>
              </a:lnSpc>
              <a:tabLst>
                <a:tab pos="723900" algn="l"/>
              </a:tabLst>
            </a:pPr>
            <a:r>
              <a:rPr lang="en-US" sz="2400" b="1">
                <a:solidFill>
                  <a:srgbClr val="333399"/>
                </a:solidFill>
                <a:latin typeface="Calibri" pitchFamily="34" charset="0"/>
              </a:rPr>
              <a:t>Protection</a:t>
            </a:r>
          </a:p>
        </p:txBody>
      </p:sp>
      <p:sp>
        <p:nvSpPr>
          <p:cNvPr id="15384" name="AutoShape 24"/>
          <p:cNvSpPr>
            <a:spLocks noChangeArrowheads="1"/>
          </p:cNvSpPr>
          <p:nvPr/>
        </p:nvSpPr>
        <p:spPr bwMode="auto">
          <a:xfrm>
            <a:off x="7016750" y="3352800"/>
            <a:ext cx="2127250" cy="2281238"/>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lIns="90000" tIns="45000" rIns="90000" bIns="45000"/>
          <a:lstStyle/>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Education</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Assets &amp; Savings</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Health / Medical</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Life</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Travel</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Accident Life</a:t>
            </a:r>
          </a:p>
        </p:txBody>
      </p:sp>
      <p:sp>
        <p:nvSpPr>
          <p:cNvPr id="22555" name="Rectangle 25"/>
          <p:cNvSpPr>
            <a:spLocks noChangeArrowheads="1"/>
          </p:cNvSpPr>
          <p:nvPr/>
        </p:nvSpPr>
        <p:spPr bwMode="auto">
          <a:xfrm>
            <a:off x="165100" y="533400"/>
            <a:ext cx="1250950" cy="457200"/>
          </a:xfrm>
          <a:prstGeom prst="rect">
            <a:avLst/>
          </a:prstGeom>
          <a:noFill/>
          <a:ln w="9360">
            <a:noFill/>
            <a:miter lim="800000"/>
            <a:headEnd/>
            <a:tailEnd/>
          </a:ln>
        </p:spPr>
        <p:txBody>
          <a:bodyPr lIns="90000" tIns="45000" rIns="90000" bIns="45000"/>
          <a:lstStyle/>
          <a:p>
            <a:pPr algn="ctr">
              <a:lnSpc>
                <a:spcPct val="112000"/>
              </a:lnSpc>
              <a:tabLst>
                <a:tab pos="723900" algn="l"/>
              </a:tabLst>
            </a:pPr>
            <a:r>
              <a:rPr lang="en-US" sz="2400">
                <a:solidFill>
                  <a:srgbClr val="FFFFCC"/>
                </a:solidFill>
                <a:latin typeface="Calibri" pitchFamily="34" charset="0"/>
              </a:rPr>
              <a:t>BANK</a:t>
            </a:r>
          </a:p>
        </p:txBody>
      </p:sp>
      <p:sp>
        <p:nvSpPr>
          <p:cNvPr id="22556" name="Rectangle 26"/>
          <p:cNvSpPr>
            <a:spLocks noChangeArrowheads="1"/>
          </p:cNvSpPr>
          <p:nvPr/>
        </p:nvSpPr>
        <p:spPr bwMode="auto">
          <a:xfrm>
            <a:off x="6362700" y="5634038"/>
            <a:ext cx="2632075" cy="457200"/>
          </a:xfrm>
          <a:prstGeom prst="rect">
            <a:avLst/>
          </a:prstGeom>
          <a:noFill/>
          <a:ln w="9360">
            <a:noFill/>
            <a:miter lim="800000"/>
            <a:headEnd/>
            <a:tailEnd/>
          </a:ln>
        </p:spPr>
        <p:txBody>
          <a:bodyPr lIns="90000" tIns="45000" rIns="90000" bIns="45000"/>
          <a:lstStyle/>
          <a:p>
            <a:pPr algn="ctr">
              <a:lnSpc>
                <a:spcPct val="112000"/>
              </a:lnSpc>
              <a:tabLst>
                <a:tab pos="723900" algn="l"/>
                <a:tab pos="1447800" algn="l"/>
                <a:tab pos="2171700" algn="l"/>
              </a:tabLst>
            </a:pPr>
            <a:endParaRPr lang="en-US" sz="2400">
              <a:solidFill>
                <a:srgbClr val="FFFFCC"/>
              </a:solidFill>
              <a:latin typeface="Calibri" pitchFamily="34" charset="0"/>
            </a:endParaRPr>
          </a:p>
        </p:txBody>
      </p:sp>
      <p:sp>
        <p:nvSpPr>
          <p:cNvPr id="22557" name="Line 27"/>
          <p:cNvSpPr>
            <a:spLocks noChangeShapeType="1"/>
          </p:cNvSpPr>
          <p:nvPr/>
        </p:nvSpPr>
        <p:spPr bwMode="auto">
          <a:xfrm flipH="1" flipV="1">
            <a:off x="6024563" y="4951413"/>
            <a:ext cx="415925" cy="536575"/>
          </a:xfrm>
          <a:prstGeom prst="line">
            <a:avLst/>
          </a:prstGeom>
          <a:noFill/>
          <a:ln w="9360">
            <a:solidFill>
              <a:srgbClr val="FFFFCC"/>
            </a:solidFill>
            <a:round/>
            <a:headEnd/>
            <a:tailEnd type="triangle" w="med" len="med"/>
          </a:ln>
        </p:spPr>
        <p:txBody>
          <a:bodyPr/>
          <a:lstStyle/>
          <a:p>
            <a:endParaRPr lang="en-IN"/>
          </a:p>
        </p:txBody>
      </p:sp>
      <p:sp>
        <p:nvSpPr>
          <p:cNvPr id="22558" name="Line 28"/>
          <p:cNvSpPr>
            <a:spLocks noChangeShapeType="1"/>
          </p:cNvSpPr>
          <p:nvPr/>
        </p:nvSpPr>
        <p:spPr bwMode="auto">
          <a:xfrm flipH="1" flipV="1">
            <a:off x="6354763" y="4646613"/>
            <a:ext cx="415925" cy="536575"/>
          </a:xfrm>
          <a:prstGeom prst="line">
            <a:avLst/>
          </a:prstGeom>
          <a:noFill/>
          <a:ln w="9360">
            <a:solidFill>
              <a:srgbClr val="FFFFCC"/>
            </a:solidFill>
            <a:round/>
            <a:headEnd/>
            <a:tailEnd type="triangle" w="med" len="med"/>
          </a:ln>
        </p:spPr>
        <p:txBody>
          <a:bodyPr/>
          <a:lstStyle/>
          <a:p>
            <a:endParaRPr lang="en-IN"/>
          </a:p>
        </p:txBody>
      </p:sp>
      <p:sp>
        <p:nvSpPr>
          <p:cNvPr id="22559" name="Line 29"/>
          <p:cNvSpPr>
            <a:spLocks noChangeShapeType="1"/>
          </p:cNvSpPr>
          <p:nvPr/>
        </p:nvSpPr>
        <p:spPr bwMode="auto">
          <a:xfrm flipH="1" flipV="1">
            <a:off x="6684963" y="4418013"/>
            <a:ext cx="415925" cy="536575"/>
          </a:xfrm>
          <a:prstGeom prst="line">
            <a:avLst/>
          </a:prstGeom>
          <a:noFill/>
          <a:ln w="9360">
            <a:solidFill>
              <a:srgbClr val="FFFFCC"/>
            </a:solidFill>
            <a:round/>
            <a:headEnd/>
            <a:tailEnd type="triangle" w="med" len="med"/>
          </a:ln>
        </p:spPr>
        <p:txBody>
          <a:bodyPr/>
          <a:lstStyle/>
          <a:p>
            <a:endParaRPr lang="en-IN"/>
          </a:p>
        </p:txBody>
      </p:sp>
      <p:sp>
        <p:nvSpPr>
          <p:cNvPr id="22560" name="Rectangle 30"/>
          <p:cNvSpPr>
            <a:spLocks noChangeArrowheads="1"/>
          </p:cNvSpPr>
          <p:nvPr/>
        </p:nvSpPr>
        <p:spPr bwMode="auto">
          <a:xfrm>
            <a:off x="330200" y="152400"/>
            <a:ext cx="7759700" cy="460375"/>
          </a:xfrm>
          <a:prstGeom prst="rect">
            <a:avLst/>
          </a:prstGeom>
          <a:noFill/>
          <a:ln w="9360">
            <a:noFill/>
            <a:miter lim="800000"/>
            <a:headEnd/>
            <a:tailEnd/>
          </a:ln>
        </p:spPr>
        <p:txBody>
          <a:bodyPr lIns="90000" tIns="45000" rIns="90000" bIns="45000"/>
          <a:lstStyle/>
          <a:p>
            <a:pPr>
              <a:lnSpc>
                <a:spcPct val="112000"/>
              </a:lnSpc>
              <a:tabLst>
                <a:tab pos="723900" algn="l"/>
                <a:tab pos="1447800" algn="l"/>
                <a:tab pos="2171700" algn="l"/>
                <a:tab pos="2895600" algn="l"/>
                <a:tab pos="3619500" algn="l"/>
                <a:tab pos="4343400" algn="l"/>
                <a:tab pos="5067300" algn="l"/>
                <a:tab pos="5791200" algn="l"/>
                <a:tab pos="6515100" algn="l"/>
              </a:tabLst>
            </a:pPr>
            <a:r>
              <a:rPr lang="en-US" sz="2400" b="1">
                <a:solidFill>
                  <a:srgbClr val="0070C0"/>
                </a:solidFill>
                <a:latin typeface="Calibri" pitchFamily="34" charset="0"/>
              </a:rPr>
              <a:t>Customer Insurance Need matrix</a:t>
            </a:r>
          </a:p>
        </p:txBody>
      </p:sp>
      <p:sp>
        <p:nvSpPr>
          <p:cNvPr id="22561" name="Line 31"/>
          <p:cNvSpPr>
            <a:spLocks noChangeShapeType="1"/>
          </p:cNvSpPr>
          <p:nvPr/>
        </p:nvSpPr>
        <p:spPr bwMode="auto">
          <a:xfrm>
            <a:off x="4622800" y="1214438"/>
            <a:ext cx="1588" cy="1752600"/>
          </a:xfrm>
          <a:prstGeom prst="line">
            <a:avLst/>
          </a:prstGeom>
          <a:noFill/>
          <a:ln w="9360">
            <a:solidFill>
              <a:srgbClr val="003399"/>
            </a:solidFill>
            <a:round/>
            <a:headEnd/>
            <a:tailEnd/>
          </a:ln>
        </p:spPr>
        <p:txBody>
          <a:bodyPr/>
          <a:lstStyle/>
          <a:p>
            <a:endParaRPr lang="en-IN"/>
          </a:p>
        </p:txBody>
      </p:sp>
      <p:sp>
        <p:nvSpPr>
          <p:cNvPr id="22562" name="Line 32"/>
          <p:cNvSpPr>
            <a:spLocks noChangeShapeType="1"/>
          </p:cNvSpPr>
          <p:nvPr/>
        </p:nvSpPr>
        <p:spPr bwMode="auto">
          <a:xfrm>
            <a:off x="4540250" y="3043238"/>
            <a:ext cx="1588" cy="1752600"/>
          </a:xfrm>
          <a:prstGeom prst="line">
            <a:avLst/>
          </a:prstGeom>
          <a:noFill/>
          <a:ln w="9360">
            <a:solidFill>
              <a:srgbClr val="003399"/>
            </a:solidFill>
            <a:round/>
            <a:headEnd/>
            <a:tailEnd/>
          </a:ln>
        </p:spPr>
        <p:txBody>
          <a:bodyPr/>
          <a:lstStyle/>
          <a:p>
            <a:endParaRPr lang="en-IN"/>
          </a:p>
        </p:txBody>
      </p:sp>
      <p:sp>
        <p:nvSpPr>
          <p:cNvPr id="22563" name="Line 33"/>
          <p:cNvSpPr>
            <a:spLocks noChangeShapeType="1"/>
          </p:cNvSpPr>
          <p:nvPr/>
        </p:nvSpPr>
        <p:spPr bwMode="auto">
          <a:xfrm>
            <a:off x="4638675" y="3051175"/>
            <a:ext cx="1588" cy="1905000"/>
          </a:xfrm>
          <a:prstGeom prst="line">
            <a:avLst/>
          </a:prstGeom>
          <a:noFill/>
          <a:ln w="9360">
            <a:solidFill>
              <a:srgbClr val="003399"/>
            </a:solidFill>
            <a:round/>
            <a:headEnd/>
            <a:tailEnd/>
          </a:ln>
        </p:spPr>
        <p:txBody>
          <a:bodyPr/>
          <a:lstStyle/>
          <a:p>
            <a:endParaRPr lang="en-IN"/>
          </a:p>
        </p:txBody>
      </p:sp>
      <p:sp>
        <p:nvSpPr>
          <p:cNvPr id="22564" name="Freeform 35"/>
          <p:cNvSpPr>
            <a:spLocks noChangeArrowheads="1"/>
          </p:cNvSpPr>
          <p:nvPr/>
        </p:nvSpPr>
        <p:spPr bwMode="auto">
          <a:xfrm rot="10800000">
            <a:off x="992188" y="458788"/>
            <a:ext cx="7100887" cy="5464175"/>
          </a:xfrm>
          <a:custGeom>
            <a:avLst/>
            <a:gdLst/>
            <a:ahLst/>
            <a:cxnLst/>
            <a:rect l="0" t="0" r="0" b="0"/>
            <a:pathLst/>
          </a:custGeom>
          <a:noFill/>
          <a:ln w="9360" cap="rnd">
            <a:solidFill>
              <a:srgbClr val="FFFFCC"/>
            </a:solidFill>
            <a:prstDash val="lgDash"/>
            <a:round/>
            <a:headEnd/>
            <a:tailEnd/>
          </a:ln>
        </p:spPr>
        <p:txBody>
          <a:bodyPr wrap="none" anchor="ctr"/>
          <a:lstStyle/>
          <a:p>
            <a:endParaRPr lang="en-IN"/>
          </a:p>
        </p:txBody>
      </p:sp>
      <p:sp>
        <p:nvSpPr>
          <p:cNvPr id="15396" name="AutoShape 36"/>
          <p:cNvSpPr>
            <a:spLocks noChangeArrowheads="1"/>
          </p:cNvSpPr>
          <p:nvPr/>
        </p:nvSpPr>
        <p:spPr bwMode="auto">
          <a:xfrm>
            <a:off x="165100" y="838200"/>
            <a:ext cx="2146300" cy="1905000"/>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lIns="90000" tIns="45000" rIns="90000" bIns="45000"/>
          <a:lstStyle/>
          <a:p>
            <a:pPr>
              <a:lnSpc>
                <a:spcPct val="112000"/>
              </a:lnSpc>
              <a:buSzPct val="45000"/>
              <a:buFont typeface="Symbol" charset="2"/>
              <a:buChar char=""/>
              <a:tabLst>
                <a:tab pos="723900" algn="l"/>
                <a:tab pos="1447800" algn="l"/>
              </a:tabLst>
              <a:defRPr/>
            </a:pPr>
            <a:r>
              <a:rPr lang="en-US" dirty="0">
                <a:solidFill>
                  <a:schemeClr val="bg1"/>
                </a:solidFill>
                <a:latin typeface="Calibri" charset="0"/>
              </a:rPr>
              <a:t>ATM</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CASA</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Checking</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Phone Banking</a:t>
            </a:r>
          </a:p>
        </p:txBody>
      </p:sp>
      <p:sp>
        <p:nvSpPr>
          <p:cNvPr id="15397" name="AutoShape 37"/>
          <p:cNvSpPr>
            <a:spLocks noChangeArrowheads="1"/>
          </p:cNvSpPr>
          <p:nvPr/>
        </p:nvSpPr>
        <p:spPr bwMode="auto">
          <a:xfrm>
            <a:off x="330200" y="3352800"/>
            <a:ext cx="2063750" cy="2057400"/>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lIns="90000" tIns="60120" rIns="90000" bIns="45000"/>
          <a:lstStyle/>
          <a:p>
            <a:pPr>
              <a:lnSpc>
                <a:spcPct val="112000"/>
              </a:lnSpc>
              <a:buSzPct val="45000"/>
              <a:buFont typeface="Symbol" charset="2"/>
              <a:buChar char=""/>
              <a:tabLst>
                <a:tab pos="723900" algn="l"/>
                <a:tab pos="1447800" algn="l"/>
              </a:tabLst>
              <a:defRPr/>
            </a:pPr>
            <a:r>
              <a:rPr lang="en-US" dirty="0">
                <a:solidFill>
                  <a:schemeClr val="bg1"/>
                </a:solidFill>
                <a:latin typeface="Calibri" charset="0"/>
              </a:rPr>
              <a:t>Credit Card</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Overdraft</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Business Loans</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Mortgage</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Personal Loan</a:t>
            </a:r>
          </a:p>
          <a:p>
            <a:pPr>
              <a:lnSpc>
                <a:spcPct val="112000"/>
              </a:lnSpc>
              <a:buSzPct val="45000"/>
              <a:buFont typeface="Symbol" charset="2"/>
              <a:buChar char=""/>
              <a:tabLst>
                <a:tab pos="723900" algn="l"/>
                <a:tab pos="1447800" algn="l"/>
              </a:tabLst>
              <a:defRPr/>
            </a:pPr>
            <a:r>
              <a:rPr lang="en-US" dirty="0">
                <a:solidFill>
                  <a:schemeClr val="bg1"/>
                </a:solidFill>
                <a:latin typeface="Calibri" charset="0"/>
              </a:rPr>
              <a:t>Vehicle Loan</a:t>
            </a:r>
          </a:p>
          <a:p>
            <a:pPr>
              <a:lnSpc>
                <a:spcPct val="112000"/>
              </a:lnSpc>
              <a:tabLst>
                <a:tab pos="723900" algn="l"/>
                <a:tab pos="1447800" algn="l"/>
              </a:tabLst>
              <a:defRPr/>
            </a:pPr>
            <a:endParaRPr lang="en-US" dirty="0">
              <a:solidFill>
                <a:srgbClr val="990000"/>
              </a:solidFill>
              <a:latin typeface="Calibri" charset="0"/>
            </a:endParaRPr>
          </a:p>
          <a:p>
            <a:pPr>
              <a:lnSpc>
                <a:spcPct val="112000"/>
              </a:lnSpc>
              <a:tabLst>
                <a:tab pos="723900" algn="l"/>
                <a:tab pos="1447800" algn="l"/>
              </a:tabLst>
              <a:defRPr/>
            </a:pPr>
            <a:endParaRPr lang="en-US" dirty="0">
              <a:solidFill>
                <a:srgbClr val="990000"/>
              </a:solidFill>
              <a:latin typeface="Calibri" charset="0"/>
            </a:endParaRPr>
          </a:p>
        </p:txBody>
      </p:sp>
      <p:sp>
        <p:nvSpPr>
          <p:cNvPr id="15398" name="AutoShape 38"/>
          <p:cNvSpPr>
            <a:spLocks noChangeArrowheads="1"/>
          </p:cNvSpPr>
          <p:nvPr/>
        </p:nvSpPr>
        <p:spPr bwMode="auto">
          <a:xfrm>
            <a:off x="6934200" y="838200"/>
            <a:ext cx="2209800" cy="1905000"/>
          </a:xfrm>
          <a:prstGeom prst="roundRect">
            <a:avLst>
              <a:gd name="adj" fmla="val 16667"/>
            </a:avLst>
          </a:prstGeom>
          <a:ln>
            <a:headEnd/>
            <a:tailEnd/>
          </a:ln>
        </p:spPr>
        <p:style>
          <a:lnRef idx="1">
            <a:schemeClr val="accent1"/>
          </a:lnRef>
          <a:fillRef idx="3">
            <a:schemeClr val="accent1"/>
          </a:fillRef>
          <a:effectRef idx="2">
            <a:schemeClr val="accent1"/>
          </a:effectRef>
          <a:fontRef idx="minor">
            <a:schemeClr val="lt1"/>
          </a:fontRef>
        </p:style>
        <p:txBody>
          <a:bodyPr lIns="90000" tIns="45000" rIns="90000" bIns="45000"/>
          <a:lstStyle/>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Time Deposits</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Foreign Currency</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Shares</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Trading/Financing</a:t>
            </a:r>
          </a:p>
          <a:p>
            <a:pPr>
              <a:lnSpc>
                <a:spcPct val="112000"/>
              </a:lnSpc>
              <a:buSzPct val="45000"/>
              <a:buFont typeface="Symbol" charset="2"/>
              <a:buChar char=""/>
              <a:tabLst>
                <a:tab pos="723900" algn="l"/>
                <a:tab pos="1447800" algn="l"/>
                <a:tab pos="2171700" algn="l"/>
              </a:tabLst>
              <a:defRPr/>
            </a:pPr>
            <a:r>
              <a:rPr lang="en-US" dirty="0">
                <a:solidFill>
                  <a:schemeClr val="bg1"/>
                </a:solidFill>
                <a:latin typeface="Calibri" charset="0"/>
              </a:rPr>
              <a:t>Mutual Funds</a:t>
            </a:r>
          </a:p>
        </p:txBody>
      </p:sp>
      <p:sp>
        <p:nvSpPr>
          <p:cNvPr id="22568" name="Line 39"/>
          <p:cNvSpPr>
            <a:spLocks noChangeShapeType="1"/>
          </p:cNvSpPr>
          <p:nvPr/>
        </p:nvSpPr>
        <p:spPr bwMode="auto">
          <a:xfrm>
            <a:off x="4127500" y="5943600"/>
            <a:ext cx="165100" cy="1588"/>
          </a:xfrm>
          <a:prstGeom prst="line">
            <a:avLst/>
          </a:prstGeom>
          <a:noFill/>
          <a:ln w="9360">
            <a:solidFill>
              <a:srgbClr val="FFFFCC"/>
            </a:solidFill>
            <a:round/>
            <a:headEnd/>
            <a:tailEnd type="triangle" w="med" len="med"/>
          </a:ln>
        </p:spPr>
        <p:txBody>
          <a:bodyPr/>
          <a:lstStyle/>
          <a:p>
            <a:endParaRPr lang="en-IN"/>
          </a:p>
        </p:txBody>
      </p:sp>
      <p:sp>
        <p:nvSpPr>
          <p:cNvPr id="22569" name="Line 40"/>
          <p:cNvSpPr>
            <a:spLocks noChangeShapeType="1"/>
          </p:cNvSpPr>
          <p:nvPr/>
        </p:nvSpPr>
        <p:spPr bwMode="auto">
          <a:xfrm>
            <a:off x="7759700" y="2895600"/>
            <a:ext cx="1588" cy="228600"/>
          </a:xfrm>
          <a:prstGeom prst="line">
            <a:avLst/>
          </a:prstGeom>
          <a:noFill/>
          <a:ln w="9360">
            <a:solidFill>
              <a:srgbClr val="FFFFCC"/>
            </a:solidFill>
            <a:round/>
            <a:headEnd/>
            <a:tailEnd type="triangle" w="med" len="med"/>
          </a:ln>
        </p:spPr>
        <p:txBody>
          <a:bodyPr/>
          <a:lstStyle/>
          <a:p>
            <a:endParaRPr lang="en-IN"/>
          </a:p>
        </p:txBody>
      </p:sp>
      <p:sp>
        <p:nvSpPr>
          <p:cNvPr id="15401" name="Oval 41"/>
          <p:cNvSpPr>
            <a:spLocks noChangeArrowheads="1"/>
          </p:cNvSpPr>
          <p:nvPr/>
        </p:nvSpPr>
        <p:spPr bwMode="auto">
          <a:xfrm>
            <a:off x="165100" y="5945188"/>
            <a:ext cx="9328150" cy="912812"/>
          </a:xfrm>
          <a:prstGeom prst="ellipse">
            <a:avLst/>
          </a:prstGeom>
          <a:solidFill>
            <a:srgbClr val="FFFFCC"/>
          </a:solidFill>
          <a:ln w="9360">
            <a:solidFill>
              <a:srgbClr val="000000"/>
            </a:solidFill>
            <a:round/>
            <a:headEnd/>
            <a:tailEnd/>
          </a:ln>
        </p:spPr>
        <p:txBody>
          <a:bodyPr lIns="90000" tIns="45000" rIns="90000" bIns="45000"/>
          <a:lstStyle/>
          <a:p>
            <a:pPr algn="ctr">
              <a:lnSpc>
                <a:spcPct val="112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b="1">
                <a:solidFill>
                  <a:srgbClr val="333399"/>
                </a:solidFill>
                <a:latin typeface="Calibri" pitchFamily="34" charset="0"/>
              </a:rPr>
              <a:t>Insurance Products complete the financial relationship of the Bank with the customers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afterEffect">
                                  <p:stCondLst>
                                    <p:cond delay="0"/>
                                  </p:stCondLst>
                                  <p:childTnLst>
                                    <p:set>
                                      <p:cBhvr additive="repl">
                                        <p:cTn id="6" dur="1" fill="hold">
                                          <p:stCondLst>
                                            <p:cond delay="0"/>
                                          </p:stCondLst>
                                        </p:cTn>
                                        <p:tgtEl>
                                          <p:spTgt spid="15401"/>
                                        </p:tgtEl>
                                        <p:attrNameLst>
                                          <p:attrName>style.visibility</p:attrName>
                                        </p:attrNameLst>
                                      </p:cBhvr>
                                      <p:to>
                                        <p:strVal val="visible"/>
                                      </p:to>
                                    </p:set>
                                    <p:anim calcmode="lin" valueType="num">
                                      <p:cBhvr additive="repl">
                                        <p:cTn id="7" dur="500" fill="hold"/>
                                        <p:tgtEl>
                                          <p:spTgt spid="15401"/>
                                        </p:tgtEl>
                                        <p:attrNameLst>
                                          <p:attrName>ppt_x</p:attrName>
                                        </p:attrNameLst>
                                      </p:cBhvr>
                                      <p:tavLst>
                                        <p:tav tm="100000">
                                          <p:val>
                                            <p:strVal val="0-#ppt_w/2"/>
                                          </p:val>
                                        </p:tav>
                                        <p:tav>
                                          <p:val>
                                            <p:strVal val="#ppt_x"/>
                                          </p:val>
                                        </p:tav>
                                      </p:tavLst>
                                    </p:anim>
                                    <p:anim calcmode="lin" valueType="num">
                                      <p:cBhvr additive="repl">
                                        <p:cTn id="8" dur="500" fill="hold"/>
                                        <p:tgtEl>
                                          <p:spTgt spid="15401"/>
                                        </p:tgtEl>
                                        <p:attrNameLst>
                                          <p:attrName>ppt_y</p:attrName>
                                        </p:attrNameLst>
                                      </p:cBhvr>
                                      <p:tavLst>
                                        <p:tav tm="100000">
                                          <p:val>
                                            <p:strVal val="#ppt_y"/>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90513" y="1611313"/>
          <a:ext cx="9331325" cy="2960370"/>
        </p:xfrm>
        <a:graphic>
          <a:graphicData uri="http://schemas.openxmlformats.org/drawingml/2006/table">
            <a:tbl>
              <a:tblPr/>
              <a:tblGrid>
                <a:gridCol w="2633662"/>
                <a:gridCol w="1714500"/>
                <a:gridCol w="3009900"/>
                <a:gridCol w="1973263"/>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Bank Product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Insurance Attachment possibility</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Product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Additional Revenue Benefit for the Bank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CASA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Individual LI &amp; Group LI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Personal Loan (PL)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Group Credit life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Home Loan (HL)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Group Credit life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MSME loan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Group Credit life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Recurring Deposit (RD)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Group Term Plan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Fixed Deposit (FD)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Group Term Plan</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w Cen MT" pitchFamily="34" charset="0"/>
                          <a:ea typeface="MS PGothic" pitchFamily="34" charset="-128"/>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bl>
          </a:graphicData>
        </a:graphic>
      </p:graphicFrame>
      <p:sp>
        <p:nvSpPr>
          <p:cNvPr id="6" name="Content Placeholder 4"/>
          <p:cNvSpPr txBox="1">
            <a:spLocks/>
          </p:cNvSpPr>
          <p:nvPr/>
        </p:nvSpPr>
        <p:spPr bwMode="auto">
          <a:xfrm>
            <a:off x="238125" y="4643438"/>
            <a:ext cx="9383713" cy="1366837"/>
          </a:xfrm>
          <a:prstGeom prst="rect">
            <a:avLst/>
          </a:prstGeom>
          <a:noFill/>
          <a:ln w="9525">
            <a:noFill/>
            <a:miter lim="800000"/>
            <a:headEnd/>
            <a:tailEnd/>
          </a:ln>
        </p:spPr>
        <p:txBody>
          <a:bodyPr/>
          <a:lstStyle/>
          <a:p>
            <a:pPr marL="273050" indent="-273050" defTabSz="914400" eaLnBrk="0" hangingPunct="0">
              <a:spcBef>
                <a:spcPct val="20000"/>
              </a:spcBef>
              <a:buClr>
                <a:schemeClr val="accent1"/>
              </a:buClr>
              <a:buSzPct val="85000"/>
              <a:buFont typeface="Arial" pitchFamily="34" charset="0"/>
              <a:buChar char="•"/>
              <a:defRPr/>
            </a:pPr>
            <a:r>
              <a:rPr lang="en-US" sz="1600" dirty="0">
                <a:latin typeface="+mn-lt"/>
                <a:ea typeface="+mn-ea"/>
              </a:rPr>
              <a:t>Typically a banking customer is sold only </a:t>
            </a:r>
            <a:r>
              <a:rPr lang="en-US" sz="1600" u="sng" dirty="0">
                <a:latin typeface="+mn-lt"/>
                <a:ea typeface="+mn-ea"/>
              </a:rPr>
              <a:t>individual</a:t>
            </a:r>
            <a:r>
              <a:rPr lang="en-US" sz="1600" dirty="0">
                <a:latin typeface="+mn-lt"/>
                <a:ea typeface="+mn-ea"/>
              </a:rPr>
              <a:t> life insurance products generating “x” revenue</a:t>
            </a:r>
          </a:p>
          <a:p>
            <a:pPr marL="273050" indent="-273050" defTabSz="914400" eaLnBrk="0" hangingPunct="0">
              <a:spcBef>
                <a:spcPct val="20000"/>
              </a:spcBef>
              <a:buClr>
                <a:schemeClr val="accent1"/>
              </a:buClr>
              <a:buSzPct val="85000"/>
              <a:buFont typeface="Arial" pitchFamily="34" charset="0"/>
              <a:buChar char="•"/>
              <a:defRPr/>
            </a:pPr>
            <a:r>
              <a:rPr lang="en-US" sz="1600" dirty="0">
                <a:latin typeface="+mn-lt"/>
                <a:ea typeface="+mn-ea"/>
              </a:rPr>
              <a:t>But, a bank customer on an average has 2 to 6 banking products</a:t>
            </a:r>
          </a:p>
          <a:p>
            <a:pPr marL="273050" indent="-273050" defTabSz="914400" eaLnBrk="0" hangingPunct="0">
              <a:spcBef>
                <a:spcPct val="20000"/>
              </a:spcBef>
              <a:buClr>
                <a:schemeClr val="accent1"/>
              </a:buClr>
              <a:buSzPct val="85000"/>
              <a:buFont typeface="Arial" pitchFamily="34" charset="0"/>
              <a:buChar char="•"/>
              <a:defRPr/>
            </a:pPr>
            <a:r>
              <a:rPr lang="en-US" sz="1600" dirty="0">
                <a:latin typeface="+mn-lt"/>
                <a:ea typeface="+mn-ea"/>
              </a:rPr>
              <a:t>Insurance can be bundled/attached with all of them</a:t>
            </a:r>
          </a:p>
          <a:p>
            <a:pPr marL="273050" indent="-273050" defTabSz="914400" eaLnBrk="0" hangingPunct="0">
              <a:spcBef>
                <a:spcPct val="20000"/>
              </a:spcBef>
              <a:buClr>
                <a:schemeClr val="accent1"/>
              </a:buClr>
              <a:buSzPct val="85000"/>
              <a:buFont typeface="Arial" pitchFamily="34" charset="0"/>
              <a:buChar char="•"/>
              <a:defRPr/>
            </a:pPr>
            <a:r>
              <a:rPr lang="en-US" sz="1600" dirty="0">
                <a:latin typeface="+mn-lt"/>
                <a:ea typeface="+mn-ea"/>
              </a:rPr>
              <a:t>Thus, opportunity for the bank to </a:t>
            </a:r>
            <a:r>
              <a:rPr lang="en-US" sz="1600" b="1" dirty="0">
                <a:latin typeface="+mn-lt"/>
                <a:ea typeface="+mn-ea"/>
              </a:rPr>
              <a:t>generate 2x to 6x revenue </a:t>
            </a:r>
            <a:r>
              <a:rPr lang="en-US" sz="1600" dirty="0">
                <a:latin typeface="+mn-lt"/>
                <a:ea typeface="+mn-ea"/>
              </a:rPr>
              <a:t>through offering multiple insurance products </a:t>
            </a:r>
          </a:p>
        </p:txBody>
      </p:sp>
      <p:sp>
        <p:nvSpPr>
          <p:cNvPr id="7" name="Oval 6"/>
          <p:cNvSpPr/>
          <p:nvPr/>
        </p:nvSpPr>
        <p:spPr>
          <a:xfrm>
            <a:off x="330200" y="2379663"/>
            <a:ext cx="274638" cy="274637"/>
          </a:xfrm>
          <a:prstGeom prst="ellipse">
            <a:avLst/>
          </a:prstGeom>
          <a:solidFill>
            <a:srgbClr val="0C4D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FFFFFF"/>
                </a:solidFill>
                <a:ea typeface="MS PGothic" pitchFamily="34" charset="-128"/>
              </a:rPr>
              <a:t>1</a:t>
            </a:r>
          </a:p>
        </p:txBody>
      </p:sp>
      <p:sp>
        <p:nvSpPr>
          <p:cNvPr id="8" name="Oval 7"/>
          <p:cNvSpPr/>
          <p:nvPr/>
        </p:nvSpPr>
        <p:spPr>
          <a:xfrm>
            <a:off x="330200" y="2786063"/>
            <a:ext cx="274638" cy="274637"/>
          </a:xfrm>
          <a:prstGeom prst="ellipse">
            <a:avLst/>
          </a:prstGeom>
          <a:solidFill>
            <a:srgbClr val="0C4D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FFFFFF"/>
                </a:solidFill>
                <a:ea typeface="MS PGothic" pitchFamily="34" charset="-128"/>
              </a:rPr>
              <a:t>2</a:t>
            </a:r>
          </a:p>
        </p:txBody>
      </p:sp>
      <p:sp>
        <p:nvSpPr>
          <p:cNvPr id="9" name="Oval 8"/>
          <p:cNvSpPr/>
          <p:nvPr/>
        </p:nvSpPr>
        <p:spPr>
          <a:xfrm>
            <a:off x="330200" y="3143250"/>
            <a:ext cx="274638" cy="274638"/>
          </a:xfrm>
          <a:prstGeom prst="ellipse">
            <a:avLst/>
          </a:prstGeom>
          <a:solidFill>
            <a:srgbClr val="0C4D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FFFFFF"/>
                </a:solidFill>
                <a:ea typeface="MS PGothic" pitchFamily="34" charset="-128"/>
              </a:rPr>
              <a:t>3</a:t>
            </a:r>
          </a:p>
        </p:txBody>
      </p:sp>
      <p:sp>
        <p:nvSpPr>
          <p:cNvPr id="10" name="Oval 9"/>
          <p:cNvSpPr/>
          <p:nvPr/>
        </p:nvSpPr>
        <p:spPr>
          <a:xfrm>
            <a:off x="330200" y="3500438"/>
            <a:ext cx="274638" cy="274637"/>
          </a:xfrm>
          <a:prstGeom prst="ellipse">
            <a:avLst/>
          </a:prstGeom>
          <a:solidFill>
            <a:srgbClr val="0C4D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FFFFFF"/>
                </a:solidFill>
                <a:ea typeface="MS PGothic" pitchFamily="34" charset="-128"/>
              </a:rPr>
              <a:t>4</a:t>
            </a:r>
          </a:p>
        </p:txBody>
      </p:sp>
      <p:sp>
        <p:nvSpPr>
          <p:cNvPr id="11" name="Oval 10"/>
          <p:cNvSpPr/>
          <p:nvPr/>
        </p:nvSpPr>
        <p:spPr>
          <a:xfrm>
            <a:off x="330200" y="3857625"/>
            <a:ext cx="274638" cy="274638"/>
          </a:xfrm>
          <a:prstGeom prst="ellipse">
            <a:avLst/>
          </a:prstGeom>
          <a:solidFill>
            <a:srgbClr val="0C4D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FFFFFF"/>
                </a:solidFill>
                <a:ea typeface="MS PGothic" pitchFamily="34" charset="-128"/>
              </a:rPr>
              <a:t>5</a:t>
            </a:r>
          </a:p>
        </p:txBody>
      </p:sp>
      <p:sp>
        <p:nvSpPr>
          <p:cNvPr id="12" name="Oval 11"/>
          <p:cNvSpPr/>
          <p:nvPr/>
        </p:nvSpPr>
        <p:spPr>
          <a:xfrm>
            <a:off x="330200" y="4254500"/>
            <a:ext cx="274638" cy="274638"/>
          </a:xfrm>
          <a:prstGeom prst="ellipse">
            <a:avLst/>
          </a:prstGeom>
          <a:solidFill>
            <a:srgbClr val="0C4DA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rgbClr val="FFFFFF"/>
                </a:solidFill>
                <a:ea typeface="MS PGothic" pitchFamily="34" charset="-128"/>
              </a:rPr>
              <a:t>6</a:t>
            </a:r>
          </a:p>
        </p:txBody>
      </p:sp>
      <p:sp>
        <p:nvSpPr>
          <p:cNvPr id="23603"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0AAE8AC4-EEB9-454A-A1F5-37BC45E3D16A}" type="slidenum">
              <a:rPr lang="en-US" sz="1200" b="1">
                <a:solidFill>
                  <a:schemeClr val="bg1"/>
                </a:solidFill>
              </a:rPr>
              <a:pPr algn="ctr">
                <a:lnSpc>
                  <a:spcPct val="80000"/>
                </a:lnSpc>
              </a:pPr>
              <a:t>13</a:t>
            </a:fld>
            <a:endParaRPr lang="en-US" sz="1200" b="1">
              <a:solidFill>
                <a:schemeClr val="bg1"/>
              </a:solidFill>
            </a:endParaRPr>
          </a:p>
        </p:txBody>
      </p:sp>
      <p:sp>
        <p:nvSpPr>
          <p:cNvPr id="16"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Revenue maximization through life insurance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609600"/>
            <a:ext cx="9658350" cy="762000"/>
          </a:xfrm>
          <a:prstGeom prst="rect">
            <a:avLst/>
          </a:prstGeom>
          <a:noFill/>
          <a:ln w="9525">
            <a:noFill/>
            <a:miter lim="800000"/>
            <a:headEnd/>
            <a:tailEnd/>
          </a:ln>
        </p:spPr>
        <p:txBody>
          <a:bodyPr lIns="0" tIns="108000" rIns="0" bIns="108000" anchor="ctr"/>
          <a:lstStyle/>
          <a:p>
            <a:pPr algn="ctr" defTabSz="784225" eaLnBrk="0" hangingPunct="0">
              <a:lnSpc>
                <a:spcPts val="2575"/>
              </a:lnSpc>
            </a:pPr>
            <a:r>
              <a:rPr lang="en-US" b="1">
                <a:solidFill>
                  <a:schemeClr val="bg1"/>
                </a:solidFill>
                <a:latin typeface="Book Antiqua" pitchFamily="18" charset="0"/>
              </a:rPr>
              <a:t> </a:t>
            </a:r>
            <a:r>
              <a:rPr lang="en-US" b="1">
                <a:solidFill>
                  <a:srgbClr val="000066"/>
                </a:solidFill>
                <a:latin typeface="Book Antiqua" pitchFamily="18" charset="0"/>
              </a:rPr>
              <a:t>Distributions servicing in Banking sector to different Customer Segments</a:t>
            </a:r>
          </a:p>
        </p:txBody>
      </p:sp>
      <p:sp>
        <p:nvSpPr>
          <p:cNvPr id="24579" name="Line 3"/>
          <p:cNvSpPr>
            <a:spLocks noChangeShapeType="1"/>
          </p:cNvSpPr>
          <p:nvPr/>
        </p:nvSpPr>
        <p:spPr bwMode="auto">
          <a:xfrm>
            <a:off x="247650" y="1295400"/>
            <a:ext cx="9163050" cy="0"/>
          </a:xfrm>
          <a:prstGeom prst="line">
            <a:avLst/>
          </a:prstGeom>
          <a:noFill/>
          <a:ln w="28575">
            <a:solidFill>
              <a:srgbClr val="000066"/>
            </a:solidFill>
            <a:round/>
            <a:headEnd/>
            <a:tailEnd/>
          </a:ln>
        </p:spPr>
        <p:txBody>
          <a:bodyPr/>
          <a:lstStyle/>
          <a:p>
            <a:endParaRPr lang="en-IN"/>
          </a:p>
        </p:txBody>
      </p:sp>
      <p:sp>
        <p:nvSpPr>
          <p:cNvPr id="24580" name="AutoShape 5"/>
          <p:cNvSpPr>
            <a:spLocks noChangeArrowheads="1"/>
          </p:cNvSpPr>
          <p:nvPr/>
        </p:nvSpPr>
        <p:spPr bwMode="auto">
          <a:xfrm>
            <a:off x="1287463" y="2514600"/>
            <a:ext cx="1295400" cy="685800"/>
          </a:xfrm>
          <a:prstGeom prst="roundRect">
            <a:avLst>
              <a:gd name="adj" fmla="val 16667"/>
            </a:avLst>
          </a:prstGeom>
          <a:solidFill>
            <a:srgbClr val="FFCC99"/>
          </a:solidFill>
          <a:ln w="9525">
            <a:noFill/>
            <a:round/>
            <a:headEnd/>
            <a:tailEnd/>
          </a:ln>
        </p:spPr>
        <p:txBody>
          <a:bodyPr lIns="0" tIns="0" rIns="0" bIns="0" anchor="ctr"/>
          <a:lstStyle/>
          <a:p>
            <a:pPr algn="ctr" eaLnBrk="0" hangingPunct="0">
              <a:spcBef>
                <a:spcPct val="20000"/>
              </a:spcBef>
            </a:pPr>
            <a:r>
              <a:rPr lang="en-US" sz="1600" b="1">
                <a:solidFill>
                  <a:srgbClr val="000066"/>
                </a:solidFill>
                <a:latin typeface="Book Antiqua" pitchFamily="18" charset="0"/>
              </a:rPr>
              <a:t>In-Branch Sales Team</a:t>
            </a:r>
          </a:p>
        </p:txBody>
      </p:sp>
      <p:sp>
        <p:nvSpPr>
          <p:cNvPr id="24581" name="AutoShape 6"/>
          <p:cNvSpPr>
            <a:spLocks noChangeArrowheads="1"/>
          </p:cNvSpPr>
          <p:nvPr/>
        </p:nvSpPr>
        <p:spPr bwMode="auto">
          <a:xfrm>
            <a:off x="2954338" y="2590800"/>
            <a:ext cx="1296987" cy="685800"/>
          </a:xfrm>
          <a:prstGeom prst="roundRect">
            <a:avLst>
              <a:gd name="adj" fmla="val 16667"/>
            </a:avLst>
          </a:prstGeom>
          <a:solidFill>
            <a:srgbClr val="FFCC99"/>
          </a:solidFill>
          <a:ln w="9525">
            <a:noFill/>
            <a:round/>
            <a:headEnd/>
            <a:tailEnd/>
          </a:ln>
        </p:spPr>
        <p:txBody>
          <a:bodyPr lIns="0" tIns="0" rIns="0" bIns="0" anchor="ctr"/>
          <a:lstStyle/>
          <a:p>
            <a:pPr algn="ctr" eaLnBrk="0" hangingPunct="0">
              <a:spcBef>
                <a:spcPct val="20000"/>
              </a:spcBef>
            </a:pPr>
            <a:r>
              <a:rPr lang="en-US" sz="1600" b="1">
                <a:solidFill>
                  <a:srgbClr val="000066"/>
                </a:solidFill>
                <a:latin typeface="Book Antiqua" pitchFamily="18" charset="0"/>
              </a:rPr>
              <a:t>CCPC</a:t>
            </a:r>
          </a:p>
        </p:txBody>
      </p:sp>
      <p:sp>
        <p:nvSpPr>
          <p:cNvPr id="24582" name="AutoShape 7"/>
          <p:cNvSpPr>
            <a:spLocks noChangeArrowheads="1"/>
          </p:cNvSpPr>
          <p:nvPr/>
        </p:nvSpPr>
        <p:spPr bwMode="auto">
          <a:xfrm>
            <a:off x="5973763" y="2590800"/>
            <a:ext cx="1447800" cy="685800"/>
          </a:xfrm>
          <a:prstGeom prst="roundRect">
            <a:avLst>
              <a:gd name="adj" fmla="val 16667"/>
            </a:avLst>
          </a:prstGeom>
          <a:solidFill>
            <a:srgbClr val="FFCC99"/>
          </a:solidFill>
          <a:ln w="9525">
            <a:noFill/>
            <a:round/>
            <a:headEnd/>
            <a:tailEnd/>
          </a:ln>
        </p:spPr>
        <p:txBody>
          <a:bodyPr lIns="0" tIns="0" rIns="0" bIns="0" anchor="ctr"/>
          <a:lstStyle/>
          <a:p>
            <a:pPr algn="ctr" eaLnBrk="0" hangingPunct="0">
              <a:spcBef>
                <a:spcPct val="20000"/>
              </a:spcBef>
            </a:pPr>
            <a:r>
              <a:rPr lang="en-US" sz="1600" b="1">
                <a:solidFill>
                  <a:srgbClr val="000066"/>
                </a:solidFill>
                <a:latin typeface="Book Antiqua" pitchFamily="18" charset="0"/>
              </a:rPr>
              <a:t>Dedicated Marketing Managers</a:t>
            </a:r>
          </a:p>
        </p:txBody>
      </p:sp>
      <p:sp>
        <p:nvSpPr>
          <p:cNvPr id="24583" name="AutoShape 8"/>
          <p:cNvSpPr>
            <a:spLocks noChangeArrowheads="1"/>
          </p:cNvSpPr>
          <p:nvPr/>
        </p:nvSpPr>
        <p:spPr bwMode="auto">
          <a:xfrm>
            <a:off x="7613650" y="2590800"/>
            <a:ext cx="1524000" cy="685800"/>
          </a:xfrm>
          <a:prstGeom prst="roundRect">
            <a:avLst>
              <a:gd name="adj" fmla="val 16667"/>
            </a:avLst>
          </a:prstGeom>
          <a:solidFill>
            <a:srgbClr val="FFCC99"/>
          </a:solidFill>
          <a:ln w="9525">
            <a:noFill/>
            <a:round/>
            <a:headEnd/>
            <a:tailEnd/>
          </a:ln>
        </p:spPr>
        <p:txBody>
          <a:bodyPr lIns="0" tIns="0" rIns="0" bIns="0" anchor="ctr"/>
          <a:lstStyle/>
          <a:p>
            <a:pPr algn="ctr" eaLnBrk="0" hangingPunct="0">
              <a:spcBef>
                <a:spcPct val="20000"/>
              </a:spcBef>
            </a:pPr>
            <a:r>
              <a:rPr lang="en-US" sz="1600" b="1">
                <a:solidFill>
                  <a:srgbClr val="000066"/>
                </a:solidFill>
                <a:latin typeface="Book Antiqua" pitchFamily="18" charset="0"/>
              </a:rPr>
              <a:t>Relationship Managers</a:t>
            </a:r>
          </a:p>
        </p:txBody>
      </p:sp>
      <p:cxnSp>
        <p:nvCxnSpPr>
          <p:cNvPr id="24584" name="AutoShape 9"/>
          <p:cNvCxnSpPr>
            <a:cxnSpLocks noChangeShapeType="1"/>
            <a:endCxn id="24580" idx="0"/>
          </p:cNvCxnSpPr>
          <p:nvPr/>
        </p:nvCxnSpPr>
        <p:spPr bwMode="auto">
          <a:xfrm flipH="1">
            <a:off x="1936750" y="1295400"/>
            <a:ext cx="2657475" cy="1219200"/>
          </a:xfrm>
          <a:prstGeom prst="straightConnector1">
            <a:avLst/>
          </a:prstGeom>
          <a:noFill/>
          <a:ln w="9525">
            <a:solidFill>
              <a:srgbClr val="000000"/>
            </a:solidFill>
            <a:round/>
            <a:headEnd/>
            <a:tailEnd type="triangle" w="med" len="med"/>
          </a:ln>
        </p:spPr>
      </p:cxnSp>
      <p:cxnSp>
        <p:nvCxnSpPr>
          <p:cNvPr id="24585" name="AutoShape 10"/>
          <p:cNvCxnSpPr>
            <a:cxnSpLocks noChangeShapeType="1"/>
            <a:endCxn id="24581" idx="0"/>
          </p:cNvCxnSpPr>
          <p:nvPr/>
        </p:nvCxnSpPr>
        <p:spPr bwMode="auto">
          <a:xfrm flipH="1">
            <a:off x="3603625" y="1295400"/>
            <a:ext cx="990600" cy="1295400"/>
          </a:xfrm>
          <a:prstGeom prst="straightConnector1">
            <a:avLst/>
          </a:prstGeom>
          <a:noFill/>
          <a:ln w="9525">
            <a:solidFill>
              <a:srgbClr val="000000"/>
            </a:solidFill>
            <a:round/>
            <a:headEnd/>
            <a:tailEnd type="triangle" w="med" len="med"/>
          </a:ln>
        </p:spPr>
      </p:cxnSp>
      <p:cxnSp>
        <p:nvCxnSpPr>
          <p:cNvPr id="24586" name="AutoShape 11"/>
          <p:cNvCxnSpPr>
            <a:cxnSpLocks noChangeShapeType="1"/>
            <a:endCxn id="24582" idx="0"/>
          </p:cNvCxnSpPr>
          <p:nvPr/>
        </p:nvCxnSpPr>
        <p:spPr bwMode="auto">
          <a:xfrm>
            <a:off x="4594225" y="1333500"/>
            <a:ext cx="2103438" cy="1257300"/>
          </a:xfrm>
          <a:prstGeom prst="straightConnector1">
            <a:avLst/>
          </a:prstGeom>
          <a:noFill/>
          <a:ln w="9525">
            <a:solidFill>
              <a:srgbClr val="000000"/>
            </a:solidFill>
            <a:round/>
            <a:headEnd/>
            <a:tailEnd type="triangle" w="med" len="med"/>
          </a:ln>
        </p:spPr>
      </p:cxnSp>
      <p:cxnSp>
        <p:nvCxnSpPr>
          <p:cNvPr id="24587" name="AutoShape 12"/>
          <p:cNvCxnSpPr>
            <a:cxnSpLocks noChangeShapeType="1"/>
          </p:cNvCxnSpPr>
          <p:nvPr/>
        </p:nvCxnSpPr>
        <p:spPr bwMode="auto">
          <a:xfrm>
            <a:off x="4594225" y="1295400"/>
            <a:ext cx="3857625" cy="1295400"/>
          </a:xfrm>
          <a:prstGeom prst="straightConnector1">
            <a:avLst/>
          </a:prstGeom>
          <a:noFill/>
          <a:ln w="9525">
            <a:solidFill>
              <a:srgbClr val="000000"/>
            </a:solidFill>
            <a:round/>
            <a:headEnd/>
            <a:tailEnd type="triangle" w="med" len="med"/>
          </a:ln>
        </p:spPr>
      </p:cxnSp>
      <p:sp>
        <p:nvSpPr>
          <p:cNvPr id="24588" name="Rectangle 13"/>
          <p:cNvSpPr>
            <a:spLocks noChangeArrowheads="1"/>
          </p:cNvSpPr>
          <p:nvPr/>
        </p:nvSpPr>
        <p:spPr bwMode="auto">
          <a:xfrm>
            <a:off x="3194050" y="1752600"/>
            <a:ext cx="3657600" cy="304800"/>
          </a:xfrm>
          <a:prstGeom prst="rect">
            <a:avLst/>
          </a:prstGeom>
          <a:solidFill>
            <a:srgbClr val="C0C0C0"/>
          </a:solidFill>
          <a:ln w="9525">
            <a:noFill/>
            <a:miter lim="800000"/>
            <a:headEnd/>
            <a:tailEnd/>
          </a:ln>
        </p:spPr>
        <p:txBody>
          <a:bodyPr lIns="0" tIns="0" rIns="0" bIns="0" anchor="ctr">
            <a:spAutoFit/>
          </a:bodyPr>
          <a:lstStyle/>
          <a:p>
            <a:pPr algn="ctr" eaLnBrk="0" hangingPunct="0">
              <a:spcBef>
                <a:spcPct val="20000"/>
              </a:spcBef>
            </a:pPr>
            <a:r>
              <a:rPr lang="en-US" sz="2000" b="1">
                <a:solidFill>
                  <a:srgbClr val="000066"/>
                </a:solidFill>
                <a:latin typeface="Book Antiqua" pitchFamily="18" charset="0"/>
              </a:rPr>
              <a:t>Channels of Distributions</a:t>
            </a:r>
          </a:p>
        </p:txBody>
      </p:sp>
      <p:sp>
        <p:nvSpPr>
          <p:cNvPr id="17421" name="Rectangle 14"/>
          <p:cNvSpPr>
            <a:spLocks noChangeArrowheads="1"/>
          </p:cNvSpPr>
          <p:nvPr/>
        </p:nvSpPr>
        <p:spPr bwMode="auto">
          <a:xfrm>
            <a:off x="825500" y="4876800"/>
            <a:ext cx="1370013" cy="8382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0" hangingPunct="0">
              <a:spcBef>
                <a:spcPct val="20000"/>
              </a:spcBef>
              <a:defRPr/>
            </a:pPr>
            <a:r>
              <a:rPr lang="en-US" sz="1800" b="1" dirty="0">
                <a:solidFill>
                  <a:schemeClr val="bg1"/>
                </a:solidFill>
                <a:latin typeface="Book Antiqua" pitchFamily="18" charset="0"/>
              </a:rPr>
              <a:t>Retail Walk-in customers</a:t>
            </a:r>
          </a:p>
        </p:txBody>
      </p:sp>
      <p:sp>
        <p:nvSpPr>
          <p:cNvPr id="17422" name="Rectangle 15"/>
          <p:cNvSpPr>
            <a:spLocks noChangeArrowheads="1"/>
          </p:cNvSpPr>
          <p:nvPr/>
        </p:nvSpPr>
        <p:spPr bwMode="auto">
          <a:xfrm>
            <a:off x="2432050" y="4876800"/>
            <a:ext cx="1370013" cy="8382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0" hangingPunct="0">
              <a:spcBef>
                <a:spcPct val="20000"/>
              </a:spcBef>
              <a:defRPr/>
            </a:pPr>
            <a:r>
              <a:rPr lang="en-US" sz="1800" b="1" dirty="0">
                <a:solidFill>
                  <a:schemeClr val="bg1"/>
                </a:solidFill>
                <a:latin typeface="Book Antiqua" pitchFamily="18" charset="0"/>
              </a:rPr>
              <a:t>Loan Customers</a:t>
            </a:r>
          </a:p>
        </p:txBody>
      </p:sp>
      <p:sp>
        <p:nvSpPr>
          <p:cNvPr id="17423" name="Rectangle 16"/>
          <p:cNvSpPr>
            <a:spLocks noChangeArrowheads="1"/>
          </p:cNvSpPr>
          <p:nvPr/>
        </p:nvSpPr>
        <p:spPr bwMode="auto">
          <a:xfrm>
            <a:off x="5783263" y="4876800"/>
            <a:ext cx="1447800" cy="8382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0" hangingPunct="0">
              <a:spcBef>
                <a:spcPct val="20000"/>
              </a:spcBef>
              <a:defRPr/>
            </a:pPr>
            <a:r>
              <a:rPr lang="en-US" sz="1600" b="1" dirty="0">
                <a:solidFill>
                  <a:schemeClr val="bg1"/>
                </a:solidFill>
                <a:latin typeface="Book Antiqua" pitchFamily="18" charset="0"/>
              </a:rPr>
              <a:t>High Net worth Customers</a:t>
            </a:r>
          </a:p>
        </p:txBody>
      </p:sp>
      <p:sp>
        <p:nvSpPr>
          <p:cNvPr id="17424" name="Rectangle 17"/>
          <p:cNvSpPr>
            <a:spLocks noChangeArrowheads="1"/>
          </p:cNvSpPr>
          <p:nvPr/>
        </p:nvSpPr>
        <p:spPr bwMode="auto">
          <a:xfrm>
            <a:off x="7689850" y="4876800"/>
            <a:ext cx="1447800" cy="8382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0" hangingPunct="0">
              <a:spcBef>
                <a:spcPct val="20000"/>
              </a:spcBef>
              <a:defRPr/>
            </a:pPr>
            <a:r>
              <a:rPr lang="en-US" sz="1800" b="1" dirty="0">
                <a:solidFill>
                  <a:schemeClr val="bg1"/>
                </a:solidFill>
                <a:latin typeface="Book Antiqua" pitchFamily="18" charset="0"/>
              </a:rPr>
              <a:t>SMEs</a:t>
            </a:r>
          </a:p>
        </p:txBody>
      </p:sp>
      <p:sp>
        <p:nvSpPr>
          <p:cNvPr id="24593" name="AutoShape 20"/>
          <p:cNvSpPr>
            <a:spLocks noChangeArrowheads="1"/>
          </p:cNvSpPr>
          <p:nvPr/>
        </p:nvSpPr>
        <p:spPr bwMode="auto">
          <a:xfrm>
            <a:off x="6316663" y="3790950"/>
            <a:ext cx="382587" cy="495300"/>
          </a:xfrm>
          <a:prstGeom prst="downArrow">
            <a:avLst>
              <a:gd name="adj1" fmla="val 50000"/>
              <a:gd name="adj2" fmla="val 107734"/>
            </a:avLst>
          </a:prstGeom>
          <a:gradFill rotWithShape="0">
            <a:gsLst>
              <a:gs pos="0">
                <a:srgbClr val="99CCFF"/>
              </a:gs>
              <a:gs pos="100000">
                <a:srgbClr val="475E76"/>
              </a:gs>
            </a:gsLst>
            <a:lin ang="5400000" scaled="1"/>
          </a:gradFill>
          <a:ln w="9525">
            <a:noFill/>
            <a:miter lim="800000"/>
            <a:headEnd/>
            <a:tailEnd/>
          </a:ln>
        </p:spPr>
        <p:txBody>
          <a:bodyPr lIns="0" tIns="0" rIns="0" bIns="0" anchor="ctr">
            <a:spAutoFit/>
          </a:bodyPr>
          <a:lstStyle/>
          <a:p>
            <a:endParaRPr lang="en-US"/>
          </a:p>
        </p:txBody>
      </p:sp>
      <p:sp>
        <p:nvSpPr>
          <p:cNvPr id="24594" name="AutoShape 21"/>
          <p:cNvSpPr>
            <a:spLocks noChangeArrowheads="1"/>
          </p:cNvSpPr>
          <p:nvPr/>
        </p:nvSpPr>
        <p:spPr bwMode="auto">
          <a:xfrm>
            <a:off x="8070850" y="3779838"/>
            <a:ext cx="381000" cy="517525"/>
          </a:xfrm>
          <a:prstGeom prst="downArrow">
            <a:avLst>
              <a:gd name="adj1" fmla="val 50000"/>
              <a:gd name="adj2" fmla="val 118917"/>
            </a:avLst>
          </a:prstGeom>
          <a:gradFill rotWithShape="0">
            <a:gsLst>
              <a:gs pos="0">
                <a:srgbClr val="99CCFF"/>
              </a:gs>
              <a:gs pos="100000">
                <a:srgbClr val="475E76"/>
              </a:gs>
            </a:gsLst>
            <a:lin ang="5400000" scaled="1"/>
          </a:gradFill>
          <a:ln w="9525">
            <a:noFill/>
            <a:miter lim="800000"/>
            <a:headEnd/>
            <a:tailEnd/>
          </a:ln>
        </p:spPr>
        <p:txBody>
          <a:bodyPr lIns="0" tIns="0" rIns="0" bIns="0" anchor="ctr">
            <a:spAutoFit/>
          </a:bodyPr>
          <a:lstStyle/>
          <a:p>
            <a:endParaRPr lang="en-US"/>
          </a:p>
        </p:txBody>
      </p:sp>
      <p:sp>
        <p:nvSpPr>
          <p:cNvPr id="17429" name="Rectangle 22"/>
          <p:cNvSpPr>
            <a:spLocks noChangeArrowheads="1"/>
          </p:cNvSpPr>
          <p:nvPr/>
        </p:nvSpPr>
        <p:spPr bwMode="auto">
          <a:xfrm>
            <a:off x="4108450" y="4876800"/>
            <a:ext cx="1371600" cy="8382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0" hangingPunct="0">
              <a:spcBef>
                <a:spcPct val="20000"/>
              </a:spcBef>
              <a:defRPr/>
            </a:pPr>
            <a:r>
              <a:rPr lang="en-US" sz="1800" b="1" dirty="0">
                <a:solidFill>
                  <a:schemeClr val="bg1"/>
                </a:solidFill>
                <a:latin typeface="Book Antiqua" pitchFamily="18" charset="0"/>
              </a:rPr>
              <a:t>New Customers</a:t>
            </a:r>
          </a:p>
        </p:txBody>
      </p:sp>
      <p:sp>
        <p:nvSpPr>
          <p:cNvPr id="25" name="Right Arrow 24"/>
          <p:cNvSpPr/>
          <p:nvPr/>
        </p:nvSpPr>
        <p:spPr>
          <a:xfrm rot="6313163">
            <a:off x="796925" y="3829051"/>
            <a:ext cx="1455737" cy="2905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ight Arrow 25"/>
          <p:cNvSpPr/>
          <p:nvPr/>
        </p:nvSpPr>
        <p:spPr>
          <a:xfrm rot="4430604">
            <a:off x="1810544" y="3826669"/>
            <a:ext cx="1455738" cy="292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Right Arrow 27"/>
          <p:cNvSpPr/>
          <p:nvPr/>
        </p:nvSpPr>
        <p:spPr>
          <a:xfrm rot="6313163">
            <a:off x="2601913" y="3871912"/>
            <a:ext cx="1455738" cy="290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599" name="AutoShape 6"/>
          <p:cNvSpPr>
            <a:spLocks noChangeArrowheads="1"/>
          </p:cNvSpPr>
          <p:nvPr/>
        </p:nvSpPr>
        <p:spPr bwMode="auto">
          <a:xfrm>
            <a:off x="4486275" y="2590800"/>
            <a:ext cx="1296988" cy="685800"/>
          </a:xfrm>
          <a:prstGeom prst="roundRect">
            <a:avLst>
              <a:gd name="adj" fmla="val 16667"/>
            </a:avLst>
          </a:prstGeom>
          <a:solidFill>
            <a:srgbClr val="FFCC99"/>
          </a:solidFill>
          <a:ln w="9525">
            <a:noFill/>
            <a:round/>
            <a:headEnd/>
            <a:tailEnd/>
          </a:ln>
        </p:spPr>
        <p:txBody>
          <a:bodyPr lIns="0" tIns="0" rIns="0" bIns="0" anchor="ctr"/>
          <a:lstStyle/>
          <a:p>
            <a:pPr algn="ctr" eaLnBrk="0" hangingPunct="0">
              <a:spcBef>
                <a:spcPct val="20000"/>
              </a:spcBef>
            </a:pPr>
            <a:r>
              <a:rPr lang="en-US" sz="1600" b="1">
                <a:solidFill>
                  <a:srgbClr val="000066"/>
                </a:solidFill>
                <a:latin typeface="Book Antiqua" pitchFamily="18" charset="0"/>
              </a:rPr>
              <a:t>Call Centers</a:t>
            </a:r>
          </a:p>
        </p:txBody>
      </p:sp>
      <p:sp>
        <p:nvSpPr>
          <p:cNvPr id="24600" name="AutoShape 20"/>
          <p:cNvSpPr>
            <a:spLocks noChangeArrowheads="1"/>
          </p:cNvSpPr>
          <p:nvPr/>
        </p:nvSpPr>
        <p:spPr bwMode="auto">
          <a:xfrm>
            <a:off x="4743450" y="3802063"/>
            <a:ext cx="382588" cy="495300"/>
          </a:xfrm>
          <a:prstGeom prst="downArrow">
            <a:avLst>
              <a:gd name="adj1" fmla="val 50000"/>
              <a:gd name="adj2" fmla="val 107734"/>
            </a:avLst>
          </a:prstGeom>
          <a:gradFill rotWithShape="0">
            <a:gsLst>
              <a:gs pos="0">
                <a:srgbClr val="99CCFF"/>
              </a:gs>
              <a:gs pos="100000">
                <a:srgbClr val="475E76"/>
              </a:gs>
            </a:gsLst>
            <a:lin ang="5400000" scaled="1"/>
          </a:gradFill>
          <a:ln w="9525">
            <a:noFill/>
            <a:miter lim="800000"/>
            <a:headEnd/>
            <a:tailEnd/>
          </a:ln>
        </p:spPr>
        <p:txBody>
          <a:bodyPr lIns="0" tIns="0" rIns="0" bIns="0" anchor="ctr">
            <a:spAutoFit/>
          </a:bodyPr>
          <a:lstStyle/>
          <a:p>
            <a:endParaRPr lang="en-US"/>
          </a:p>
        </p:txBody>
      </p:sp>
      <p:cxnSp>
        <p:nvCxnSpPr>
          <p:cNvPr id="24601" name="AutoShape 10"/>
          <p:cNvCxnSpPr>
            <a:cxnSpLocks noChangeShapeType="1"/>
          </p:cNvCxnSpPr>
          <p:nvPr/>
        </p:nvCxnSpPr>
        <p:spPr bwMode="auto">
          <a:xfrm>
            <a:off x="4594225" y="1333500"/>
            <a:ext cx="390525" cy="1295400"/>
          </a:xfrm>
          <a:prstGeom prst="straightConnector1">
            <a:avLst/>
          </a:prstGeom>
          <a:noFill/>
          <a:ln w="9525">
            <a:solidFill>
              <a:srgbClr val="000000"/>
            </a:solidFill>
            <a:round/>
            <a:headEnd/>
            <a:tailEnd type="triangle" w="med" len="med"/>
          </a:ln>
        </p:spPr>
      </p:cxn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495300" y="609600"/>
            <a:ext cx="8420100" cy="685800"/>
          </a:xfrm>
          <a:prstGeom prst="rect">
            <a:avLst/>
          </a:prstGeom>
          <a:noFill/>
          <a:ln w="9525">
            <a:noFill/>
            <a:miter lim="800000"/>
            <a:headEnd/>
            <a:tailEnd/>
          </a:ln>
        </p:spPr>
        <p:txBody>
          <a:bodyPr anchor="ctr"/>
          <a:lstStyle/>
          <a:p>
            <a:r>
              <a:rPr lang="en-US" sz="3600" b="1" i="1">
                <a:solidFill>
                  <a:srgbClr val="000066"/>
                </a:solidFill>
                <a:latin typeface="Book Antiqua" pitchFamily="18" charset="0"/>
              </a:rPr>
              <a:t>Key Success Factors…</a:t>
            </a:r>
          </a:p>
        </p:txBody>
      </p:sp>
      <p:sp>
        <p:nvSpPr>
          <p:cNvPr id="25603" name="Line 4"/>
          <p:cNvSpPr>
            <a:spLocks noChangeShapeType="1"/>
          </p:cNvSpPr>
          <p:nvPr/>
        </p:nvSpPr>
        <p:spPr bwMode="auto">
          <a:xfrm>
            <a:off x="247650" y="1295400"/>
            <a:ext cx="9163050" cy="0"/>
          </a:xfrm>
          <a:prstGeom prst="line">
            <a:avLst/>
          </a:prstGeom>
          <a:noFill/>
          <a:ln w="28575">
            <a:solidFill>
              <a:srgbClr val="000066"/>
            </a:solidFill>
            <a:round/>
            <a:headEnd/>
            <a:tailEnd/>
          </a:ln>
        </p:spPr>
        <p:txBody>
          <a:bodyPr/>
          <a:lstStyle/>
          <a:p>
            <a:endParaRPr lang="en-IN"/>
          </a:p>
        </p:txBody>
      </p:sp>
      <p:sp>
        <p:nvSpPr>
          <p:cNvPr id="36870" name="AutoShape 6"/>
          <p:cNvSpPr>
            <a:spLocks noChangeArrowheads="1"/>
          </p:cNvSpPr>
          <p:nvPr/>
        </p:nvSpPr>
        <p:spPr bwMode="auto">
          <a:xfrm flipH="1">
            <a:off x="2571750" y="4471988"/>
            <a:ext cx="2185988" cy="1912937"/>
          </a:xfrm>
          <a:prstGeom prst="pentagon">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eaLnBrk="0" hangingPunct="0">
              <a:defRPr/>
            </a:pPr>
            <a:r>
              <a:rPr lang="en-US" sz="2200" b="1" dirty="0">
                <a:solidFill>
                  <a:srgbClr val="000066"/>
                </a:solidFill>
                <a:latin typeface="Book Antiqua" pitchFamily="18" charset="0"/>
              </a:rPr>
              <a:t>Sales &amp; </a:t>
            </a:r>
          </a:p>
          <a:p>
            <a:pPr algn="ctr" eaLnBrk="0" hangingPunct="0">
              <a:defRPr/>
            </a:pPr>
            <a:r>
              <a:rPr lang="en-US" sz="2200" b="1" dirty="0">
                <a:solidFill>
                  <a:srgbClr val="000066"/>
                </a:solidFill>
                <a:latin typeface="Book Antiqua" pitchFamily="18" charset="0"/>
              </a:rPr>
              <a:t>Distribution </a:t>
            </a:r>
          </a:p>
          <a:p>
            <a:pPr algn="ctr" eaLnBrk="0" hangingPunct="0">
              <a:defRPr/>
            </a:pPr>
            <a:r>
              <a:rPr lang="en-US" sz="2200" b="1" dirty="0">
                <a:solidFill>
                  <a:srgbClr val="000066"/>
                </a:solidFill>
                <a:latin typeface="Book Antiqua" pitchFamily="18" charset="0"/>
              </a:rPr>
              <a:t>Model</a:t>
            </a:r>
          </a:p>
        </p:txBody>
      </p:sp>
      <p:sp>
        <p:nvSpPr>
          <p:cNvPr id="36871" name="AutoShape 7"/>
          <p:cNvSpPr>
            <a:spLocks noChangeArrowheads="1"/>
          </p:cNvSpPr>
          <p:nvPr/>
        </p:nvSpPr>
        <p:spPr bwMode="auto">
          <a:xfrm flipH="1">
            <a:off x="3685515" y="1371600"/>
            <a:ext cx="2184135" cy="1912938"/>
          </a:xfrm>
          <a:prstGeom prst="pentagon">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eaLnBrk="0" hangingPunct="0">
              <a:spcBef>
                <a:spcPct val="50000"/>
              </a:spcBef>
              <a:defRPr/>
            </a:pPr>
            <a:r>
              <a:rPr lang="en-US" sz="2200" b="1" dirty="0">
                <a:solidFill>
                  <a:srgbClr val="000066"/>
                </a:solidFill>
                <a:latin typeface="Book Antiqua" pitchFamily="18" charset="0"/>
              </a:rPr>
              <a:t>Commitment </a:t>
            </a:r>
          </a:p>
          <a:p>
            <a:pPr algn="ctr" eaLnBrk="0" hangingPunct="0">
              <a:spcBef>
                <a:spcPct val="50000"/>
              </a:spcBef>
              <a:defRPr/>
            </a:pPr>
            <a:r>
              <a:rPr lang="en-US" sz="2200" b="1" dirty="0">
                <a:solidFill>
                  <a:srgbClr val="000066"/>
                </a:solidFill>
                <a:latin typeface="Book Antiqua" pitchFamily="18" charset="0"/>
              </a:rPr>
              <a:t>of Partners</a:t>
            </a:r>
          </a:p>
          <a:p>
            <a:pPr algn="ctr" eaLnBrk="0" hangingPunct="0">
              <a:defRPr/>
            </a:pPr>
            <a:endParaRPr lang="en-US" dirty="0">
              <a:solidFill>
                <a:srgbClr val="000066"/>
              </a:solidFill>
              <a:latin typeface="Bookman Old Style" pitchFamily="18" charset="0"/>
            </a:endParaRPr>
          </a:p>
        </p:txBody>
      </p:sp>
      <p:sp>
        <p:nvSpPr>
          <p:cNvPr id="36872" name="AutoShape 8"/>
          <p:cNvSpPr>
            <a:spLocks noChangeArrowheads="1"/>
          </p:cNvSpPr>
          <p:nvPr/>
        </p:nvSpPr>
        <p:spPr bwMode="auto">
          <a:xfrm flipH="1">
            <a:off x="4760913" y="4468813"/>
            <a:ext cx="2185987" cy="1914525"/>
          </a:xfrm>
          <a:prstGeom prst="pentagon">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eaLnBrk="0" hangingPunct="0">
              <a:defRPr/>
            </a:pPr>
            <a:r>
              <a:rPr lang="en-US" sz="2200" b="1" dirty="0">
                <a:solidFill>
                  <a:srgbClr val="000066"/>
                </a:solidFill>
                <a:latin typeface="Book Antiqua" pitchFamily="18" charset="0"/>
              </a:rPr>
              <a:t>Product</a:t>
            </a:r>
          </a:p>
          <a:p>
            <a:pPr algn="ctr" eaLnBrk="0" hangingPunct="0">
              <a:defRPr/>
            </a:pPr>
            <a:r>
              <a:rPr lang="en-US" sz="2200" b="1" dirty="0">
                <a:solidFill>
                  <a:srgbClr val="000066"/>
                </a:solidFill>
                <a:latin typeface="Book Antiqua" pitchFamily="18" charset="0"/>
              </a:rPr>
              <a:t>Offerings</a:t>
            </a:r>
          </a:p>
        </p:txBody>
      </p:sp>
      <p:sp>
        <p:nvSpPr>
          <p:cNvPr id="36873" name="AutoShape 9"/>
          <p:cNvSpPr>
            <a:spLocks noChangeArrowheads="1"/>
          </p:cNvSpPr>
          <p:nvPr/>
        </p:nvSpPr>
        <p:spPr bwMode="auto">
          <a:xfrm flipH="1">
            <a:off x="1898650" y="2555875"/>
            <a:ext cx="2184400" cy="1912938"/>
          </a:xfrm>
          <a:prstGeom prst="pentagon">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eaLnBrk="0" hangingPunct="0">
              <a:defRPr/>
            </a:pPr>
            <a:r>
              <a:rPr lang="en-US" sz="2200" b="1" dirty="0">
                <a:solidFill>
                  <a:srgbClr val="000066"/>
                </a:solidFill>
                <a:latin typeface="Book Antiqua" pitchFamily="18" charset="0"/>
              </a:rPr>
              <a:t>Motivation</a:t>
            </a:r>
          </a:p>
          <a:p>
            <a:pPr algn="ctr" eaLnBrk="0" hangingPunct="0">
              <a:defRPr/>
            </a:pPr>
            <a:r>
              <a:rPr lang="en-US" sz="2100" b="1" dirty="0">
                <a:solidFill>
                  <a:srgbClr val="000066"/>
                </a:solidFill>
                <a:latin typeface="Book Antiqua" pitchFamily="18" charset="0"/>
              </a:rPr>
              <a:t> &amp; </a:t>
            </a:r>
          </a:p>
          <a:p>
            <a:pPr algn="ctr" eaLnBrk="0" hangingPunct="0">
              <a:defRPr/>
            </a:pPr>
            <a:r>
              <a:rPr lang="en-US" sz="2100" b="1" dirty="0">
                <a:solidFill>
                  <a:srgbClr val="000066"/>
                </a:solidFill>
                <a:latin typeface="Book Antiqua" pitchFamily="18" charset="0"/>
              </a:rPr>
              <a:t>Training of</a:t>
            </a:r>
          </a:p>
          <a:p>
            <a:pPr algn="ctr" eaLnBrk="0" hangingPunct="0">
              <a:defRPr/>
            </a:pPr>
            <a:r>
              <a:rPr lang="en-US" sz="2100" b="1" dirty="0">
                <a:solidFill>
                  <a:srgbClr val="000066"/>
                </a:solidFill>
                <a:latin typeface="Book Antiqua" pitchFamily="18" charset="0"/>
              </a:rPr>
              <a:t>Bank Staff</a:t>
            </a:r>
          </a:p>
        </p:txBody>
      </p:sp>
      <p:sp>
        <p:nvSpPr>
          <p:cNvPr id="36874" name="AutoShape 10"/>
          <p:cNvSpPr>
            <a:spLocks noChangeArrowheads="1"/>
          </p:cNvSpPr>
          <p:nvPr/>
        </p:nvSpPr>
        <p:spPr bwMode="auto">
          <a:xfrm flipH="1">
            <a:off x="5448300" y="2560638"/>
            <a:ext cx="2184400" cy="1912937"/>
          </a:xfrm>
          <a:prstGeom prst="pentagon">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lgn="ctr" eaLnBrk="0" hangingPunct="0">
              <a:defRPr/>
            </a:pPr>
            <a:r>
              <a:rPr lang="en-US" sz="2200" b="1" dirty="0">
                <a:solidFill>
                  <a:srgbClr val="000066"/>
                </a:solidFill>
                <a:latin typeface="Book Antiqua" pitchFamily="18" charset="0"/>
              </a:rPr>
              <a:t>Selection of </a:t>
            </a:r>
          </a:p>
          <a:p>
            <a:pPr algn="ctr" eaLnBrk="0" hangingPunct="0">
              <a:defRPr/>
            </a:pPr>
            <a:r>
              <a:rPr lang="en-US" sz="2200" b="1" dirty="0">
                <a:solidFill>
                  <a:srgbClr val="000066"/>
                </a:solidFill>
                <a:latin typeface="Book Antiqua" pitchFamily="18" charset="0"/>
              </a:rPr>
              <a:t>Customer</a:t>
            </a:r>
          </a:p>
          <a:p>
            <a:pPr algn="ctr" eaLnBrk="0" hangingPunct="0">
              <a:defRPr/>
            </a:pPr>
            <a:r>
              <a:rPr lang="en-US" sz="2200" b="1" dirty="0">
                <a:solidFill>
                  <a:srgbClr val="000066"/>
                </a:solidFill>
                <a:latin typeface="Book Antiqua" pitchFamily="18" charset="0"/>
              </a:rPr>
              <a:t>Segments</a:t>
            </a:r>
          </a:p>
        </p:txBody>
      </p:sp>
      <p:sp>
        <p:nvSpPr>
          <p:cNvPr id="36875" name="Rectangle 11"/>
          <p:cNvSpPr>
            <a:spLocks noChangeArrowheads="1"/>
          </p:cNvSpPr>
          <p:nvPr/>
        </p:nvSpPr>
        <p:spPr bwMode="auto">
          <a:xfrm>
            <a:off x="2311400" y="3567113"/>
            <a:ext cx="4953000" cy="823912"/>
          </a:xfrm>
          <a:prstGeom prst="rect">
            <a:avLst/>
          </a:prstGeom>
          <a:noFill/>
          <a:ln w="9525">
            <a:noFill/>
            <a:miter lim="800000"/>
            <a:headEnd/>
            <a:tailEnd/>
          </a:ln>
        </p:spPr>
        <p:txBody>
          <a:bodyPr>
            <a:spAutoFit/>
          </a:bodyPr>
          <a:lstStyle/>
          <a:p>
            <a:pPr algn="ctr" eaLnBrk="0" hangingPunct="0">
              <a:spcBef>
                <a:spcPct val="50000"/>
              </a:spcBef>
            </a:pPr>
            <a:r>
              <a:rPr lang="en-US" b="1">
                <a:solidFill>
                  <a:srgbClr val="000066"/>
                </a:solidFill>
                <a:latin typeface="Book Antiqua" pitchFamily="18" charset="0"/>
              </a:rPr>
              <a:t>Selection</a:t>
            </a:r>
          </a:p>
          <a:p>
            <a:pPr algn="ctr" eaLnBrk="0" hangingPunct="0">
              <a:spcBef>
                <a:spcPct val="50000"/>
              </a:spcBef>
            </a:pPr>
            <a:r>
              <a:rPr lang="en-US" b="1">
                <a:solidFill>
                  <a:srgbClr val="000066"/>
                </a:solidFill>
                <a:latin typeface="Book Antiqua" pitchFamily="18" charset="0"/>
              </a:rPr>
              <a:t> of Partner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36875"/>
                                        </p:tgtEl>
                                        <p:attrNameLst>
                                          <p:attrName>style.visibility</p:attrName>
                                        </p:attrNameLst>
                                      </p:cBhvr>
                                      <p:to>
                                        <p:strVal val="visible"/>
                                      </p:to>
                                    </p:set>
                                    <p:animEffect transition="in" filter="box(out)">
                                      <p:cBhvr>
                                        <p:cTn id="7" dur="500"/>
                                        <p:tgtEl>
                                          <p:spTgt spid="36875"/>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6871"/>
                                        </p:tgtEl>
                                        <p:attrNameLst>
                                          <p:attrName>style.visibility</p:attrName>
                                        </p:attrNameLst>
                                      </p:cBhvr>
                                      <p:to>
                                        <p:strVal val="visible"/>
                                      </p:to>
                                    </p:set>
                                    <p:anim calcmode="lin" valueType="num">
                                      <p:cBhvr additive="base">
                                        <p:cTn id="11" dur="500" fill="hold"/>
                                        <p:tgtEl>
                                          <p:spTgt spid="36871"/>
                                        </p:tgtEl>
                                        <p:attrNameLst>
                                          <p:attrName>ppt_x</p:attrName>
                                        </p:attrNameLst>
                                      </p:cBhvr>
                                      <p:tavLst>
                                        <p:tav tm="0">
                                          <p:val>
                                            <p:strVal val="0-#ppt_w/2"/>
                                          </p:val>
                                        </p:tav>
                                        <p:tav tm="100000">
                                          <p:val>
                                            <p:strVal val="#ppt_x"/>
                                          </p:val>
                                        </p:tav>
                                      </p:tavLst>
                                    </p:anim>
                                    <p:anim calcmode="lin" valueType="num">
                                      <p:cBhvr additive="base">
                                        <p:cTn id="12" dur="500" fill="hold"/>
                                        <p:tgtEl>
                                          <p:spTgt spid="3687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6872"/>
                                        </p:tgtEl>
                                        <p:attrNameLst>
                                          <p:attrName>style.visibility</p:attrName>
                                        </p:attrNameLst>
                                      </p:cBhvr>
                                      <p:to>
                                        <p:strVal val="visible"/>
                                      </p:to>
                                    </p:set>
                                    <p:anim calcmode="lin" valueType="num">
                                      <p:cBhvr additive="base">
                                        <p:cTn id="16" dur="500" fill="hold"/>
                                        <p:tgtEl>
                                          <p:spTgt spid="36872"/>
                                        </p:tgtEl>
                                        <p:attrNameLst>
                                          <p:attrName>ppt_x</p:attrName>
                                        </p:attrNameLst>
                                      </p:cBhvr>
                                      <p:tavLst>
                                        <p:tav tm="0">
                                          <p:val>
                                            <p:strVal val="0-#ppt_w/2"/>
                                          </p:val>
                                        </p:tav>
                                        <p:tav tm="100000">
                                          <p:val>
                                            <p:strVal val="#ppt_x"/>
                                          </p:val>
                                        </p:tav>
                                      </p:tavLst>
                                    </p:anim>
                                    <p:anim calcmode="lin" valueType="num">
                                      <p:cBhvr additive="base">
                                        <p:cTn id="17" dur="500" fill="hold"/>
                                        <p:tgtEl>
                                          <p:spTgt spid="36872"/>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8" fill="hold" grpId="0" nodeType="afterEffect">
                                  <p:stCondLst>
                                    <p:cond delay="0"/>
                                  </p:stCondLst>
                                  <p:childTnLst>
                                    <p:set>
                                      <p:cBhvr>
                                        <p:cTn id="20" dur="1" fill="hold">
                                          <p:stCondLst>
                                            <p:cond delay="0"/>
                                          </p:stCondLst>
                                        </p:cTn>
                                        <p:tgtEl>
                                          <p:spTgt spid="36873"/>
                                        </p:tgtEl>
                                        <p:attrNameLst>
                                          <p:attrName>style.visibility</p:attrName>
                                        </p:attrNameLst>
                                      </p:cBhvr>
                                      <p:to>
                                        <p:strVal val="visible"/>
                                      </p:to>
                                    </p:set>
                                    <p:anim calcmode="lin" valueType="num">
                                      <p:cBhvr additive="base">
                                        <p:cTn id="21" dur="500" fill="hold"/>
                                        <p:tgtEl>
                                          <p:spTgt spid="36873"/>
                                        </p:tgtEl>
                                        <p:attrNameLst>
                                          <p:attrName>ppt_x</p:attrName>
                                        </p:attrNameLst>
                                      </p:cBhvr>
                                      <p:tavLst>
                                        <p:tav tm="0">
                                          <p:val>
                                            <p:strVal val="0-#ppt_w/2"/>
                                          </p:val>
                                        </p:tav>
                                        <p:tav tm="100000">
                                          <p:val>
                                            <p:strVal val="#ppt_x"/>
                                          </p:val>
                                        </p:tav>
                                      </p:tavLst>
                                    </p:anim>
                                    <p:anim calcmode="lin" valueType="num">
                                      <p:cBhvr additive="base">
                                        <p:cTn id="22" dur="500" fill="hold"/>
                                        <p:tgtEl>
                                          <p:spTgt spid="36873"/>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2" presetClass="entr" presetSubtype="8" fill="hold" grpId="0" nodeType="afterEffect">
                                  <p:stCondLst>
                                    <p:cond delay="0"/>
                                  </p:stCondLst>
                                  <p:childTnLst>
                                    <p:set>
                                      <p:cBhvr>
                                        <p:cTn id="25" dur="1" fill="hold">
                                          <p:stCondLst>
                                            <p:cond delay="0"/>
                                          </p:stCondLst>
                                        </p:cTn>
                                        <p:tgtEl>
                                          <p:spTgt spid="36874"/>
                                        </p:tgtEl>
                                        <p:attrNameLst>
                                          <p:attrName>style.visibility</p:attrName>
                                        </p:attrNameLst>
                                      </p:cBhvr>
                                      <p:to>
                                        <p:strVal val="visible"/>
                                      </p:to>
                                    </p:set>
                                    <p:anim calcmode="lin" valueType="num">
                                      <p:cBhvr additive="base">
                                        <p:cTn id="26" dur="500" fill="hold"/>
                                        <p:tgtEl>
                                          <p:spTgt spid="36874"/>
                                        </p:tgtEl>
                                        <p:attrNameLst>
                                          <p:attrName>ppt_x</p:attrName>
                                        </p:attrNameLst>
                                      </p:cBhvr>
                                      <p:tavLst>
                                        <p:tav tm="0">
                                          <p:val>
                                            <p:strVal val="0-#ppt_w/2"/>
                                          </p:val>
                                        </p:tav>
                                        <p:tav tm="100000">
                                          <p:val>
                                            <p:strVal val="#ppt_x"/>
                                          </p:val>
                                        </p:tav>
                                      </p:tavLst>
                                    </p:anim>
                                    <p:anim calcmode="lin" valueType="num">
                                      <p:cBhvr additive="base">
                                        <p:cTn id="27" dur="500" fill="hold"/>
                                        <p:tgtEl>
                                          <p:spTgt spid="36874"/>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2" presetClass="entr" presetSubtype="8" fill="hold" grpId="0" nodeType="afterEffect">
                                  <p:stCondLst>
                                    <p:cond delay="0"/>
                                  </p:stCondLst>
                                  <p:childTnLst>
                                    <p:set>
                                      <p:cBhvr>
                                        <p:cTn id="30" dur="1" fill="hold">
                                          <p:stCondLst>
                                            <p:cond delay="0"/>
                                          </p:stCondLst>
                                        </p:cTn>
                                        <p:tgtEl>
                                          <p:spTgt spid="36870"/>
                                        </p:tgtEl>
                                        <p:attrNameLst>
                                          <p:attrName>style.visibility</p:attrName>
                                        </p:attrNameLst>
                                      </p:cBhvr>
                                      <p:to>
                                        <p:strVal val="visible"/>
                                      </p:to>
                                    </p:set>
                                    <p:anim calcmode="lin" valueType="num">
                                      <p:cBhvr additive="base">
                                        <p:cTn id="31" dur="500" fill="hold"/>
                                        <p:tgtEl>
                                          <p:spTgt spid="36870"/>
                                        </p:tgtEl>
                                        <p:attrNameLst>
                                          <p:attrName>ppt_x</p:attrName>
                                        </p:attrNameLst>
                                      </p:cBhvr>
                                      <p:tavLst>
                                        <p:tav tm="0">
                                          <p:val>
                                            <p:strVal val="0-#ppt_w/2"/>
                                          </p:val>
                                        </p:tav>
                                        <p:tav tm="100000">
                                          <p:val>
                                            <p:strVal val="#ppt_x"/>
                                          </p:val>
                                        </p:tav>
                                      </p:tavLst>
                                    </p:anim>
                                    <p:anim calcmode="lin" valueType="num">
                                      <p:cBhvr additive="base">
                                        <p:cTn id="32" dur="500" fill="hold"/>
                                        <p:tgtEl>
                                          <p:spTgt spid="368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0" grpId="0" animBg="1" autoUpdateAnimBg="0"/>
      <p:bldP spid="36872" grpId="0" animBg="1" autoUpdateAnimBg="0"/>
      <p:bldP spid="36873" grpId="0" animBg="1" autoUpdateAnimBg="0"/>
      <p:bldP spid="36874" grpId="0" animBg="1" autoUpdateAnimBg="0"/>
      <p:bldP spid="3687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sz="quarter" idx="1"/>
          </p:nvPr>
        </p:nvSpPr>
        <p:spPr>
          <a:xfrm>
            <a:off x="663575" y="1600200"/>
            <a:ext cx="8832850" cy="4495800"/>
          </a:xfrm>
        </p:spPr>
        <p:txBody>
          <a:bodyPr/>
          <a:lstStyle/>
          <a:p>
            <a:r>
              <a:rPr lang="en-US" sz="2800" smtClean="0"/>
              <a:t>Selection of right insurance business model</a:t>
            </a:r>
          </a:p>
          <a:p>
            <a:r>
              <a:rPr lang="en-US" sz="2800" smtClean="0"/>
              <a:t>Segmentation of customers and Customization of Insurance products for each.</a:t>
            </a:r>
          </a:p>
          <a:p>
            <a:r>
              <a:rPr lang="en-US" sz="2800" smtClean="0"/>
              <a:t>Mobilization of resource &amp; right Corporate vision</a:t>
            </a:r>
          </a:p>
          <a:p>
            <a:r>
              <a:rPr lang="en-US" sz="2800" smtClean="0"/>
              <a:t>Training of Bank’s staff</a:t>
            </a:r>
          </a:p>
          <a:p>
            <a:r>
              <a:rPr lang="en-US" sz="2800" smtClean="0"/>
              <a:t>Process to be fine tuned.</a:t>
            </a:r>
          </a:p>
          <a:p>
            <a:pPr>
              <a:buFont typeface="Wingdings" pitchFamily="2" charset="2"/>
              <a:buNone/>
            </a:pPr>
            <a:r>
              <a:rPr lang="en-US" sz="2800" smtClean="0"/>
              <a:t> (Policy issuance, communication &amp; settlement of claims)</a:t>
            </a:r>
          </a:p>
          <a:p>
            <a:r>
              <a:rPr lang="en-US" sz="2800" smtClean="0"/>
              <a:t>Real time MIS &amp; monitoring of business</a:t>
            </a:r>
          </a:p>
          <a:p>
            <a:r>
              <a:rPr lang="en-US" sz="2800" smtClean="0"/>
              <a:t>Customer grievances &amp; redress mechanism</a:t>
            </a:r>
          </a:p>
          <a:p>
            <a:endParaRPr lang="en-US" smtClean="0"/>
          </a:p>
          <a:p>
            <a:endParaRPr lang="en-US" smtClean="0"/>
          </a:p>
          <a:p>
            <a:endParaRPr lang="en-US" smtClean="0"/>
          </a:p>
        </p:txBody>
      </p:sp>
      <p:sp>
        <p:nvSpPr>
          <p:cNvPr id="3" name="Slide Number Placeholder 2"/>
          <p:cNvSpPr>
            <a:spLocks noGrp="1"/>
          </p:cNvSpPr>
          <p:nvPr>
            <p:ph type="sldNum" sz="quarter" idx="12"/>
          </p:nvPr>
        </p:nvSpPr>
        <p:spPr/>
        <p:txBody>
          <a:bodyPr>
            <a:normAutofit fontScale="85000" lnSpcReduction="20000"/>
          </a:bodyPr>
          <a:lstStyle/>
          <a:p>
            <a:pPr>
              <a:defRPr/>
            </a:pPr>
            <a:fld id="{3AC18060-EDB3-4342-829F-D633561BB2AD}" type="slidenum">
              <a:rPr lang="en-US" smtClean="0"/>
              <a:pPr>
                <a:defRPr/>
              </a:pPr>
              <a:t>16</a:t>
            </a:fld>
            <a:endParaRPr lang="en-US"/>
          </a:p>
        </p:txBody>
      </p:sp>
      <p:sp>
        <p:nvSpPr>
          <p:cNvPr id="26628" name="TextBox 4"/>
          <p:cNvSpPr txBox="1">
            <a:spLocks noChangeArrowheads="1"/>
          </p:cNvSpPr>
          <p:nvPr/>
        </p:nvSpPr>
        <p:spPr bwMode="auto">
          <a:xfrm>
            <a:off x="577850" y="304800"/>
            <a:ext cx="8108950" cy="815975"/>
          </a:xfrm>
          <a:prstGeom prst="rect">
            <a:avLst/>
          </a:prstGeom>
          <a:noFill/>
          <a:ln w="9525">
            <a:noFill/>
            <a:miter lim="800000"/>
            <a:headEnd/>
            <a:tailEnd/>
          </a:ln>
        </p:spPr>
        <p:txBody>
          <a:bodyPr>
            <a:spAutoFit/>
          </a:bodyPr>
          <a:lstStyle/>
          <a:p>
            <a:r>
              <a:rPr lang="en-US" sz="2800" b="1" i="1">
                <a:solidFill>
                  <a:srgbClr val="000066"/>
                </a:solidFill>
                <a:latin typeface="Book Antiqua" pitchFamily="18" charset="0"/>
              </a:rPr>
              <a:t>The Bancassurance……… Way Forward</a:t>
            </a:r>
          </a:p>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noGrp="1"/>
          </p:cNvGraphicFramePr>
          <p:nvPr>
            <p:ph sz="quarter" idx="1"/>
          </p:nvPr>
        </p:nvGraphicFramePr>
        <p:xfrm>
          <a:off x="198438" y="1573213"/>
          <a:ext cx="9478962" cy="4529137"/>
        </p:xfrm>
        <a:graphic>
          <a:graphicData uri="http://schemas.openxmlformats.org/drawingml/2006/table">
            <a:tbl>
              <a:tblPr/>
              <a:tblGrid>
                <a:gridCol w="1733550"/>
                <a:gridCol w="4410075"/>
                <a:gridCol w="3335337"/>
              </a:tblGrid>
              <a:tr h="606425">
                <a:tc>
                  <a:txBody>
                    <a:bodyPr/>
                    <a:lstStyle/>
                    <a:p>
                      <a:pPr marL="0" marR="0" lvl="0" indent="0" algn="ctr" defTabSz="957263" rtl="0" eaLnBrk="1" fontAlgn="base" latinLnBrk="0" hangingPunct="1">
                        <a:lnSpc>
                          <a:spcPct val="115000"/>
                        </a:lnSpc>
                        <a:spcBef>
                          <a:spcPct val="0"/>
                        </a:spcBef>
                        <a:spcAft>
                          <a:spcPts val="1000"/>
                        </a:spcAft>
                        <a:buClrTx/>
                        <a:buSzTx/>
                        <a:buFontTx/>
                        <a:buNone/>
                        <a:tabLst/>
                      </a:pPr>
                      <a:r>
                        <a:rPr kumimoji="0" lang="en-US" sz="1600" b="1" i="0" u="none" strike="noStrike" cap="none" normalizeH="0" baseline="0" dirty="0" smtClean="0">
                          <a:ln>
                            <a:noFill/>
                          </a:ln>
                          <a:solidFill>
                            <a:schemeClr val="bg1"/>
                          </a:solidFill>
                          <a:effectLst/>
                          <a:latin typeface="Tw Cen MT" pitchFamily="34" charset="0"/>
                          <a:ea typeface="MS PGothic" pitchFamily="34" charset="-128"/>
                        </a:rPr>
                        <a:t>Bancassurance Model</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57263" rtl="0" eaLnBrk="1" fontAlgn="base" latinLnBrk="0" hangingPunct="1">
                        <a:lnSpc>
                          <a:spcPct val="115000"/>
                        </a:lnSpc>
                        <a:spcBef>
                          <a:spcPct val="0"/>
                        </a:spcBef>
                        <a:spcAft>
                          <a:spcPts val="1000"/>
                        </a:spcAft>
                        <a:buClrTx/>
                        <a:buSzTx/>
                        <a:buFontTx/>
                        <a:buNone/>
                        <a:tabLst/>
                      </a:pPr>
                      <a:r>
                        <a:rPr kumimoji="0" lang="en-US" sz="1600" b="1" i="0" u="none" strike="noStrike" cap="none" normalizeH="0" baseline="0" smtClean="0">
                          <a:ln>
                            <a:noFill/>
                          </a:ln>
                          <a:solidFill>
                            <a:schemeClr val="bg1"/>
                          </a:solidFill>
                          <a:effectLst/>
                          <a:latin typeface="Tw Cen MT" pitchFamily="34" charset="0"/>
                          <a:ea typeface="MS PGothic" pitchFamily="34" charset="-128"/>
                        </a:rPr>
                        <a:t>Description</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57263" rtl="0" eaLnBrk="1" fontAlgn="base" latinLnBrk="0" hangingPunct="1">
                        <a:lnSpc>
                          <a:spcPct val="115000"/>
                        </a:lnSpc>
                        <a:spcBef>
                          <a:spcPct val="0"/>
                        </a:spcBef>
                        <a:spcAft>
                          <a:spcPts val="1000"/>
                        </a:spcAft>
                        <a:buClrTx/>
                        <a:buSzTx/>
                        <a:buFontTx/>
                        <a:buNone/>
                        <a:tabLst/>
                      </a:pPr>
                      <a:r>
                        <a:rPr kumimoji="0" lang="en-US" sz="1600" b="1" i="0" u="none" strike="noStrike" cap="none" normalizeH="0" baseline="0" smtClean="0">
                          <a:ln>
                            <a:noFill/>
                          </a:ln>
                          <a:solidFill>
                            <a:schemeClr val="bg1"/>
                          </a:solidFill>
                          <a:effectLst/>
                          <a:latin typeface="Tw Cen MT" pitchFamily="34" charset="0"/>
                          <a:ea typeface="MS PGothic" pitchFamily="34" charset="-128"/>
                        </a:rPr>
                        <a:t>Risk Profile</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90600">
                <a:tc>
                  <a:txBody>
                    <a:bodyPr/>
                    <a:lstStyle/>
                    <a:p>
                      <a:pPr marL="0" marR="0" lvl="0" indent="0" algn="ctr" defTabSz="9572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w Cen MT" pitchFamily="34" charset="0"/>
                          <a:ea typeface="MS PGothic" pitchFamily="34" charset="-128"/>
                        </a:rPr>
                        <a:t>Distribution only</a:t>
                      </a:r>
                    </a:p>
                    <a:p>
                      <a:pPr marL="0" marR="0" lvl="0" indent="0" algn="ctr" defTabSz="957263"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w Cen MT" pitchFamily="34" charset="0"/>
                          <a:ea typeface="MS PGothic" pitchFamily="34" charset="-128"/>
                        </a:rPr>
                        <a:t>(Corporate Agency)</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D3E4"/>
                    </a:solidFill>
                  </a:tcPr>
                </a:tc>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Bank ties-up as a Corporate Agent with an insurer and sells the insurance companies products to their retail and commercial</a:t>
                      </a:r>
                    </a:p>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banking customers. Bank receives a commission payment  on the insurance products sold</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D3E4"/>
                    </a:solidFill>
                  </a:tcPr>
                </a:tc>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Banks take sales regulatory risk, insurers take all manufacturing risks.</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D3E4"/>
                    </a:solidFill>
                  </a:tcPr>
                </a:tc>
              </a:tr>
              <a:tr h="2365375">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w Cen MT" pitchFamily="34" charset="0"/>
                          <a:ea typeface="MS PGothic" pitchFamily="34" charset="-128"/>
                        </a:rPr>
                        <a:t>Joint Venture</a:t>
                      </a:r>
                    </a:p>
                    <a:p>
                      <a:pPr marL="0" marR="0" lvl="0" indent="0" algn="ctr" defTabSz="957263"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w Cen MT" pitchFamily="34" charset="0"/>
                          <a:ea typeface="MS PGothic" pitchFamily="34" charset="-128"/>
                        </a:rPr>
                        <a:t>(Equity JV + CA)</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l" defTabSz="957263" rtl="0" eaLnBrk="1" fontAlgn="base" latinLnBrk="0" hangingPunct="1">
                        <a:lnSpc>
                          <a:spcPct val="115000"/>
                        </a:lnSpc>
                        <a:spcBef>
                          <a:spcPct val="0"/>
                        </a:spcBef>
                        <a:spcAft>
                          <a:spcPct val="0"/>
                        </a:spcAft>
                        <a:buClrTx/>
                        <a:buSzPct val="75000"/>
                        <a:buFont typeface="Wingdings" pitchFamily="2" charset="2"/>
                        <a:buChar char="q"/>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 Bank buys a equity stake in the insurance company. </a:t>
                      </a:r>
                    </a:p>
                    <a:p>
                      <a:pPr marL="0" marR="0" lvl="0" indent="0" algn="l" defTabSz="957263" rtl="0" eaLnBrk="1" fontAlgn="base" latinLnBrk="0" hangingPunct="1">
                        <a:lnSpc>
                          <a:spcPct val="115000"/>
                        </a:lnSpc>
                        <a:spcBef>
                          <a:spcPct val="0"/>
                        </a:spcBef>
                        <a:spcAft>
                          <a:spcPct val="0"/>
                        </a:spcAft>
                        <a:buClrTx/>
                        <a:buSzPct val="75000"/>
                        <a:buFont typeface="Wingdings" pitchFamily="2" charset="2"/>
                        <a:buChar char="q"/>
                        <a:tabLst/>
                      </a:pPr>
                      <a:endParaRPr kumimoji="0" lang="en-US" sz="800" b="0" i="0" u="none" strike="noStrike" cap="none" normalizeH="0" baseline="0" smtClean="0">
                        <a:ln>
                          <a:noFill/>
                        </a:ln>
                        <a:solidFill>
                          <a:schemeClr val="tx1"/>
                        </a:solidFill>
                        <a:effectLst/>
                        <a:latin typeface="Tw Cen MT" pitchFamily="34" charset="0"/>
                        <a:ea typeface="MS PGothic" pitchFamily="34" charset="-128"/>
                      </a:endParaRPr>
                    </a:p>
                    <a:p>
                      <a:pPr marL="0" marR="0" lvl="0" indent="0" algn="l" defTabSz="957263" rtl="0" eaLnBrk="1" fontAlgn="base" latinLnBrk="0" hangingPunct="1">
                        <a:lnSpc>
                          <a:spcPct val="115000"/>
                        </a:lnSpc>
                        <a:spcBef>
                          <a:spcPct val="0"/>
                        </a:spcBef>
                        <a:spcAft>
                          <a:spcPct val="0"/>
                        </a:spcAft>
                        <a:buClrTx/>
                        <a:buSzPct val="75000"/>
                        <a:buFont typeface="Wingdings" pitchFamily="2" charset="2"/>
                        <a:buChar char="q"/>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 Bank sells insurance products of its joint venture insurance company. Typically insurers take responsibility for controlling and managing risk. </a:t>
                      </a:r>
                    </a:p>
                    <a:p>
                      <a:pPr marL="0" marR="0" lvl="0" indent="0" algn="l" defTabSz="957263" rtl="0" eaLnBrk="1" fontAlgn="base" latinLnBrk="0" hangingPunct="1">
                        <a:lnSpc>
                          <a:spcPct val="115000"/>
                        </a:lnSpc>
                        <a:spcBef>
                          <a:spcPct val="0"/>
                        </a:spcBef>
                        <a:spcAft>
                          <a:spcPct val="0"/>
                        </a:spcAft>
                        <a:buClrTx/>
                        <a:buSzPct val="75000"/>
                        <a:buFont typeface="Wingdings" pitchFamily="2" charset="2"/>
                        <a:buNone/>
                        <a:tabLst/>
                      </a:pPr>
                      <a:endParaRPr kumimoji="0" lang="en-US" sz="800" b="0" i="0" u="none" strike="noStrike" cap="none" normalizeH="0" baseline="0" smtClean="0">
                        <a:ln>
                          <a:noFill/>
                        </a:ln>
                        <a:solidFill>
                          <a:schemeClr val="tx1"/>
                        </a:solidFill>
                        <a:effectLst/>
                        <a:latin typeface="Tw Cen MT" pitchFamily="34" charset="0"/>
                        <a:ea typeface="MS PGothic" pitchFamily="34" charset="-128"/>
                      </a:endParaRPr>
                    </a:p>
                    <a:p>
                      <a:pPr marL="0" marR="0" lvl="0" indent="0" algn="l" defTabSz="957263" rtl="0" eaLnBrk="1" fontAlgn="base" latinLnBrk="0" hangingPunct="1">
                        <a:lnSpc>
                          <a:spcPct val="115000"/>
                        </a:lnSpc>
                        <a:spcBef>
                          <a:spcPct val="0"/>
                        </a:spcBef>
                        <a:spcAft>
                          <a:spcPct val="0"/>
                        </a:spcAft>
                        <a:buClrTx/>
                        <a:buSzPct val="75000"/>
                        <a:buFont typeface="Wingdings" pitchFamily="2" charset="2"/>
                        <a:buChar char="q"/>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 Banks are responsible for distribution, and both take their proportionate share of revenue and profit or loss. </a:t>
                      </a:r>
                    </a:p>
                    <a:p>
                      <a:pPr marL="0" marR="0" lvl="0" indent="0" algn="l" defTabSz="957263" rtl="0" eaLnBrk="1" fontAlgn="base" latinLnBrk="0" hangingPunct="1">
                        <a:lnSpc>
                          <a:spcPct val="115000"/>
                        </a:lnSpc>
                        <a:spcBef>
                          <a:spcPct val="0"/>
                        </a:spcBef>
                        <a:spcAft>
                          <a:spcPct val="0"/>
                        </a:spcAft>
                        <a:buClrTx/>
                        <a:buSzPct val="75000"/>
                        <a:buFont typeface="Wingdings" pitchFamily="2" charset="2"/>
                        <a:buChar char="q"/>
                        <a:tabLst/>
                      </a:pPr>
                      <a:endParaRPr kumimoji="0" lang="en-US" sz="800" b="0" i="0" u="none" strike="noStrike" cap="none" normalizeH="0" baseline="0" smtClean="0">
                        <a:ln>
                          <a:noFill/>
                        </a:ln>
                        <a:solidFill>
                          <a:schemeClr val="tx1"/>
                        </a:solidFill>
                        <a:effectLst/>
                        <a:latin typeface="Tw Cen MT" pitchFamily="34" charset="0"/>
                        <a:ea typeface="MS PGothic" pitchFamily="34" charset="-128"/>
                      </a:endParaRPr>
                    </a:p>
                    <a:p>
                      <a:pPr marL="0" marR="0" lvl="0" indent="0" algn="l" defTabSz="957263" rtl="0" eaLnBrk="1" fontAlgn="base" latinLnBrk="0" hangingPunct="1">
                        <a:lnSpc>
                          <a:spcPct val="115000"/>
                        </a:lnSpc>
                        <a:spcBef>
                          <a:spcPct val="0"/>
                        </a:spcBef>
                        <a:spcAft>
                          <a:spcPct val="0"/>
                        </a:spcAft>
                        <a:buClrTx/>
                        <a:buSzPct val="75000"/>
                        <a:buFont typeface="Wingdings" pitchFamily="2" charset="2"/>
                        <a:buChar char="q"/>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 The ownership percentage can vary and other more complex structures can be put in place to allow for different service companies, offshore and onshore companies, and captives</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Banks take sales regulatory risk and both insurers and banks take</a:t>
                      </a:r>
                    </a:p>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manufacturing risks to the extent they are not reinsured</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566738">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Tw Cen MT" pitchFamily="34" charset="0"/>
                          <a:ea typeface="MS PGothic" pitchFamily="34" charset="-128"/>
                        </a:rPr>
                        <a:t>Manufacturer</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D3E4"/>
                    </a:solidFill>
                  </a:tcPr>
                </a:tc>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Banks sell and underwrites insurance products via a wholly-owned insurance company.</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D3E4"/>
                    </a:solidFill>
                  </a:tcPr>
                </a:tc>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w Cen MT" pitchFamily="34" charset="0"/>
                          <a:ea typeface="MS PGothic" pitchFamily="34" charset="-128"/>
                        </a:rPr>
                        <a:t>Banks take both sales regulatory risk and  manufacturing/ underwriting risk</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FD3E4"/>
                    </a:solidFill>
                  </a:tcPr>
                </a:tc>
              </a:tr>
            </a:tbl>
          </a:graphicData>
        </a:graphic>
      </p:graphicFrame>
      <p:sp>
        <p:nvSpPr>
          <p:cNvPr id="27672"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1FECF285-153E-4FC3-B0A2-5EB81F530C32}" type="slidenum">
              <a:rPr lang="en-US" sz="1200" b="1">
                <a:solidFill>
                  <a:schemeClr val="bg1"/>
                </a:solidFill>
              </a:rPr>
              <a:pPr algn="ctr">
                <a:lnSpc>
                  <a:spcPct val="80000"/>
                </a:lnSpc>
              </a:pPr>
              <a:t>17</a:t>
            </a:fld>
            <a:endParaRPr lang="en-US" sz="1200" b="1">
              <a:solidFill>
                <a:schemeClr val="bg1"/>
              </a:solidFill>
            </a:endParaRPr>
          </a:p>
        </p:txBody>
      </p:sp>
      <p:sp>
        <p:nvSpPr>
          <p:cNvPr id="9"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Prevalent Bancassurance Models in India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sz="quarter" idx="1"/>
          </p:nvPr>
        </p:nvSpPr>
        <p:spPr>
          <a:xfrm>
            <a:off x="188913" y="1603375"/>
            <a:ext cx="5500687" cy="4540250"/>
          </a:xfrm>
        </p:spPr>
        <p:txBody>
          <a:bodyPr/>
          <a:lstStyle/>
          <a:p>
            <a:pPr eaLnBrk="1" hangingPunct="1">
              <a:lnSpc>
                <a:spcPct val="140000"/>
              </a:lnSpc>
              <a:spcBef>
                <a:spcPct val="0"/>
              </a:spcBef>
              <a:spcAft>
                <a:spcPts val="600"/>
              </a:spcAft>
              <a:buSzPct val="120000"/>
              <a:buFont typeface="Wingdings" pitchFamily="2" charset="2"/>
              <a:buChar char="q"/>
            </a:pPr>
            <a:r>
              <a:rPr lang="en-US" sz="1400" b="1" smtClean="0"/>
              <a:t>Capital considerations </a:t>
            </a:r>
            <a:r>
              <a:rPr lang="en-US" sz="1400" smtClean="0"/>
              <a:t>- Basel and Solvency norms have the potential to cause significant capital pressure for banks that hold a greater than 20% share in any joint venture</a:t>
            </a:r>
          </a:p>
          <a:p>
            <a:pPr lvl="1" eaLnBrk="1" hangingPunct="1">
              <a:lnSpc>
                <a:spcPct val="140000"/>
              </a:lnSpc>
              <a:spcBef>
                <a:spcPct val="0"/>
              </a:spcBef>
              <a:spcAft>
                <a:spcPts val="600"/>
              </a:spcAft>
              <a:buSzPct val="100000"/>
              <a:buFont typeface="Wingdings" pitchFamily="2" charset="2"/>
              <a:buChar char="q"/>
            </a:pPr>
            <a:r>
              <a:rPr lang="en-US" sz="1400" smtClean="0"/>
              <a:t>Banks have to make their decision on how to make best use of capital - Use it for banking expansion or diversification into insurance.</a:t>
            </a:r>
          </a:p>
          <a:p>
            <a:pPr lvl="1" eaLnBrk="1" hangingPunct="1">
              <a:lnSpc>
                <a:spcPct val="140000"/>
              </a:lnSpc>
              <a:spcBef>
                <a:spcPct val="0"/>
              </a:spcBef>
              <a:spcAft>
                <a:spcPts val="600"/>
              </a:spcAft>
              <a:buSzPct val="100000"/>
              <a:buFont typeface="Wingdings" pitchFamily="2" charset="2"/>
              <a:buChar char="q"/>
            </a:pPr>
            <a:r>
              <a:rPr lang="en-US" sz="1400" smtClean="0"/>
              <a:t>Capital light Brownfield equity structure is the new trend which could address some capital considerations - however it again depends on bank commitment to deliver mutually agreed insurance targets</a:t>
            </a:r>
            <a:r>
              <a:rPr lang="en-US" sz="1200" smtClean="0"/>
              <a:t>.</a:t>
            </a:r>
          </a:p>
          <a:p>
            <a:pPr eaLnBrk="1" hangingPunct="1">
              <a:lnSpc>
                <a:spcPct val="140000"/>
              </a:lnSpc>
              <a:spcBef>
                <a:spcPct val="0"/>
              </a:spcBef>
              <a:spcAft>
                <a:spcPts val="600"/>
              </a:spcAft>
              <a:buSzPct val="120000"/>
              <a:buFont typeface="Wingdings" pitchFamily="2" charset="2"/>
              <a:buChar char="q"/>
            </a:pPr>
            <a:r>
              <a:rPr lang="en-US" sz="1400" b="1" smtClean="0"/>
              <a:t>A core choice is whether to take a risk free distribution income or a risk-bearing and capital-intensive manufacturing model OR a combination of both.</a:t>
            </a:r>
          </a:p>
          <a:p>
            <a:pPr eaLnBrk="1" hangingPunct="1">
              <a:lnSpc>
                <a:spcPct val="140000"/>
              </a:lnSpc>
              <a:spcBef>
                <a:spcPct val="0"/>
              </a:spcBef>
              <a:spcAft>
                <a:spcPts val="1200"/>
              </a:spcAft>
              <a:buFont typeface="Arial" pitchFamily="34" charset="0"/>
              <a:buNone/>
            </a:pPr>
            <a:endParaRPr lang="en-US" sz="1400" smtClean="0"/>
          </a:p>
        </p:txBody>
      </p:sp>
      <p:graphicFrame>
        <p:nvGraphicFramePr>
          <p:cNvPr id="5" name="Table 4"/>
          <p:cNvGraphicFramePr>
            <a:graphicFrameLocks noGrp="1"/>
          </p:cNvGraphicFramePr>
          <p:nvPr/>
        </p:nvGraphicFramePr>
        <p:xfrm>
          <a:off x="5738813" y="1785938"/>
          <a:ext cx="3929062" cy="4071937"/>
        </p:xfrm>
        <a:graphic>
          <a:graphicData uri="http://schemas.openxmlformats.org/drawingml/2006/table">
            <a:tbl>
              <a:tblPr/>
              <a:tblGrid>
                <a:gridCol w="1428750"/>
                <a:gridCol w="1203325"/>
                <a:gridCol w="1296987"/>
              </a:tblGrid>
              <a:tr h="490538">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dirty="0" smtClean="0">
                          <a:ln>
                            <a:noFill/>
                          </a:ln>
                          <a:solidFill>
                            <a:srgbClr val="FFFFFF"/>
                          </a:solidFill>
                          <a:effectLst/>
                          <a:latin typeface="Tw Cen MT" pitchFamily="34" charset="0"/>
                          <a:ea typeface="MS PGothic" pitchFamily="34" charset="-128"/>
                        </a:rPr>
                        <a:t> </a:t>
                      </a:r>
                      <a:endParaRPr kumimoji="0" lang="en-US" sz="1200" b="0" i="0" u="none" strike="noStrike" cap="none" normalizeH="0" baseline="0" dirty="0" smtClean="0">
                        <a:ln>
                          <a:noFill/>
                        </a:ln>
                        <a:solidFill>
                          <a:srgbClr val="231F20"/>
                        </a:solidFill>
                        <a:effectLst/>
                        <a:latin typeface="Tw Cen MT" pitchFamily="34" charset="0"/>
                        <a:ea typeface="Calibri" pitchFamily="34" charset="0"/>
                        <a:cs typeface="TT18FEEO0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w Cen MT" pitchFamily="34" charset="0"/>
                          <a:ea typeface="MS PGothic" pitchFamily="34" charset="-128"/>
                        </a:rPr>
                        <a:t>Basel III Norms</a:t>
                      </a:r>
                      <a:endParaRPr kumimoji="0" lang="en-US" sz="1200" b="1" i="0" u="none" strike="noStrike" cap="none" normalizeH="0" baseline="0" smtClean="0">
                        <a:ln>
                          <a:noFill/>
                        </a:ln>
                        <a:solidFill>
                          <a:srgbClr val="00000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Tw Cen MT" pitchFamily="34" charset="0"/>
                          <a:ea typeface="MS PGothic" pitchFamily="34" charset="-128"/>
                        </a:rPr>
                        <a:t>Existing RBI Norm</a:t>
                      </a:r>
                      <a:endParaRPr kumimoji="0" lang="en-US" sz="1200" b="1" i="0" u="none" strike="noStrike" cap="none" normalizeH="0" baseline="0" smtClean="0">
                        <a:ln>
                          <a:noFill/>
                        </a:ln>
                        <a:solidFill>
                          <a:srgbClr val="00000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19113">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w Cen MT" pitchFamily="34" charset="0"/>
                          <a:ea typeface="MS PGothic" pitchFamily="34" charset="-128"/>
                        </a:rPr>
                        <a:t>Common equity (after deductions)</a:t>
                      </a:r>
                      <a:endParaRPr kumimoji="0" lang="en-US" sz="12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 4.50%</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3.6% </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385763">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w Cen MT" pitchFamily="34" charset="0"/>
                          <a:ea typeface="MS PGothic" pitchFamily="34" charset="-128"/>
                        </a:rPr>
                        <a:t>Conservation buffer</a:t>
                      </a:r>
                      <a:endParaRPr kumimoji="0" lang="en-US" sz="12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2.50%</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w Cen MT" pitchFamily="34" charset="0"/>
                          <a:ea typeface="MS PGothic" pitchFamily="34" charset="-128"/>
                        </a:rPr>
                        <a:t>Nil</a:t>
                      </a:r>
                      <a:endParaRPr kumimoji="0" lang="en-US" sz="18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444500">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w Cen MT" pitchFamily="34" charset="0"/>
                          <a:ea typeface="MS PGothic" pitchFamily="34" charset="-128"/>
                        </a:rPr>
                        <a:t>Countercyclical buffer</a:t>
                      </a:r>
                      <a:endParaRPr kumimoji="0" lang="en-US" sz="12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0-2.5%</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w Cen MT" pitchFamily="34" charset="0"/>
                          <a:ea typeface="MS PGothic" pitchFamily="34" charset="-128"/>
                        </a:rPr>
                        <a:t>Nil</a:t>
                      </a:r>
                      <a:endParaRPr kumimoji="0" lang="en-US" sz="18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1038225">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w Cen MT" pitchFamily="34" charset="0"/>
                          <a:ea typeface="MS PGothic" pitchFamily="34" charset="-128"/>
                        </a:rPr>
                        <a:t>Common equity + Conservation buffer + Countercyclical buffer</a:t>
                      </a:r>
                      <a:endParaRPr kumimoji="0" lang="en-US" sz="12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7-9.5%</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3.6% </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519113">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w Cen MT" pitchFamily="34" charset="0"/>
                          <a:ea typeface="MS PGothic" pitchFamily="34" charset="-128"/>
                        </a:rPr>
                        <a:t>Tier I (including the buffers)</a:t>
                      </a:r>
                      <a:endParaRPr kumimoji="0" lang="en-US" sz="12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8.5-11%</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6% </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r h="674688">
                <a:tc>
                  <a:txBody>
                    <a:bodyPr/>
                    <a:lstStyle/>
                    <a:p>
                      <a:pPr marL="0" marR="0" lvl="0" indent="0" algn="l" defTabSz="957263"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w Cen MT" pitchFamily="34" charset="0"/>
                          <a:ea typeface="MS PGothic" pitchFamily="34" charset="-128"/>
                        </a:rPr>
                        <a:t>Total capital (including the buffers)</a:t>
                      </a:r>
                      <a:endParaRPr kumimoji="0" lang="en-US" sz="12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w Cen MT" pitchFamily="34" charset="0"/>
                          <a:ea typeface="MS PGothic" pitchFamily="34" charset="-128"/>
                        </a:rPr>
                        <a:t>10.5-13%</a:t>
                      </a:r>
                      <a:endParaRPr kumimoji="0" lang="en-US" sz="1800" b="0" i="0" u="none" strike="noStrike" cap="none" normalizeH="0" baseline="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57263"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Tw Cen MT" pitchFamily="34" charset="0"/>
                          <a:ea typeface="MS PGothic" pitchFamily="34" charset="-128"/>
                        </a:rPr>
                        <a:t>9% </a:t>
                      </a:r>
                      <a:endParaRPr kumimoji="0" lang="en-US" sz="1800" b="0" i="0" u="none" strike="noStrike" cap="none" normalizeH="0" baseline="0" dirty="0" smtClean="0">
                        <a:ln>
                          <a:noFill/>
                        </a:ln>
                        <a:solidFill>
                          <a:srgbClr val="404040"/>
                        </a:solidFill>
                        <a:effectLst/>
                        <a:latin typeface="Tw Cen MT" pitchFamily="34" charset="0"/>
                        <a:ea typeface="MS PGothic" pitchFamily="34" charset="-128"/>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bl>
          </a:graphicData>
        </a:graphic>
      </p:graphicFrame>
      <p:sp>
        <p:nvSpPr>
          <p:cNvPr id="28709" name="TextBox 7"/>
          <p:cNvSpPr txBox="1">
            <a:spLocks noChangeArrowheads="1"/>
          </p:cNvSpPr>
          <p:nvPr/>
        </p:nvSpPr>
        <p:spPr bwMode="auto">
          <a:xfrm>
            <a:off x="166688" y="6438900"/>
            <a:ext cx="8761412" cy="215900"/>
          </a:xfrm>
          <a:prstGeom prst="rect">
            <a:avLst/>
          </a:prstGeom>
          <a:noFill/>
          <a:ln w="9525">
            <a:noFill/>
            <a:miter lim="800000"/>
            <a:headEnd/>
            <a:tailEnd/>
          </a:ln>
        </p:spPr>
        <p:txBody>
          <a:bodyPr>
            <a:spAutoFit/>
          </a:bodyPr>
          <a:lstStyle/>
          <a:p>
            <a:r>
              <a:rPr lang="en-US" sz="800">
                <a:latin typeface="Tw Cen MT" pitchFamily="34" charset="0"/>
              </a:rPr>
              <a:t>Source: Basel committee documents, RBI; </a:t>
            </a:r>
            <a:endParaRPr lang="en-US" sz="800">
              <a:latin typeface="Tw Cen MT" pitchFamily="34" charset="0"/>
              <a:cs typeface="Arial" pitchFamily="34" charset="0"/>
            </a:endParaRPr>
          </a:p>
        </p:txBody>
      </p:sp>
      <p:sp>
        <p:nvSpPr>
          <p:cNvPr id="28710"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4EE96938-650B-425C-9D53-2DDC3E7D02C9}" type="slidenum">
              <a:rPr lang="en-US" sz="1200" b="1">
                <a:solidFill>
                  <a:schemeClr val="bg1"/>
                </a:solidFill>
              </a:rPr>
              <a:pPr algn="ctr">
                <a:lnSpc>
                  <a:spcPct val="80000"/>
                </a:lnSpc>
              </a:pPr>
              <a:t>18</a:t>
            </a:fld>
            <a:endParaRPr lang="en-US" sz="1200" b="1">
              <a:solidFill>
                <a:schemeClr val="bg1"/>
              </a:solidFill>
            </a:endParaRPr>
          </a:p>
        </p:txBody>
      </p:sp>
      <p:sp>
        <p:nvSpPr>
          <p:cNvPr id="11" name="Title 1"/>
          <p:cNvSpPr txBox="1">
            <a:spLocks/>
          </p:cNvSpPr>
          <p:nvPr/>
        </p:nvSpPr>
        <p:spPr>
          <a:xfrm>
            <a:off x="269875" y="242888"/>
            <a:ext cx="9245600" cy="758825"/>
          </a:xfrm>
          <a:prstGeom prst="rect">
            <a:avLst/>
          </a:prstGeom>
        </p:spPr>
        <p:txBody>
          <a:bodyPr anchor="ctr">
            <a:normAutofit lnSpcReduction="10000"/>
          </a:bodyPr>
          <a:lstStyle/>
          <a:p>
            <a:pPr defTabSz="914400" fontAlgn="auto">
              <a:spcAft>
                <a:spcPts val="0"/>
              </a:spcAft>
              <a:defRPr/>
            </a:pPr>
            <a:r>
              <a:rPr lang="en-US" sz="2400" b="1" dirty="0">
                <a:latin typeface="+mj-lt"/>
                <a:ea typeface="+mj-ea"/>
                <a:cs typeface="+mj-cs"/>
              </a:rPr>
              <a:t>Considerations to be made by Bank </a:t>
            </a:r>
          </a:p>
          <a:p>
            <a:pPr defTabSz="914400" fontAlgn="auto">
              <a:spcAft>
                <a:spcPts val="0"/>
              </a:spcAft>
              <a:defRPr/>
            </a:pPr>
            <a:r>
              <a:rPr lang="en-US" sz="2400" b="1" dirty="0">
                <a:latin typeface="+mj-lt"/>
                <a:ea typeface="+mj-ea"/>
                <a:cs typeface="+mj-cs"/>
              </a:rPr>
              <a:t>while choosing the Bancassurance Model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Content Placeholder 2"/>
          <p:cNvSpPr>
            <a:spLocks noGrp="1"/>
          </p:cNvSpPr>
          <p:nvPr>
            <p:ph sz="quarter" idx="1"/>
          </p:nvPr>
        </p:nvSpPr>
        <p:spPr>
          <a:xfrm>
            <a:off x="184150" y="1412875"/>
            <a:ext cx="9388475" cy="4932363"/>
          </a:xfrm>
        </p:spPr>
        <p:txBody>
          <a:bodyPr/>
          <a:lstStyle/>
          <a:p>
            <a:pPr eaLnBrk="1" hangingPunct="1">
              <a:lnSpc>
                <a:spcPct val="150000"/>
              </a:lnSpc>
              <a:buFont typeface="Wingdings" pitchFamily="2" charset="2"/>
              <a:buChar char="q"/>
            </a:pPr>
            <a:endParaRPr lang="en-US" sz="1400" smtClean="0"/>
          </a:p>
        </p:txBody>
      </p:sp>
      <p:sp>
        <p:nvSpPr>
          <p:cNvPr id="2052" name="Slide Number Placeholder 3"/>
          <p:cNvSpPr>
            <a:spLocks noGrp="1"/>
          </p:cNvSpPr>
          <p:nvPr>
            <p:ph type="sldNum" sz="quarter" idx="12"/>
          </p:nvPr>
        </p:nvSpPr>
        <p:spPr bwMode="auto">
          <a:noFill/>
          <a:ln>
            <a:miter lim="800000"/>
            <a:headEnd/>
            <a:tailEnd/>
          </a:ln>
        </p:spPr>
        <p:txBody>
          <a:bodyPr/>
          <a:lstStyle/>
          <a:p>
            <a:pPr>
              <a:lnSpc>
                <a:spcPct val="80000"/>
              </a:lnSpc>
            </a:pPr>
            <a:fld id="{408657F4-6942-4424-A96E-36884AF695C4}" type="slidenum">
              <a:rPr lang="en-US" sz="1200" smtClean="0">
                <a:ea typeface="ＭＳ Ｐゴシック" pitchFamily="34" charset="-128"/>
              </a:rPr>
              <a:pPr>
                <a:lnSpc>
                  <a:spcPct val="80000"/>
                </a:lnSpc>
              </a:pPr>
              <a:t>19</a:t>
            </a:fld>
            <a:endParaRPr lang="en-US" sz="1200" smtClean="0">
              <a:ea typeface="ＭＳ Ｐゴシック" pitchFamily="34" charset="-128"/>
            </a:endParaRPr>
          </a:p>
        </p:txBody>
      </p:sp>
      <p:cxnSp>
        <p:nvCxnSpPr>
          <p:cNvPr id="8" name="Straight Arrow Connector 7"/>
          <p:cNvCxnSpPr/>
          <p:nvPr/>
        </p:nvCxnSpPr>
        <p:spPr>
          <a:xfrm flipV="1">
            <a:off x="5013325" y="6367463"/>
            <a:ext cx="4559300"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4354" name="TextBox 27"/>
          <p:cNvSpPr txBox="1">
            <a:spLocks noChangeArrowheads="1"/>
          </p:cNvSpPr>
          <p:nvPr/>
        </p:nvSpPr>
        <p:spPr bwMode="auto">
          <a:xfrm>
            <a:off x="155575" y="6427788"/>
            <a:ext cx="9245600" cy="254000"/>
          </a:xfrm>
          <a:prstGeom prst="rect">
            <a:avLst/>
          </a:prstGeom>
          <a:noFill/>
          <a:ln w="9525">
            <a:noFill/>
            <a:miter lim="800000"/>
            <a:headEnd/>
            <a:tailEnd/>
          </a:ln>
        </p:spPr>
        <p:txBody>
          <a:bodyPr>
            <a:spAutoFit/>
          </a:bodyPr>
          <a:lstStyle/>
          <a:p>
            <a:pPr>
              <a:defRPr/>
            </a:pPr>
            <a:r>
              <a:rPr lang="en-US" sz="1050" b="1" dirty="0">
                <a:latin typeface="+mj-lt"/>
                <a:ea typeface="MS PGothic" pitchFamily="34" charset="-128"/>
                <a:cs typeface="Arial" pitchFamily="34" charset="0"/>
              </a:rPr>
              <a:t>*</a:t>
            </a:r>
            <a:r>
              <a:rPr lang="en-US" sz="900" dirty="0">
                <a:latin typeface="+mj-lt"/>
                <a:ea typeface="MS PGothic" pitchFamily="34" charset="-128"/>
                <a:cs typeface="Arial" pitchFamily="34" charset="0"/>
              </a:rPr>
              <a:t> - Source: www.irda.gov.in,  BCG report: India Insurance, Turning 10, Going on 20, Swiss Re: Sigma  - World Insurance in 2010</a:t>
            </a:r>
          </a:p>
        </p:txBody>
      </p:sp>
      <p:sp>
        <p:nvSpPr>
          <p:cNvPr id="31" name="Title 1"/>
          <p:cNvSpPr txBox="1">
            <a:spLocks/>
          </p:cNvSpPr>
          <p:nvPr/>
        </p:nvSpPr>
        <p:spPr>
          <a:xfrm>
            <a:off x="193675" y="252413"/>
            <a:ext cx="9245600" cy="758825"/>
          </a:xfrm>
          <a:prstGeom prst="rect">
            <a:avLst/>
          </a:prstGeom>
        </p:spPr>
        <p:txBody>
          <a:bodyPr anchor="ctr">
            <a:normAutofit/>
          </a:bodyPr>
          <a:lstStyle/>
          <a:p>
            <a:pPr defTabSz="914400" fontAlgn="auto">
              <a:spcAft>
                <a:spcPts val="0"/>
              </a:spcAft>
              <a:defRPr/>
            </a:pPr>
            <a:endParaRPr lang="en-US" sz="2400" b="1" dirty="0">
              <a:latin typeface="+mj-lt"/>
              <a:ea typeface="+mj-ea"/>
              <a:cs typeface="+mj-cs"/>
            </a:endParaRPr>
          </a:p>
        </p:txBody>
      </p:sp>
      <p:graphicFrame>
        <p:nvGraphicFramePr>
          <p:cNvPr id="2050" name="Object 7"/>
          <p:cNvGraphicFramePr>
            <a:graphicFrameLocks noChangeAspect="1"/>
          </p:cNvGraphicFramePr>
          <p:nvPr/>
        </p:nvGraphicFramePr>
        <p:xfrm>
          <a:off x="0" y="0"/>
          <a:ext cx="9906000" cy="6858000"/>
        </p:xfrm>
        <a:graphic>
          <a:graphicData uri="http://schemas.openxmlformats.org/presentationml/2006/ole">
            <p:oleObj spid="_x0000_s2050" name="Presentation" r:id="rId3" imgW="1987130" imgH="1490376" progId="PowerPoint.Show.12">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a:xfrm>
            <a:off x="5110163" y="5000625"/>
            <a:ext cx="4271962" cy="1274763"/>
          </a:xfrm>
          <a:prstGeom prst="roundRect">
            <a:avLst/>
          </a:prstGeom>
          <a:solidFill>
            <a:schemeClr val="accent1"/>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3" name="Rounded Rectangle 32"/>
          <p:cNvSpPr/>
          <p:nvPr/>
        </p:nvSpPr>
        <p:spPr>
          <a:xfrm>
            <a:off x="5129213" y="3829050"/>
            <a:ext cx="4271962" cy="957263"/>
          </a:xfrm>
          <a:prstGeom prst="roundRect">
            <a:avLst/>
          </a:prstGeom>
          <a:solidFill>
            <a:schemeClr val="accent1">
              <a:lumMod val="40000"/>
              <a:lumOff val="60000"/>
            </a:schemeClr>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2" name="Rounded Rectangle 31"/>
          <p:cNvSpPr/>
          <p:nvPr/>
        </p:nvSpPr>
        <p:spPr>
          <a:xfrm>
            <a:off x="5168900" y="1830388"/>
            <a:ext cx="4232275" cy="1812925"/>
          </a:xfrm>
          <a:prstGeom prst="roundRect">
            <a:avLst/>
          </a:prstGeom>
          <a:solidFill>
            <a:schemeClr val="accent1">
              <a:lumMod val="20000"/>
              <a:lumOff val="80000"/>
            </a:schemeClr>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16" name="TextBox 15"/>
          <p:cNvSpPr txBox="1"/>
          <p:nvPr/>
        </p:nvSpPr>
        <p:spPr>
          <a:xfrm>
            <a:off x="6423025" y="4168775"/>
            <a:ext cx="2181225" cy="584200"/>
          </a:xfrm>
          <a:prstGeom prst="rect">
            <a:avLst/>
          </a:prstGeom>
          <a:noFill/>
        </p:spPr>
        <p:txBody>
          <a:bodyPr>
            <a:spAutoFit/>
          </a:bodyPr>
          <a:lstStyle/>
          <a:p>
            <a:pPr>
              <a:defRPr/>
            </a:pPr>
            <a:r>
              <a:rPr lang="en-US" sz="1600" dirty="0">
                <a:latin typeface="+mn-lt"/>
                <a:ea typeface="MS PGothic" pitchFamily="34" charset="-128"/>
              </a:rPr>
              <a:t>Bharti AXA Life</a:t>
            </a:r>
          </a:p>
          <a:p>
            <a:pPr>
              <a:defRPr/>
            </a:pPr>
            <a:r>
              <a:rPr lang="en-US" sz="1600" dirty="0">
                <a:latin typeface="+mn-lt"/>
                <a:ea typeface="MS PGothic" pitchFamily="34" charset="-128"/>
              </a:rPr>
              <a:t>Future Generali Life</a:t>
            </a:r>
          </a:p>
        </p:txBody>
      </p:sp>
      <p:sp>
        <p:nvSpPr>
          <p:cNvPr id="14" name="TextBox 13"/>
          <p:cNvSpPr txBox="1"/>
          <p:nvPr/>
        </p:nvSpPr>
        <p:spPr>
          <a:xfrm>
            <a:off x="7373938" y="2139950"/>
            <a:ext cx="1993900" cy="1570038"/>
          </a:xfrm>
          <a:prstGeom prst="rect">
            <a:avLst/>
          </a:prstGeom>
          <a:noFill/>
        </p:spPr>
        <p:txBody>
          <a:bodyPr>
            <a:spAutoFit/>
          </a:bodyPr>
          <a:lstStyle/>
          <a:p>
            <a:pPr>
              <a:defRPr/>
            </a:pPr>
            <a:r>
              <a:rPr lang="en-US" sz="1600" dirty="0">
                <a:latin typeface="+mn-lt"/>
                <a:ea typeface="MS PGothic" pitchFamily="34" charset="-128"/>
              </a:rPr>
              <a:t>SBI Life</a:t>
            </a:r>
          </a:p>
          <a:p>
            <a:pPr>
              <a:defRPr/>
            </a:pPr>
            <a:r>
              <a:rPr lang="en-US" sz="1600" dirty="0">
                <a:latin typeface="+mn-lt"/>
                <a:ea typeface="MS PGothic" pitchFamily="34" charset="-128"/>
              </a:rPr>
              <a:t>ING </a:t>
            </a:r>
            <a:r>
              <a:rPr lang="en-US" sz="1600" dirty="0" err="1">
                <a:latin typeface="+mn-lt"/>
                <a:ea typeface="MS PGothic" pitchFamily="34" charset="-128"/>
              </a:rPr>
              <a:t>Vysya</a:t>
            </a:r>
            <a:r>
              <a:rPr lang="en-US" sz="1600" dirty="0">
                <a:latin typeface="+mn-lt"/>
                <a:ea typeface="MS PGothic" pitchFamily="34" charset="-128"/>
              </a:rPr>
              <a:t> Life</a:t>
            </a:r>
          </a:p>
          <a:p>
            <a:pPr>
              <a:defRPr/>
            </a:pPr>
            <a:r>
              <a:rPr lang="en-US" sz="1600" dirty="0">
                <a:latin typeface="+mn-lt"/>
                <a:ea typeface="MS PGothic" pitchFamily="34" charset="-128"/>
              </a:rPr>
              <a:t>Bajaj Allianz Life</a:t>
            </a:r>
          </a:p>
          <a:p>
            <a:pPr>
              <a:defRPr/>
            </a:pPr>
            <a:r>
              <a:rPr lang="en-US" sz="1600" dirty="0">
                <a:latin typeface="+mn-lt"/>
                <a:ea typeface="MS PGothic" pitchFamily="34" charset="-128"/>
              </a:rPr>
              <a:t>Metlife</a:t>
            </a:r>
          </a:p>
          <a:p>
            <a:pPr>
              <a:defRPr/>
            </a:pPr>
            <a:r>
              <a:rPr lang="en-US" sz="1600" dirty="0">
                <a:latin typeface="+mn-lt"/>
                <a:ea typeface="MS PGothic" pitchFamily="34" charset="-128"/>
              </a:rPr>
              <a:t>Reliance Life</a:t>
            </a:r>
          </a:p>
          <a:p>
            <a:pPr>
              <a:defRPr/>
            </a:pPr>
            <a:r>
              <a:rPr lang="en-US" sz="1600" dirty="0">
                <a:latin typeface="+mn-lt"/>
                <a:ea typeface="MS PGothic" pitchFamily="34" charset="-128"/>
              </a:rPr>
              <a:t>Aviva Life</a:t>
            </a:r>
          </a:p>
        </p:txBody>
      </p:sp>
      <p:sp>
        <p:nvSpPr>
          <p:cNvPr id="13319" name="Content Placeholder 2"/>
          <p:cNvSpPr>
            <a:spLocks noGrp="1"/>
          </p:cNvSpPr>
          <p:nvPr>
            <p:ph sz="quarter" idx="1"/>
          </p:nvPr>
        </p:nvSpPr>
        <p:spPr>
          <a:xfrm>
            <a:off x="184150" y="1412875"/>
            <a:ext cx="4840288" cy="4932363"/>
          </a:xfrm>
        </p:spPr>
        <p:txBody>
          <a:bodyPr/>
          <a:lstStyle/>
          <a:p>
            <a:pPr eaLnBrk="1" hangingPunct="1">
              <a:lnSpc>
                <a:spcPct val="150000"/>
              </a:lnSpc>
              <a:buFont typeface="Wingdings" pitchFamily="2" charset="2"/>
              <a:buChar char="q"/>
            </a:pPr>
            <a:r>
              <a:rPr lang="en-US" sz="1600" b="1" smtClean="0"/>
              <a:t>Life Insurance Industry size 2011: </a:t>
            </a:r>
            <a:r>
              <a:rPr lang="en-US" sz="1600" smtClean="0">
                <a:latin typeface="Rupee" pitchFamily="2" charset="0"/>
              </a:rPr>
              <a:t>`</a:t>
            </a:r>
            <a:r>
              <a:rPr lang="en-US" sz="1600" smtClean="0"/>
              <a:t>2,87,000 Cr</a:t>
            </a:r>
          </a:p>
          <a:p>
            <a:pPr eaLnBrk="1" hangingPunct="1">
              <a:lnSpc>
                <a:spcPct val="150000"/>
              </a:lnSpc>
              <a:buFont typeface="Wingdings" pitchFamily="2" charset="2"/>
              <a:buChar char="q"/>
            </a:pPr>
            <a:r>
              <a:rPr lang="en-US" sz="1600" b="1" smtClean="0"/>
              <a:t>Expected Industry size* by 2020: </a:t>
            </a:r>
            <a:r>
              <a:rPr lang="en-US" sz="1400" smtClean="0"/>
              <a:t>15,00K - </a:t>
            </a:r>
            <a:r>
              <a:rPr lang="en-US" sz="1400" smtClean="0">
                <a:latin typeface="Rupee" pitchFamily="2" charset="0"/>
              </a:rPr>
              <a:t>`</a:t>
            </a:r>
            <a:r>
              <a:rPr lang="en-US" sz="1400" smtClean="0"/>
              <a:t>17,00K Cr </a:t>
            </a:r>
          </a:p>
          <a:p>
            <a:pPr eaLnBrk="1" hangingPunct="1">
              <a:lnSpc>
                <a:spcPct val="150000"/>
              </a:lnSpc>
              <a:buFont typeface="Wingdings" pitchFamily="2" charset="2"/>
              <a:buChar char="q"/>
            </a:pPr>
            <a:r>
              <a:rPr lang="en-US" sz="1600" smtClean="0"/>
              <a:t>Cumulative capital investment: </a:t>
            </a:r>
            <a:r>
              <a:rPr lang="en-US" sz="1600" smtClean="0">
                <a:latin typeface="Rupee" pitchFamily="2" charset="0"/>
              </a:rPr>
              <a:t>`</a:t>
            </a:r>
            <a:r>
              <a:rPr lang="en-US" sz="1600" smtClean="0"/>
              <a:t>26 K Cr</a:t>
            </a:r>
          </a:p>
          <a:p>
            <a:pPr eaLnBrk="1" hangingPunct="1">
              <a:lnSpc>
                <a:spcPct val="150000"/>
              </a:lnSpc>
              <a:buFont typeface="Wingdings" pitchFamily="2" charset="2"/>
              <a:buChar char="q"/>
            </a:pPr>
            <a:r>
              <a:rPr lang="en-US" sz="1600" smtClean="0"/>
              <a:t>Employment (direct + indirect): increased from ~8.3lacs in FY2000 to over 32lacs in FY2009</a:t>
            </a:r>
          </a:p>
          <a:p>
            <a:pPr eaLnBrk="1" hangingPunct="1">
              <a:lnSpc>
                <a:spcPct val="150000"/>
              </a:lnSpc>
              <a:buFont typeface="Wingdings" pitchFamily="2" charset="2"/>
              <a:buChar char="q"/>
            </a:pPr>
            <a:r>
              <a:rPr lang="en-US" sz="1600" smtClean="0"/>
              <a:t>Life Insurance penetration (total premium as % of GDP as of 2010) in India stands at 4.4% vis-à-vis Industrialized countries ~8.65% depicting a huge growth opportunity</a:t>
            </a:r>
          </a:p>
          <a:p>
            <a:pPr eaLnBrk="1" hangingPunct="1">
              <a:lnSpc>
                <a:spcPct val="150000"/>
              </a:lnSpc>
              <a:buFont typeface="Wingdings" pitchFamily="2" charset="2"/>
              <a:buChar char="q"/>
            </a:pPr>
            <a:r>
              <a:rPr lang="en-US" sz="1600" smtClean="0"/>
              <a:t>Currently there are </a:t>
            </a:r>
            <a:r>
              <a:rPr lang="en-US" sz="1600" b="1" smtClean="0"/>
              <a:t>24 LI players </a:t>
            </a:r>
            <a:r>
              <a:rPr lang="en-US" sz="1600" smtClean="0"/>
              <a:t>(23 Private &amp; 1 PSU) with many more players lined to enter.</a:t>
            </a:r>
          </a:p>
        </p:txBody>
      </p:sp>
      <p:sp>
        <p:nvSpPr>
          <p:cNvPr id="13320" name="Slide Number Placeholder 3"/>
          <p:cNvSpPr>
            <a:spLocks noGrp="1"/>
          </p:cNvSpPr>
          <p:nvPr>
            <p:ph type="sldNum" sz="quarter" idx="12"/>
          </p:nvPr>
        </p:nvSpPr>
        <p:spPr bwMode="auto">
          <a:xfrm>
            <a:off x="26988" y="1030288"/>
            <a:ext cx="577850" cy="244475"/>
          </a:xfrm>
          <a:noFill/>
          <a:ln>
            <a:miter lim="800000"/>
            <a:headEnd/>
            <a:tailEnd/>
          </a:ln>
        </p:spPr>
        <p:txBody>
          <a:bodyPr/>
          <a:lstStyle/>
          <a:p>
            <a:pPr>
              <a:lnSpc>
                <a:spcPct val="80000"/>
              </a:lnSpc>
            </a:pPr>
            <a:fld id="{31B6E29B-99E3-48A3-AA20-F7E8DE2C9E0A}" type="slidenum">
              <a:rPr lang="en-US" sz="1200" smtClean="0">
                <a:ea typeface="ＭＳ Ｐゴシック" pitchFamily="34" charset="-128"/>
              </a:rPr>
              <a:pPr>
                <a:lnSpc>
                  <a:spcPct val="80000"/>
                </a:lnSpc>
              </a:pPr>
              <a:t>2</a:t>
            </a:fld>
            <a:endParaRPr lang="en-US" sz="1200" smtClean="0">
              <a:ea typeface="ＭＳ Ｐゴシック" pitchFamily="34" charset="-128"/>
            </a:endParaRPr>
          </a:p>
        </p:txBody>
      </p:sp>
      <p:cxnSp>
        <p:nvCxnSpPr>
          <p:cNvPr id="6" name="Straight Connector 5"/>
          <p:cNvCxnSpPr/>
          <p:nvPr/>
        </p:nvCxnSpPr>
        <p:spPr>
          <a:xfrm rot="5400000">
            <a:off x="2581275" y="3967163"/>
            <a:ext cx="4865687" cy="1588"/>
          </a:xfrm>
          <a:prstGeom prst="line">
            <a:avLst/>
          </a:prstGeom>
          <a:ln w="31750">
            <a:head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5013325" y="6367463"/>
            <a:ext cx="4559300"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3323" name="TextBox 11"/>
          <p:cNvSpPr txBox="1">
            <a:spLocks noChangeArrowheads="1"/>
          </p:cNvSpPr>
          <p:nvPr/>
        </p:nvSpPr>
        <p:spPr bwMode="auto">
          <a:xfrm>
            <a:off x="5218113" y="1903413"/>
            <a:ext cx="4067175" cy="307975"/>
          </a:xfrm>
          <a:prstGeom prst="rect">
            <a:avLst/>
          </a:prstGeom>
          <a:noFill/>
          <a:ln w="9525">
            <a:noFill/>
            <a:miter lim="800000"/>
            <a:headEnd/>
            <a:tailEnd/>
          </a:ln>
        </p:spPr>
        <p:txBody>
          <a:bodyPr>
            <a:spAutoFit/>
          </a:bodyPr>
          <a:lstStyle/>
          <a:p>
            <a:pPr algn="ctr"/>
            <a:r>
              <a:rPr lang="en-US" sz="1400" b="1" u="sng">
                <a:latin typeface="Georgia" pitchFamily="18" charset="0"/>
              </a:rPr>
              <a:t>WAVE I - </a:t>
            </a:r>
            <a:r>
              <a:rPr lang="en-US" sz="1400" b="1" u="sng"/>
              <a:t>PRIVATE INSURER</a:t>
            </a:r>
            <a:endParaRPr lang="en-US" sz="1400" b="1" u="sng">
              <a:latin typeface="Georgia" pitchFamily="18" charset="0"/>
            </a:endParaRPr>
          </a:p>
        </p:txBody>
      </p:sp>
      <p:sp>
        <p:nvSpPr>
          <p:cNvPr id="13" name="TextBox 12"/>
          <p:cNvSpPr txBox="1"/>
          <p:nvPr/>
        </p:nvSpPr>
        <p:spPr>
          <a:xfrm>
            <a:off x="5245100" y="2114550"/>
            <a:ext cx="1995488" cy="1570038"/>
          </a:xfrm>
          <a:prstGeom prst="rect">
            <a:avLst/>
          </a:prstGeom>
          <a:noFill/>
        </p:spPr>
        <p:txBody>
          <a:bodyPr>
            <a:spAutoFit/>
          </a:bodyPr>
          <a:lstStyle/>
          <a:p>
            <a:pPr>
              <a:defRPr/>
            </a:pPr>
            <a:r>
              <a:rPr lang="en-US" sz="1600" dirty="0">
                <a:latin typeface="+mn-lt"/>
                <a:ea typeface="MS PGothic" pitchFamily="34" charset="-128"/>
              </a:rPr>
              <a:t>HDFC Life</a:t>
            </a:r>
          </a:p>
          <a:p>
            <a:pPr>
              <a:defRPr/>
            </a:pPr>
            <a:r>
              <a:rPr lang="en-US" sz="1600" dirty="0">
                <a:latin typeface="+mn-lt"/>
                <a:ea typeface="MS PGothic" pitchFamily="34" charset="-128"/>
              </a:rPr>
              <a:t>Max New York Life</a:t>
            </a:r>
          </a:p>
          <a:p>
            <a:pPr>
              <a:defRPr/>
            </a:pPr>
            <a:r>
              <a:rPr lang="en-US" sz="1600" dirty="0">
                <a:latin typeface="+mn-lt"/>
                <a:ea typeface="MS PGothic" pitchFamily="34" charset="-128"/>
              </a:rPr>
              <a:t>ICICI Prudential</a:t>
            </a:r>
          </a:p>
          <a:p>
            <a:pPr>
              <a:defRPr/>
            </a:pPr>
            <a:r>
              <a:rPr lang="en-US" sz="1600" dirty="0" err="1">
                <a:latin typeface="+mn-lt"/>
                <a:ea typeface="MS PGothic" pitchFamily="34" charset="-128"/>
              </a:rPr>
              <a:t>Kotak</a:t>
            </a:r>
            <a:r>
              <a:rPr lang="en-US" sz="1600" dirty="0">
                <a:latin typeface="+mn-lt"/>
                <a:ea typeface="MS PGothic" pitchFamily="34" charset="-128"/>
              </a:rPr>
              <a:t> Life</a:t>
            </a:r>
          </a:p>
          <a:p>
            <a:pPr>
              <a:defRPr/>
            </a:pPr>
            <a:r>
              <a:rPr lang="en-US" sz="1600" dirty="0">
                <a:latin typeface="+mn-lt"/>
                <a:ea typeface="MS PGothic" pitchFamily="34" charset="-128"/>
              </a:rPr>
              <a:t>Birla </a:t>
            </a:r>
            <a:r>
              <a:rPr lang="en-US" sz="1600" dirty="0" err="1">
                <a:latin typeface="+mn-lt"/>
                <a:ea typeface="MS PGothic" pitchFamily="34" charset="-128"/>
              </a:rPr>
              <a:t>Sunlife</a:t>
            </a:r>
            <a:endParaRPr lang="en-US" sz="1600" dirty="0">
              <a:latin typeface="+mn-lt"/>
              <a:ea typeface="MS PGothic" pitchFamily="34" charset="-128"/>
            </a:endParaRPr>
          </a:p>
          <a:p>
            <a:pPr>
              <a:defRPr/>
            </a:pPr>
            <a:r>
              <a:rPr lang="en-US" sz="1600" dirty="0">
                <a:latin typeface="+mn-lt"/>
                <a:ea typeface="MS PGothic" pitchFamily="34" charset="-128"/>
              </a:rPr>
              <a:t>TATA AIG Life</a:t>
            </a:r>
          </a:p>
        </p:txBody>
      </p:sp>
      <p:sp>
        <p:nvSpPr>
          <p:cNvPr id="15" name="TextBox 14"/>
          <p:cNvSpPr txBox="1"/>
          <p:nvPr/>
        </p:nvSpPr>
        <p:spPr>
          <a:xfrm>
            <a:off x="5137150" y="4171950"/>
            <a:ext cx="1543050" cy="584200"/>
          </a:xfrm>
          <a:prstGeom prst="rect">
            <a:avLst/>
          </a:prstGeom>
          <a:noFill/>
        </p:spPr>
        <p:txBody>
          <a:bodyPr>
            <a:spAutoFit/>
          </a:bodyPr>
          <a:lstStyle/>
          <a:p>
            <a:pPr>
              <a:defRPr/>
            </a:pPr>
            <a:r>
              <a:rPr lang="en-US" sz="1600" dirty="0">
                <a:latin typeface="+mn-lt"/>
                <a:ea typeface="MS PGothic" pitchFamily="34" charset="-128"/>
              </a:rPr>
              <a:t>Sahara Life</a:t>
            </a:r>
          </a:p>
          <a:p>
            <a:pPr>
              <a:defRPr/>
            </a:pPr>
            <a:r>
              <a:rPr lang="en-US" sz="1600" dirty="0" err="1">
                <a:latin typeface="+mn-lt"/>
                <a:ea typeface="MS PGothic" pitchFamily="34" charset="-128"/>
              </a:rPr>
              <a:t>Shriram</a:t>
            </a:r>
            <a:r>
              <a:rPr lang="en-US" sz="1600" dirty="0">
                <a:latin typeface="+mn-lt"/>
                <a:ea typeface="MS PGothic" pitchFamily="34" charset="-128"/>
              </a:rPr>
              <a:t> Life</a:t>
            </a:r>
          </a:p>
        </p:txBody>
      </p:sp>
      <p:sp>
        <p:nvSpPr>
          <p:cNvPr id="13326" name="TextBox 16"/>
          <p:cNvSpPr txBox="1">
            <a:spLocks noChangeArrowheads="1"/>
          </p:cNvSpPr>
          <p:nvPr/>
        </p:nvSpPr>
        <p:spPr bwMode="auto">
          <a:xfrm>
            <a:off x="5243513" y="3867150"/>
            <a:ext cx="4067175" cy="307975"/>
          </a:xfrm>
          <a:prstGeom prst="rect">
            <a:avLst/>
          </a:prstGeom>
          <a:noFill/>
          <a:ln w="9525">
            <a:noFill/>
            <a:miter lim="800000"/>
            <a:headEnd/>
            <a:tailEnd/>
          </a:ln>
        </p:spPr>
        <p:txBody>
          <a:bodyPr>
            <a:spAutoFit/>
          </a:bodyPr>
          <a:lstStyle/>
          <a:p>
            <a:pPr algn="ctr"/>
            <a:r>
              <a:rPr lang="en-US" sz="1400" b="1" u="sng">
                <a:latin typeface="Georgia" pitchFamily="18" charset="0"/>
              </a:rPr>
              <a:t>WAVE II - </a:t>
            </a:r>
            <a:r>
              <a:rPr lang="en-US" sz="1400" b="1" u="sng"/>
              <a:t>PRIVATE INSURER</a:t>
            </a:r>
            <a:endParaRPr lang="en-US" sz="1400" b="1" u="sng">
              <a:latin typeface="Georgia" pitchFamily="18" charset="0"/>
            </a:endParaRPr>
          </a:p>
        </p:txBody>
      </p:sp>
      <p:sp>
        <p:nvSpPr>
          <p:cNvPr id="13327" name="TextBox 17"/>
          <p:cNvSpPr txBox="1">
            <a:spLocks noChangeArrowheads="1"/>
          </p:cNvSpPr>
          <p:nvPr/>
        </p:nvSpPr>
        <p:spPr bwMode="auto">
          <a:xfrm>
            <a:off x="5243513" y="5102225"/>
            <a:ext cx="4157662" cy="307975"/>
          </a:xfrm>
          <a:prstGeom prst="rect">
            <a:avLst/>
          </a:prstGeom>
          <a:noFill/>
          <a:ln w="9525">
            <a:noFill/>
            <a:miter lim="800000"/>
            <a:headEnd/>
            <a:tailEnd/>
          </a:ln>
        </p:spPr>
        <p:txBody>
          <a:bodyPr>
            <a:spAutoFit/>
          </a:bodyPr>
          <a:lstStyle/>
          <a:p>
            <a:pPr algn="ctr"/>
            <a:r>
              <a:rPr lang="en-US" sz="1400" b="1" u="sng">
                <a:latin typeface="Georgia" pitchFamily="18" charset="0"/>
              </a:rPr>
              <a:t>WAVE III - </a:t>
            </a:r>
            <a:r>
              <a:rPr lang="en-US" sz="1400" b="1" u="sng"/>
              <a:t>PRIVATE INSURER</a:t>
            </a:r>
            <a:endParaRPr lang="en-US" sz="1400" b="1" u="sng">
              <a:latin typeface="Georgia" pitchFamily="18" charset="0"/>
            </a:endParaRPr>
          </a:p>
        </p:txBody>
      </p:sp>
      <p:sp>
        <p:nvSpPr>
          <p:cNvPr id="19" name="TextBox 18"/>
          <p:cNvSpPr txBox="1"/>
          <p:nvPr/>
        </p:nvSpPr>
        <p:spPr>
          <a:xfrm>
            <a:off x="5095875" y="5407025"/>
            <a:ext cx="2262188" cy="830263"/>
          </a:xfrm>
          <a:prstGeom prst="rect">
            <a:avLst/>
          </a:prstGeom>
          <a:noFill/>
        </p:spPr>
        <p:txBody>
          <a:bodyPr>
            <a:spAutoFit/>
          </a:bodyPr>
          <a:lstStyle/>
          <a:p>
            <a:pPr>
              <a:defRPr/>
            </a:pPr>
            <a:r>
              <a:rPr lang="en-US" sz="1600" dirty="0" err="1">
                <a:latin typeface="+mn-lt"/>
                <a:ea typeface="MS PGothic" pitchFamily="34" charset="-128"/>
              </a:rPr>
              <a:t>Canara</a:t>
            </a:r>
            <a:r>
              <a:rPr lang="en-US" sz="1600" dirty="0">
                <a:latin typeface="+mn-lt"/>
                <a:ea typeface="MS PGothic" pitchFamily="34" charset="-128"/>
              </a:rPr>
              <a:t> HSBC OBC</a:t>
            </a:r>
          </a:p>
          <a:p>
            <a:pPr>
              <a:defRPr/>
            </a:pPr>
            <a:r>
              <a:rPr lang="en-US" sz="1600" dirty="0" err="1">
                <a:latin typeface="+mn-lt"/>
                <a:ea typeface="MS PGothic" pitchFamily="34" charset="-128"/>
              </a:rPr>
              <a:t>Aegon</a:t>
            </a:r>
            <a:r>
              <a:rPr lang="en-US" sz="1600" dirty="0">
                <a:latin typeface="+mn-lt"/>
                <a:ea typeface="MS PGothic" pitchFamily="34" charset="-128"/>
              </a:rPr>
              <a:t> </a:t>
            </a:r>
            <a:r>
              <a:rPr lang="en-US" sz="1600" dirty="0" err="1">
                <a:latin typeface="+mn-lt"/>
                <a:ea typeface="MS PGothic" pitchFamily="34" charset="-128"/>
              </a:rPr>
              <a:t>Religare</a:t>
            </a:r>
            <a:r>
              <a:rPr lang="en-US" sz="1600" dirty="0">
                <a:latin typeface="+mn-lt"/>
                <a:ea typeface="MS PGothic" pitchFamily="34" charset="-128"/>
              </a:rPr>
              <a:t> Life</a:t>
            </a:r>
          </a:p>
          <a:p>
            <a:pPr>
              <a:defRPr/>
            </a:pPr>
            <a:r>
              <a:rPr lang="en-US" sz="1600" dirty="0" err="1">
                <a:latin typeface="+mn-lt"/>
                <a:ea typeface="MS PGothic" pitchFamily="34" charset="-128"/>
              </a:rPr>
              <a:t>DLF Pramerica</a:t>
            </a:r>
          </a:p>
        </p:txBody>
      </p:sp>
      <p:sp>
        <p:nvSpPr>
          <p:cNvPr id="20" name="TextBox 19"/>
          <p:cNvSpPr txBox="1"/>
          <p:nvPr/>
        </p:nvSpPr>
        <p:spPr>
          <a:xfrm>
            <a:off x="7164388" y="5402263"/>
            <a:ext cx="2146300" cy="830262"/>
          </a:xfrm>
          <a:prstGeom prst="rect">
            <a:avLst/>
          </a:prstGeom>
          <a:noFill/>
        </p:spPr>
        <p:txBody>
          <a:bodyPr>
            <a:spAutoFit/>
          </a:bodyPr>
          <a:lstStyle/>
          <a:p>
            <a:pPr>
              <a:defRPr/>
            </a:pPr>
            <a:r>
              <a:rPr lang="en-US" sz="1600" dirty="0">
                <a:latin typeface="+mn-lt"/>
                <a:ea typeface="MS PGothic" pitchFamily="34" charset="-128"/>
              </a:rPr>
              <a:t>Star Union Dai-</a:t>
            </a:r>
            <a:r>
              <a:rPr lang="en-US" sz="1600" dirty="0" err="1">
                <a:latin typeface="+mn-lt"/>
                <a:ea typeface="MS PGothic" pitchFamily="34" charset="-128"/>
              </a:rPr>
              <a:t>ichi</a:t>
            </a:r>
            <a:endParaRPr lang="en-US" sz="1600" dirty="0">
              <a:latin typeface="+mn-lt"/>
              <a:ea typeface="MS PGothic" pitchFamily="34" charset="-128"/>
            </a:endParaRPr>
          </a:p>
          <a:p>
            <a:pPr>
              <a:defRPr/>
            </a:pPr>
            <a:r>
              <a:rPr lang="en-US" sz="1600" dirty="0">
                <a:latin typeface="+mn-lt"/>
                <a:ea typeface="MS PGothic" pitchFamily="34" charset="-128"/>
              </a:rPr>
              <a:t>India First Life</a:t>
            </a:r>
          </a:p>
          <a:p>
            <a:pPr>
              <a:defRPr/>
            </a:pPr>
            <a:r>
              <a:rPr lang="en-US" sz="1600" dirty="0">
                <a:latin typeface="+mn-lt"/>
                <a:ea typeface="MS PGothic" pitchFamily="34" charset="-128"/>
              </a:rPr>
              <a:t>Edelweiss </a:t>
            </a:r>
            <a:r>
              <a:rPr lang="en-US" sz="1600" dirty="0" err="1">
                <a:latin typeface="+mn-lt"/>
                <a:ea typeface="MS PGothic" pitchFamily="34" charset="-128"/>
              </a:rPr>
              <a:t>Tokio</a:t>
            </a:r>
            <a:r>
              <a:rPr lang="en-US" sz="1600" dirty="0">
                <a:latin typeface="+mn-lt"/>
                <a:ea typeface="MS PGothic" pitchFamily="34" charset="-128"/>
              </a:rPr>
              <a:t> Life</a:t>
            </a:r>
          </a:p>
        </p:txBody>
      </p:sp>
      <p:sp>
        <p:nvSpPr>
          <p:cNvPr id="14354" name="TextBox 27"/>
          <p:cNvSpPr txBox="1">
            <a:spLocks noChangeArrowheads="1"/>
          </p:cNvSpPr>
          <p:nvPr/>
        </p:nvSpPr>
        <p:spPr bwMode="auto">
          <a:xfrm>
            <a:off x="155575" y="6427788"/>
            <a:ext cx="9245600" cy="254000"/>
          </a:xfrm>
          <a:prstGeom prst="rect">
            <a:avLst/>
          </a:prstGeom>
          <a:noFill/>
          <a:ln w="9525">
            <a:noFill/>
            <a:miter lim="800000"/>
            <a:headEnd/>
            <a:tailEnd/>
          </a:ln>
        </p:spPr>
        <p:txBody>
          <a:bodyPr>
            <a:spAutoFit/>
          </a:bodyPr>
          <a:lstStyle/>
          <a:p>
            <a:pPr>
              <a:defRPr/>
            </a:pPr>
            <a:r>
              <a:rPr lang="en-US" sz="1050" b="1" dirty="0">
                <a:latin typeface="+mj-lt"/>
                <a:ea typeface="MS PGothic" pitchFamily="34" charset="-128"/>
                <a:cs typeface="Arial" pitchFamily="34" charset="0"/>
              </a:rPr>
              <a:t>*</a:t>
            </a:r>
            <a:r>
              <a:rPr lang="en-US" sz="900" dirty="0">
                <a:latin typeface="+mj-lt"/>
                <a:ea typeface="MS PGothic" pitchFamily="34" charset="-128"/>
                <a:cs typeface="Arial" pitchFamily="34" charset="0"/>
              </a:rPr>
              <a:t> - Source: www.irda.gov.in,  BCG report: India Insurance, Turning 10, Going on 20, Swiss Re: Sigma  - World Insurance in 2010</a:t>
            </a:r>
          </a:p>
        </p:txBody>
      </p:sp>
      <p:sp>
        <p:nvSpPr>
          <p:cNvPr id="21" name="Rectangle 20"/>
          <p:cNvSpPr/>
          <p:nvPr/>
        </p:nvSpPr>
        <p:spPr>
          <a:xfrm>
            <a:off x="5381625" y="1714500"/>
            <a:ext cx="858838" cy="261938"/>
          </a:xfrm>
          <a:prstGeom prst="rect">
            <a:avLst/>
          </a:prstGeom>
          <a:solidFill>
            <a:schemeClr val="accent1"/>
          </a:solidFill>
        </p:spPr>
        <p:txBody>
          <a:bodyPr wrap="none">
            <a:spAutoFit/>
          </a:bodyPr>
          <a:lstStyle/>
          <a:p>
            <a:pPr algn="ctr">
              <a:defRPr/>
            </a:pPr>
            <a:r>
              <a:rPr lang="en-US" sz="1050" b="1" u="sng" dirty="0">
                <a:solidFill>
                  <a:schemeClr val="bg1"/>
                </a:solidFill>
                <a:ea typeface="MS PGothic" pitchFamily="34" charset="-128"/>
              </a:rPr>
              <a:t>2000-2003</a:t>
            </a:r>
          </a:p>
        </p:txBody>
      </p:sp>
      <p:sp>
        <p:nvSpPr>
          <p:cNvPr id="14357" name="Rectangle 22"/>
          <p:cNvSpPr>
            <a:spLocks noChangeArrowheads="1"/>
          </p:cNvSpPr>
          <p:nvPr/>
        </p:nvSpPr>
        <p:spPr bwMode="auto">
          <a:xfrm>
            <a:off x="5386388" y="1397000"/>
            <a:ext cx="852487" cy="261938"/>
          </a:xfrm>
          <a:prstGeom prst="rect">
            <a:avLst/>
          </a:prstGeom>
          <a:solidFill>
            <a:schemeClr val="accent1"/>
          </a:solidFill>
          <a:ln w="9525">
            <a:noFill/>
            <a:miter lim="800000"/>
            <a:headEnd/>
            <a:tailEnd/>
          </a:ln>
        </p:spPr>
        <p:txBody>
          <a:bodyPr>
            <a:spAutoFit/>
          </a:bodyPr>
          <a:lstStyle/>
          <a:p>
            <a:pPr algn="ctr">
              <a:defRPr/>
            </a:pPr>
            <a:r>
              <a:rPr lang="en-US" sz="1050" b="1" u="sng" dirty="0">
                <a:solidFill>
                  <a:schemeClr val="bg1"/>
                </a:solidFill>
                <a:ea typeface="MS PGothic" pitchFamily="34" charset="-128"/>
              </a:rPr>
              <a:t>1956-57</a:t>
            </a:r>
          </a:p>
        </p:txBody>
      </p:sp>
      <p:sp>
        <p:nvSpPr>
          <p:cNvPr id="24" name="Rectangle 23"/>
          <p:cNvSpPr/>
          <p:nvPr/>
        </p:nvSpPr>
        <p:spPr>
          <a:xfrm>
            <a:off x="5391150" y="3702050"/>
            <a:ext cx="868363" cy="254000"/>
          </a:xfrm>
          <a:prstGeom prst="rect">
            <a:avLst/>
          </a:prstGeom>
          <a:solidFill>
            <a:schemeClr val="accent1"/>
          </a:solidFill>
        </p:spPr>
        <p:txBody>
          <a:bodyPr wrap="none">
            <a:spAutoFit/>
          </a:bodyPr>
          <a:lstStyle/>
          <a:p>
            <a:pPr algn="ctr">
              <a:defRPr/>
            </a:pPr>
            <a:r>
              <a:rPr lang="en-US" sz="1050" b="1" u="sng" dirty="0">
                <a:solidFill>
                  <a:schemeClr val="bg1"/>
                </a:solidFill>
                <a:ea typeface="MS PGothic" pitchFamily="34" charset="-128"/>
              </a:rPr>
              <a:t>2004 -2007</a:t>
            </a:r>
          </a:p>
        </p:txBody>
      </p:sp>
      <p:sp>
        <p:nvSpPr>
          <p:cNvPr id="13334" name="Rectangle 22"/>
          <p:cNvSpPr>
            <a:spLocks noChangeArrowheads="1"/>
          </p:cNvSpPr>
          <p:nvPr/>
        </p:nvSpPr>
        <p:spPr bwMode="auto">
          <a:xfrm>
            <a:off x="8420100" y="4164013"/>
            <a:ext cx="1000125" cy="523875"/>
          </a:xfrm>
          <a:prstGeom prst="rect">
            <a:avLst/>
          </a:prstGeom>
          <a:noFill/>
          <a:ln w="9525">
            <a:noFill/>
            <a:miter lim="800000"/>
            <a:headEnd/>
            <a:tailEnd/>
          </a:ln>
        </p:spPr>
        <p:txBody>
          <a:bodyPr>
            <a:spAutoFit/>
          </a:bodyPr>
          <a:lstStyle/>
          <a:p>
            <a:r>
              <a:rPr lang="en-US" sz="1400">
                <a:solidFill>
                  <a:srgbClr val="000000"/>
                </a:solidFill>
                <a:latin typeface="Georgia" pitchFamily="18" charset="0"/>
              </a:rPr>
              <a:t>IDBI Federal</a:t>
            </a:r>
          </a:p>
        </p:txBody>
      </p:sp>
      <p:sp>
        <p:nvSpPr>
          <p:cNvPr id="25" name="Rectangle 24"/>
          <p:cNvSpPr/>
          <p:nvPr/>
        </p:nvSpPr>
        <p:spPr>
          <a:xfrm>
            <a:off x="5391150" y="4873625"/>
            <a:ext cx="868363" cy="254000"/>
          </a:xfrm>
          <a:prstGeom prst="rect">
            <a:avLst/>
          </a:prstGeom>
          <a:solidFill>
            <a:schemeClr val="accent1"/>
          </a:solidFill>
        </p:spPr>
        <p:txBody>
          <a:bodyPr wrap="none">
            <a:spAutoFit/>
          </a:bodyPr>
          <a:lstStyle/>
          <a:p>
            <a:pPr algn="ctr">
              <a:defRPr/>
            </a:pPr>
            <a:r>
              <a:rPr lang="en-US" sz="1050" b="1" u="sng" dirty="0">
                <a:solidFill>
                  <a:schemeClr val="bg1"/>
                </a:solidFill>
                <a:ea typeface="MS PGothic" pitchFamily="34" charset="-128"/>
              </a:rPr>
              <a:t>2008 -2011</a:t>
            </a:r>
          </a:p>
        </p:txBody>
      </p:sp>
      <p:sp>
        <p:nvSpPr>
          <p:cNvPr id="26" name="TextBox 25"/>
          <p:cNvSpPr txBox="1"/>
          <p:nvPr/>
        </p:nvSpPr>
        <p:spPr>
          <a:xfrm>
            <a:off x="6138863" y="1377950"/>
            <a:ext cx="3233737" cy="338138"/>
          </a:xfrm>
          <a:prstGeom prst="rect">
            <a:avLst/>
          </a:prstGeom>
          <a:noFill/>
        </p:spPr>
        <p:txBody>
          <a:bodyPr>
            <a:spAutoFit/>
          </a:bodyPr>
          <a:lstStyle/>
          <a:p>
            <a:pPr algn="ctr">
              <a:defRPr/>
            </a:pPr>
            <a:r>
              <a:rPr lang="en-US" sz="1600" dirty="0">
                <a:latin typeface="+mn-lt"/>
                <a:ea typeface="MS PGothic" pitchFamily="34" charset="-128"/>
              </a:rPr>
              <a:t>Life Insurance Corporation (LIC)</a:t>
            </a:r>
          </a:p>
        </p:txBody>
      </p:sp>
      <p:sp>
        <p:nvSpPr>
          <p:cNvPr id="31" name="Title 1"/>
          <p:cNvSpPr txBox="1">
            <a:spLocks/>
          </p:cNvSpPr>
          <p:nvPr/>
        </p:nvSpPr>
        <p:spPr>
          <a:xfrm>
            <a:off x="193675" y="252413"/>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Life Insurance Industry – Size &amp; Players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sz="quarter" idx="1"/>
          </p:nvPr>
        </p:nvSpPr>
        <p:spPr>
          <a:xfrm>
            <a:off x="184150" y="1412875"/>
            <a:ext cx="9388475" cy="4932363"/>
          </a:xfrm>
        </p:spPr>
        <p:txBody>
          <a:bodyPr/>
          <a:lstStyle/>
          <a:p>
            <a:pPr eaLnBrk="1" hangingPunct="1">
              <a:lnSpc>
                <a:spcPct val="150000"/>
              </a:lnSpc>
              <a:buFont typeface="Wingdings" pitchFamily="2" charset="2"/>
              <a:buChar char="q"/>
            </a:pPr>
            <a:endParaRPr lang="en-US" sz="1400" smtClean="0"/>
          </a:p>
        </p:txBody>
      </p:sp>
      <p:sp>
        <p:nvSpPr>
          <p:cNvPr id="3076" name="Slide Number Placeholder 3"/>
          <p:cNvSpPr>
            <a:spLocks noGrp="1"/>
          </p:cNvSpPr>
          <p:nvPr>
            <p:ph type="sldNum" sz="quarter" idx="12"/>
          </p:nvPr>
        </p:nvSpPr>
        <p:spPr bwMode="auto">
          <a:noFill/>
          <a:ln>
            <a:miter lim="800000"/>
            <a:headEnd/>
            <a:tailEnd/>
          </a:ln>
        </p:spPr>
        <p:txBody>
          <a:bodyPr/>
          <a:lstStyle/>
          <a:p>
            <a:pPr>
              <a:lnSpc>
                <a:spcPct val="80000"/>
              </a:lnSpc>
            </a:pPr>
            <a:fld id="{A9E34DC0-8B92-4E72-BCC2-658B3A533DFC}" type="slidenum">
              <a:rPr lang="en-US" sz="1200" smtClean="0">
                <a:ea typeface="ＭＳ Ｐゴシック" pitchFamily="34" charset="-128"/>
              </a:rPr>
              <a:pPr>
                <a:lnSpc>
                  <a:spcPct val="80000"/>
                </a:lnSpc>
              </a:pPr>
              <a:t>20</a:t>
            </a:fld>
            <a:endParaRPr lang="en-US" sz="1200" smtClean="0">
              <a:ea typeface="ＭＳ Ｐゴシック" pitchFamily="34" charset="-128"/>
            </a:endParaRPr>
          </a:p>
        </p:txBody>
      </p:sp>
      <p:cxnSp>
        <p:nvCxnSpPr>
          <p:cNvPr id="8" name="Straight Arrow Connector 7"/>
          <p:cNvCxnSpPr/>
          <p:nvPr/>
        </p:nvCxnSpPr>
        <p:spPr>
          <a:xfrm flipV="1">
            <a:off x="5013325" y="6367463"/>
            <a:ext cx="4559300" cy="1587"/>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
        <p:nvSpPr>
          <p:cNvPr id="14354" name="TextBox 27"/>
          <p:cNvSpPr txBox="1">
            <a:spLocks noChangeArrowheads="1"/>
          </p:cNvSpPr>
          <p:nvPr/>
        </p:nvSpPr>
        <p:spPr bwMode="auto">
          <a:xfrm>
            <a:off x="155575" y="6427788"/>
            <a:ext cx="9245600" cy="254000"/>
          </a:xfrm>
          <a:prstGeom prst="rect">
            <a:avLst/>
          </a:prstGeom>
          <a:noFill/>
          <a:ln w="9525">
            <a:noFill/>
            <a:miter lim="800000"/>
            <a:headEnd/>
            <a:tailEnd/>
          </a:ln>
        </p:spPr>
        <p:txBody>
          <a:bodyPr>
            <a:spAutoFit/>
          </a:bodyPr>
          <a:lstStyle/>
          <a:p>
            <a:pPr>
              <a:defRPr/>
            </a:pPr>
            <a:r>
              <a:rPr lang="en-US" sz="1050" b="1" dirty="0">
                <a:latin typeface="+mj-lt"/>
                <a:ea typeface="MS PGothic" pitchFamily="34" charset="-128"/>
                <a:cs typeface="Arial" pitchFamily="34" charset="0"/>
              </a:rPr>
              <a:t>*</a:t>
            </a:r>
            <a:r>
              <a:rPr lang="en-US" sz="900" dirty="0">
                <a:latin typeface="+mj-lt"/>
                <a:ea typeface="MS PGothic" pitchFamily="34" charset="-128"/>
                <a:cs typeface="Arial" pitchFamily="34" charset="0"/>
              </a:rPr>
              <a:t> - Source: www.irda.gov.in,  BCG report: India Insurance, Turning 10, Going on 20, Swiss Re: Sigma  - World Insurance in 2010</a:t>
            </a:r>
          </a:p>
        </p:txBody>
      </p:sp>
      <p:sp>
        <p:nvSpPr>
          <p:cNvPr id="31" name="Title 1"/>
          <p:cNvSpPr txBox="1">
            <a:spLocks/>
          </p:cNvSpPr>
          <p:nvPr/>
        </p:nvSpPr>
        <p:spPr>
          <a:xfrm>
            <a:off x="193675" y="252413"/>
            <a:ext cx="9245600" cy="758825"/>
          </a:xfrm>
          <a:prstGeom prst="rect">
            <a:avLst/>
          </a:prstGeom>
        </p:spPr>
        <p:txBody>
          <a:bodyPr anchor="ctr">
            <a:normAutofit/>
          </a:bodyPr>
          <a:lstStyle/>
          <a:p>
            <a:pPr defTabSz="914400" fontAlgn="auto">
              <a:spcAft>
                <a:spcPts val="0"/>
              </a:spcAft>
              <a:defRPr/>
            </a:pPr>
            <a:endParaRPr lang="en-US" sz="2400" b="1" dirty="0">
              <a:latin typeface="+mj-lt"/>
              <a:ea typeface="+mj-ea"/>
              <a:cs typeface="+mj-cs"/>
            </a:endParaRPr>
          </a:p>
        </p:txBody>
      </p:sp>
      <p:graphicFrame>
        <p:nvGraphicFramePr>
          <p:cNvPr id="3074" name="Object 7"/>
          <p:cNvGraphicFramePr>
            <a:graphicFrameLocks noChangeAspect="1"/>
          </p:cNvGraphicFramePr>
          <p:nvPr/>
        </p:nvGraphicFramePr>
        <p:xfrm>
          <a:off x="0" y="-106363"/>
          <a:ext cx="9906000" cy="6858001"/>
        </p:xfrm>
        <a:graphic>
          <a:graphicData uri="http://schemas.openxmlformats.org/presentationml/2006/ole">
            <p:oleObj spid="_x0000_s3074" name="Presentation" r:id="rId3" imgW="3427367" imgH="2571016" progId="PowerPoint.Show.12">
              <p:embed/>
            </p:oleObj>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sz="quarter" idx="1"/>
          </p:nvPr>
        </p:nvSpPr>
        <p:spPr>
          <a:xfrm>
            <a:off x="246063" y="1527175"/>
            <a:ext cx="9212262" cy="4572000"/>
          </a:xfrm>
        </p:spPr>
        <p:txBody>
          <a:bodyPr/>
          <a:lstStyle/>
          <a:p>
            <a:pPr eaLnBrk="1" hangingPunct="1">
              <a:lnSpc>
                <a:spcPct val="140000"/>
              </a:lnSpc>
              <a:buFont typeface="Wingdings" pitchFamily="2" charset="2"/>
              <a:buChar char="q"/>
            </a:pPr>
            <a:r>
              <a:rPr lang="en-US" sz="1700" smtClean="0"/>
              <a:t>Increasingly banks are keen on looking to tie up through a </a:t>
            </a:r>
            <a:r>
              <a:rPr lang="en-US" sz="1700" b="1" smtClean="0"/>
              <a:t>Brown Field Equity JVs </a:t>
            </a:r>
            <a:r>
              <a:rPr lang="en-US" sz="1700" smtClean="0"/>
              <a:t>for a longer term partnership with Insurance companies as it has major advantages:</a:t>
            </a:r>
          </a:p>
          <a:p>
            <a:pPr lvl="1" eaLnBrk="1" hangingPunct="1">
              <a:lnSpc>
                <a:spcPct val="140000"/>
              </a:lnSpc>
              <a:buFont typeface="Wingdings" pitchFamily="2" charset="2"/>
              <a:buChar char="q"/>
            </a:pPr>
            <a:r>
              <a:rPr lang="en-US" sz="1400" b="1" smtClean="0"/>
              <a:t>Increase brand awareness</a:t>
            </a:r>
            <a:r>
              <a:rPr lang="en-US" sz="1400" smtClean="0"/>
              <a:t> </a:t>
            </a:r>
            <a:r>
              <a:rPr lang="en-US" sz="1200" smtClean="0"/>
              <a:t>: </a:t>
            </a:r>
            <a:r>
              <a:rPr lang="en-US" sz="1600" smtClean="0"/>
              <a:t>Prolonged brand association - increased new business at record growth rates</a:t>
            </a:r>
          </a:p>
          <a:p>
            <a:pPr lvl="1" eaLnBrk="1" hangingPunct="1">
              <a:lnSpc>
                <a:spcPct val="140000"/>
              </a:lnSpc>
              <a:buFont typeface="Wingdings" pitchFamily="2" charset="2"/>
              <a:buChar char="q"/>
            </a:pPr>
            <a:r>
              <a:rPr lang="en-US" sz="1400" b="1" smtClean="0"/>
              <a:t>Valuation benefits </a:t>
            </a:r>
            <a:r>
              <a:rPr lang="en-US" sz="1200" smtClean="0"/>
              <a:t>: </a:t>
            </a:r>
            <a:r>
              <a:rPr lang="en-US" sz="1600" smtClean="0"/>
              <a:t>Longer term valuation benefits to both Banks &amp; Insurance companies</a:t>
            </a:r>
          </a:p>
          <a:p>
            <a:pPr lvl="1" eaLnBrk="1" hangingPunct="1">
              <a:lnSpc>
                <a:spcPct val="140000"/>
              </a:lnSpc>
              <a:buFont typeface="Wingdings" pitchFamily="2" charset="2"/>
              <a:buChar char="q"/>
            </a:pPr>
            <a:r>
              <a:rPr lang="en-US" sz="1400" b="1" smtClean="0"/>
              <a:t>Capital requirements </a:t>
            </a:r>
            <a:r>
              <a:rPr lang="en-US" sz="1600" smtClean="0"/>
              <a:t>: Relatively capital light structure to enter into the lucrative life insurance sector</a:t>
            </a:r>
          </a:p>
          <a:p>
            <a:pPr eaLnBrk="1" hangingPunct="1">
              <a:lnSpc>
                <a:spcPct val="140000"/>
              </a:lnSpc>
              <a:buFont typeface="Wingdings" pitchFamily="2" charset="2"/>
              <a:buChar char="q"/>
            </a:pPr>
            <a:r>
              <a:rPr lang="en-US" sz="1700" smtClean="0"/>
              <a:t>IRDA to decide on allowing banks to partner with multiple partners:</a:t>
            </a:r>
          </a:p>
          <a:p>
            <a:pPr lvl="1" eaLnBrk="1" hangingPunct="1">
              <a:lnSpc>
                <a:spcPct val="140000"/>
              </a:lnSpc>
              <a:buFont typeface="Wingdings" pitchFamily="2" charset="2"/>
              <a:buChar char="q"/>
            </a:pPr>
            <a:r>
              <a:rPr lang="en-US" sz="1600" smtClean="0"/>
              <a:t>2 Life Insurers &amp; 2 General Insurers</a:t>
            </a:r>
          </a:p>
          <a:p>
            <a:pPr lvl="1" eaLnBrk="1" hangingPunct="1">
              <a:lnSpc>
                <a:spcPct val="140000"/>
              </a:lnSpc>
              <a:buFont typeface="Wingdings" pitchFamily="2" charset="2"/>
              <a:buChar char="q"/>
            </a:pPr>
            <a:r>
              <a:rPr lang="en-US" sz="1600" smtClean="0"/>
              <a:t>2 Health Insurance &amp; 1 ECGC</a:t>
            </a:r>
          </a:p>
          <a:p>
            <a:pPr eaLnBrk="1" hangingPunct="1">
              <a:lnSpc>
                <a:spcPct val="140000"/>
              </a:lnSpc>
              <a:buFont typeface="Wingdings" pitchFamily="2" charset="2"/>
              <a:buChar char="q"/>
            </a:pPr>
            <a:r>
              <a:rPr lang="en-US" sz="1700" smtClean="0"/>
              <a:t>Customized wealth creation insurance products as per bank partner requirements</a:t>
            </a:r>
          </a:p>
          <a:p>
            <a:pPr eaLnBrk="1" hangingPunct="1">
              <a:lnSpc>
                <a:spcPct val="140000"/>
              </a:lnSpc>
              <a:buFont typeface="Wingdings" pitchFamily="2" charset="2"/>
              <a:buChar char="q"/>
            </a:pPr>
            <a:r>
              <a:rPr lang="en-US" sz="1700" smtClean="0"/>
              <a:t>Banks consciously moving towards increasing sales of regular premium products</a:t>
            </a:r>
            <a:endParaRPr lang="en-US" sz="1200" smtClean="0"/>
          </a:p>
        </p:txBody>
      </p:sp>
      <p:sp>
        <p:nvSpPr>
          <p:cNvPr id="29699"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BE4625B6-B2C1-465A-A7E3-1D00F402C351}" type="slidenum">
              <a:rPr lang="en-US" sz="1200" b="1">
                <a:solidFill>
                  <a:schemeClr val="bg1"/>
                </a:solidFill>
              </a:rPr>
              <a:pPr algn="ctr">
                <a:lnSpc>
                  <a:spcPct val="80000"/>
                </a:lnSpc>
              </a:pPr>
              <a:t>21</a:t>
            </a:fld>
            <a:endParaRPr lang="en-US" sz="1200" b="1">
              <a:solidFill>
                <a:schemeClr val="bg1"/>
              </a:solidFill>
            </a:endParaRPr>
          </a:p>
        </p:txBody>
      </p:sp>
      <p:sp>
        <p:nvSpPr>
          <p:cNvPr id="7"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Current Bancassurance market scenario (1/2)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sz="quarter" idx="1"/>
          </p:nvPr>
        </p:nvSpPr>
        <p:spPr>
          <a:xfrm>
            <a:off x="357188" y="1289050"/>
            <a:ext cx="9139237" cy="4821238"/>
          </a:xfrm>
        </p:spPr>
        <p:txBody>
          <a:bodyPr/>
          <a:lstStyle/>
          <a:p>
            <a:pPr eaLnBrk="1" hangingPunct="1">
              <a:buFont typeface="Wingdings 2" pitchFamily="18" charset="2"/>
              <a:buNone/>
            </a:pPr>
            <a:r>
              <a:rPr lang="en-US" sz="1800" b="1" smtClean="0"/>
              <a:t>Models preferred by Banks:</a:t>
            </a:r>
          </a:p>
          <a:p>
            <a:pPr eaLnBrk="1" hangingPunct="1">
              <a:lnSpc>
                <a:spcPct val="150000"/>
              </a:lnSpc>
              <a:buFont typeface="Wingdings" pitchFamily="2" charset="2"/>
              <a:buChar char="q"/>
            </a:pPr>
            <a:r>
              <a:rPr lang="en-US" sz="1800" smtClean="0"/>
              <a:t>Small &amp; Medium Private Banks – Corporate Agency (CA) model</a:t>
            </a:r>
          </a:p>
          <a:p>
            <a:pPr eaLnBrk="1" hangingPunct="1">
              <a:lnSpc>
                <a:spcPct val="150000"/>
              </a:lnSpc>
              <a:buFont typeface="Wingdings" pitchFamily="2" charset="2"/>
              <a:buChar char="q"/>
            </a:pPr>
            <a:r>
              <a:rPr lang="en-US" sz="1800" smtClean="0"/>
              <a:t>Large Private Banks – Equity JV / Manufacturer model</a:t>
            </a:r>
          </a:p>
          <a:p>
            <a:pPr eaLnBrk="1" hangingPunct="1">
              <a:lnSpc>
                <a:spcPct val="150000"/>
              </a:lnSpc>
              <a:buFont typeface="Wingdings" pitchFamily="2" charset="2"/>
              <a:buChar char="q"/>
            </a:pPr>
            <a:r>
              <a:rPr lang="en-US" sz="1800" smtClean="0"/>
              <a:t>PSU Banks: </a:t>
            </a:r>
          </a:p>
          <a:p>
            <a:pPr lvl="1" eaLnBrk="1" hangingPunct="1">
              <a:lnSpc>
                <a:spcPct val="150000"/>
              </a:lnSpc>
              <a:buFont typeface="Wingdings" pitchFamily="2" charset="2"/>
              <a:buChar char="q"/>
            </a:pPr>
            <a:r>
              <a:rPr lang="en-US" sz="1500" smtClean="0"/>
              <a:t>Medium &amp; Small PSUs -Corporate agency model</a:t>
            </a:r>
          </a:p>
          <a:p>
            <a:pPr lvl="1" eaLnBrk="1" hangingPunct="1">
              <a:lnSpc>
                <a:spcPct val="150000"/>
              </a:lnSpc>
              <a:buFont typeface="Wingdings" pitchFamily="2" charset="2"/>
              <a:buChar char="q"/>
            </a:pPr>
            <a:r>
              <a:rPr lang="en-US" sz="1500" smtClean="0"/>
              <a:t>Larger PSUs preferring Equity JV / Manufacturer model</a:t>
            </a:r>
          </a:p>
          <a:p>
            <a:pPr eaLnBrk="1" hangingPunct="1">
              <a:lnSpc>
                <a:spcPct val="150000"/>
              </a:lnSpc>
              <a:buFont typeface="Wingdings" pitchFamily="2" charset="2"/>
              <a:buChar char="q"/>
            </a:pPr>
            <a:r>
              <a:rPr lang="en-US" sz="1800" smtClean="0"/>
              <a:t>As seen above - </a:t>
            </a:r>
            <a:r>
              <a:rPr lang="en-US" sz="1800" b="1" smtClean="0"/>
              <a:t>Banks with sizeable distribution network are now looking at entering into equity model partnerships</a:t>
            </a:r>
          </a:p>
          <a:p>
            <a:pPr eaLnBrk="1" hangingPunct="1">
              <a:lnSpc>
                <a:spcPct val="150000"/>
              </a:lnSpc>
              <a:buFont typeface="Wingdings" pitchFamily="2" charset="2"/>
              <a:buChar char="q"/>
            </a:pPr>
            <a:r>
              <a:rPr lang="en-US" sz="1800" b="1" smtClean="0"/>
              <a:t>Medium &amp; Small sized PSU Banks with differentiated geographic footprints are coming together to partner for mutually beneficial association (eg: IDBI &amp; Federal bank)</a:t>
            </a:r>
          </a:p>
        </p:txBody>
      </p:sp>
      <p:sp>
        <p:nvSpPr>
          <p:cNvPr id="30723"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56B3FDA0-CAA9-4B42-B762-81103F4D7A3B}" type="slidenum">
              <a:rPr lang="en-US" sz="1200" b="1">
                <a:solidFill>
                  <a:schemeClr val="bg1"/>
                </a:solidFill>
              </a:rPr>
              <a:pPr algn="ctr">
                <a:lnSpc>
                  <a:spcPct val="80000"/>
                </a:lnSpc>
              </a:pPr>
              <a:t>22</a:t>
            </a:fld>
            <a:endParaRPr lang="en-US" sz="1200" b="1">
              <a:solidFill>
                <a:schemeClr val="bg1"/>
              </a:solidFill>
            </a:endParaRPr>
          </a:p>
        </p:txBody>
      </p:sp>
      <p:sp>
        <p:nvSpPr>
          <p:cNvPr id="7"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Current Bancassurance market scenario (2/2)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sz="quarter" idx="1"/>
          </p:nvPr>
        </p:nvSpPr>
        <p:spPr>
          <a:xfrm>
            <a:off x="241300" y="1527175"/>
            <a:ext cx="9331325" cy="4572000"/>
          </a:xfrm>
        </p:spPr>
        <p:txBody>
          <a:bodyPr/>
          <a:lstStyle/>
          <a:p>
            <a:pPr eaLnBrk="1" hangingPunct="1">
              <a:lnSpc>
                <a:spcPct val="80000"/>
              </a:lnSpc>
              <a:buFont typeface="Wingdings 2" pitchFamily="18" charset="2"/>
              <a:buNone/>
            </a:pPr>
            <a:r>
              <a:rPr lang="en-US" sz="1400" b="1" smtClean="0"/>
              <a:t>Recent examples in the Green Field Equity JV tie ups:</a:t>
            </a:r>
          </a:p>
          <a:p>
            <a:pPr eaLnBrk="1" hangingPunct="1">
              <a:lnSpc>
                <a:spcPct val="80000"/>
              </a:lnSpc>
              <a:buFont typeface="Wingdings" pitchFamily="2" charset="2"/>
              <a:buChar char="q"/>
            </a:pPr>
            <a:r>
              <a:rPr lang="en-US" sz="1400" smtClean="0"/>
              <a:t>Bank of India, Union Bank of India with Daichi, Japan - Star Union Dai-ichi Life</a:t>
            </a:r>
          </a:p>
          <a:p>
            <a:pPr eaLnBrk="1" hangingPunct="1">
              <a:lnSpc>
                <a:spcPct val="80000"/>
              </a:lnSpc>
              <a:buFont typeface="Wingdings" pitchFamily="2" charset="2"/>
              <a:buChar char="q"/>
            </a:pPr>
            <a:r>
              <a:rPr lang="en-US" sz="1400" smtClean="0"/>
              <a:t>Canara Bank, Oriental Bank of Commerce with HSBC Life - Canara HSBC OBC Life</a:t>
            </a:r>
          </a:p>
          <a:p>
            <a:pPr eaLnBrk="1" hangingPunct="1">
              <a:lnSpc>
                <a:spcPct val="80000"/>
              </a:lnSpc>
              <a:buFont typeface="Wingdings" pitchFamily="2" charset="2"/>
              <a:buChar char="q"/>
            </a:pPr>
            <a:r>
              <a:rPr lang="en-US" sz="1400" smtClean="0"/>
              <a:t>IDBI Bank, Federal Bank with Aegis- IDBI Federal Life</a:t>
            </a:r>
          </a:p>
          <a:p>
            <a:pPr eaLnBrk="1" hangingPunct="1">
              <a:lnSpc>
                <a:spcPct val="80000"/>
              </a:lnSpc>
              <a:buFont typeface="Wingdings" pitchFamily="2" charset="2"/>
              <a:buChar char="q"/>
            </a:pPr>
            <a:r>
              <a:rPr lang="en-US" sz="1400" smtClean="0"/>
              <a:t>Bank of Baroda, Andhra Bank with Legal &amp; General - India First Life</a:t>
            </a:r>
            <a:endParaRPr lang="en-US" sz="2500" smtClean="0"/>
          </a:p>
          <a:p>
            <a:pPr eaLnBrk="1" hangingPunct="1">
              <a:lnSpc>
                <a:spcPct val="80000"/>
              </a:lnSpc>
              <a:buFont typeface="Wingdings 2" pitchFamily="18" charset="2"/>
              <a:buNone/>
            </a:pPr>
            <a:endParaRPr lang="en-US" sz="1400" b="1" smtClean="0"/>
          </a:p>
          <a:p>
            <a:pPr eaLnBrk="1" hangingPunct="1">
              <a:lnSpc>
                <a:spcPct val="80000"/>
              </a:lnSpc>
              <a:buFont typeface="Wingdings 2" pitchFamily="18" charset="2"/>
              <a:buNone/>
            </a:pPr>
            <a:r>
              <a:rPr lang="en-US" sz="1400" b="1" smtClean="0"/>
              <a:t>Recent examples in the Brown Field Equity JV tie ups:</a:t>
            </a:r>
          </a:p>
          <a:p>
            <a:pPr eaLnBrk="1" hangingPunct="1">
              <a:lnSpc>
                <a:spcPct val="80000"/>
              </a:lnSpc>
              <a:buFont typeface="Wingdings" pitchFamily="2" charset="2"/>
              <a:buChar char="q"/>
            </a:pPr>
            <a:r>
              <a:rPr lang="en-US" sz="1400" smtClean="0"/>
              <a:t>Axis Bank tie-up with Max New York Life</a:t>
            </a:r>
          </a:p>
          <a:p>
            <a:pPr eaLnBrk="1" hangingPunct="1">
              <a:lnSpc>
                <a:spcPct val="80000"/>
              </a:lnSpc>
              <a:buFont typeface="Wingdings 2" pitchFamily="18" charset="2"/>
              <a:buNone/>
            </a:pPr>
            <a:r>
              <a:rPr lang="en-US" sz="1400" smtClean="0"/>
              <a:t>	(</a:t>
            </a:r>
            <a:r>
              <a:rPr lang="en-US" sz="1000" smtClean="0"/>
              <a:t>10year partnership agreement; Axis bank offered ~4% stake in MNYL; deal valued at approx. 250cr-350cr)</a:t>
            </a:r>
            <a:endParaRPr lang="en-US" sz="1400" smtClean="0"/>
          </a:p>
          <a:p>
            <a:pPr eaLnBrk="1" hangingPunct="1">
              <a:lnSpc>
                <a:spcPct val="80000"/>
              </a:lnSpc>
              <a:buFont typeface="Wingdings" pitchFamily="2" charset="2"/>
              <a:buChar char="q"/>
            </a:pPr>
            <a:r>
              <a:rPr lang="en-US" sz="1400" smtClean="0"/>
              <a:t>Punjab National Bank &amp; Metlife India</a:t>
            </a:r>
          </a:p>
          <a:p>
            <a:pPr eaLnBrk="1" hangingPunct="1">
              <a:lnSpc>
                <a:spcPct val="80000"/>
              </a:lnSpc>
              <a:buFont typeface="Wingdings 2" pitchFamily="18" charset="2"/>
              <a:buNone/>
            </a:pPr>
            <a:r>
              <a:rPr lang="en-US" sz="1000" smtClean="0"/>
              <a:t>	(Deal yet to be finalized; 10 year partnership agreement; PNB offered ~30% stake (including free &amp; discounted stake) in Metlife India; deal valued at approx. 600Cr)</a:t>
            </a:r>
          </a:p>
          <a:p>
            <a:pPr eaLnBrk="1" hangingPunct="1">
              <a:lnSpc>
                <a:spcPct val="80000"/>
              </a:lnSpc>
              <a:buFont typeface="Wingdings" pitchFamily="2" charset="2"/>
              <a:buChar char="q"/>
            </a:pPr>
            <a:r>
              <a:rPr lang="en-US" sz="1400" smtClean="0"/>
              <a:t>Syndicate Bank currently in the process of finalizing its JV partner</a:t>
            </a:r>
          </a:p>
          <a:p>
            <a:pPr eaLnBrk="1" hangingPunct="1">
              <a:lnSpc>
                <a:spcPct val="80000"/>
              </a:lnSpc>
              <a:buFont typeface="Wingdings 2" pitchFamily="18" charset="2"/>
              <a:buNone/>
            </a:pPr>
            <a:r>
              <a:rPr lang="en-US" sz="1400" smtClean="0"/>
              <a:t>	(</a:t>
            </a:r>
            <a:r>
              <a:rPr lang="en-US" sz="1000" smtClean="0">
                <a:solidFill>
                  <a:srgbClr val="000000"/>
                </a:solidFill>
              </a:rPr>
              <a:t>Syndicate bank is scouting for an appropriate insurance partner for  Brownfield entry into the life insurance industry; Birla Sunlife)</a:t>
            </a:r>
            <a:endParaRPr lang="en-US" sz="1400" smtClean="0"/>
          </a:p>
          <a:p>
            <a:pPr eaLnBrk="1" hangingPunct="1">
              <a:lnSpc>
                <a:spcPct val="80000"/>
              </a:lnSpc>
              <a:buFont typeface="Wingdings 2" pitchFamily="18" charset="2"/>
              <a:buNone/>
            </a:pPr>
            <a:endParaRPr lang="en-US" sz="600" smtClean="0"/>
          </a:p>
          <a:p>
            <a:pPr algn="ctr" eaLnBrk="1" hangingPunct="1">
              <a:lnSpc>
                <a:spcPct val="150000"/>
              </a:lnSpc>
              <a:buFont typeface="Wingdings 2" pitchFamily="18" charset="2"/>
              <a:buNone/>
            </a:pPr>
            <a:r>
              <a:rPr lang="en-US" sz="1700" b="1" smtClean="0"/>
              <a:t>	</a:t>
            </a:r>
            <a:r>
              <a:rPr lang="en-US" sz="1900" b="1" smtClean="0"/>
              <a:t>Many other Banks considering entering Life insurance to encash distribution premium  and create “Valuation upside”</a:t>
            </a:r>
            <a:endParaRPr lang="en-US" sz="2200" b="1" smtClean="0"/>
          </a:p>
        </p:txBody>
      </p:sp>
      <p:sp>
        <p:nvSpPr>
          <p:cNvPr id="31747"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0B1B1314-0226-4F90-8B76-6EBDE3D77032}" type="slidenum">
              <a:rPr lang="en-US" sz="1200" b="1">
                <a:solidFill>
                  <a:schemeClr val="bg1"/>
                </a:solidFill>
              </a:rPr>
              <a:pPr algn="ctr">
                <a:lnSpc>
                  <a:spcPct val="80000"/>
                </a:lnSpc>
              </a:pPr>
              <a:t>23</a:t>
            </a:fld>
            <a:endParaRPr lang="en-US" sz="1200" b="1">
              <a:solidFill>
                <a:schemeClr val="bg1"/>
              </a:solidFill>
            </a:endParaRPr>
          </a:p>
        </p:txBody>
      </p:sp>
      <p:sp>
        <p:nvSpPr>
          <p:cNvPr id="6"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Recent Joint Ventures &amp; Bancassurance Tie-ups</a:t>
            </a:r>
          </a:p>
        </p:txBody>
      </p:sp>
      <p:sp>
        <p:nvSpPr>
          <p:cNvPr id="7" name="TextBox 6"/>
          <p:cNvSpPr txBox="1"/>
          <p:nvPr/>
        </p:nvSpPr>
        <p:spPr>
          <a:xfrm>
            <a:off x="282575" y="6159500"/>
            <a:ext cx="6397625" cy="246063"/>
          </a:xfrm>
          <a:prstGeom prst="rect">
            <a:avLst/>
          </a:prstGeom>
          <a:noFill/>
        </p:spPr>
        <p:txBody>
          <a:bodyPr>
            <a:spAutoFit/>
          </a:bodyPr>
          <a:lstStyle/>
          <a:p>
            <a:pPr>
              <a:defRPr/>
            </a:pPr>
            <a:r>
              <a:rPr lang="en-US" sz="1000" dirty="0">
                <a:latin typeface="+mj-lt"/>
                <a:ea typeface="MS PGothic" pitchFamily="34" charset="-128"/>
              </a:rPr>
              <a:t>Note - Deal values as per unverified market intelligence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898" y="228600"/>
            <a:ext cx="9245600" cy="758952"/>
          </a:xfrm>
        </p:spPr>
        <p:txBody>
          <a:bodyPr>
            <a:normAutofit fontScale="90000"/>
          </a:bodyPr>
          <a:lstStyle/>
          <a:p>
            <a:pPr eaLnBrk="1" fontAlgn="auto" hangingPunct="1">
              <a:spcAft>
                <a:spcPts val="0"/>
              </a:spcAft>
              <a:defRPr/>
            </a:pP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Queries</a:t>
            </a:r>
            <a:endParaRPr lang="en-US" sz="5400" dirty="0"/>
          </a:p>
        </p:txBody>
      </p:sp>
      <p:sp>
        <p:nvSpPr>
          <p:cNvPr id="32771" name="Date Placeholder 3"/>
          <p:cNvSpPr>
            <a:spLocks noGrp="1"/>
          </p:cNvSpPr>
          <p:nvPr>
            <p:ph type="dt" sz="quarter" idx="10"/>
          </p:nvPr>
        </p:nvSpPr>
        <p:spPr bwMode="auto">
          <a:xfrm>
            <a:off x="495300" y="6356350"/>
            <a:ext cx="2311400" cy="365125"/>
          </a:xfrm>
          <a:noFill/>
          <a:ln>
            <a:miter lim="800000"/>
            <a:headEnd/>
            <a:tailEnd/>
          </a:ln>
        </p:spPr>
        <p:txBody>
          <a:bodyPr anchor="t"/>
          <a:lstStyle/>
          <a:p>
            <a:fld id="{5B74D720-68D0-42F8-A626-5383160CB275}" type="datetime1">
              <a:rPr lang="en-US" b="1" smtClean="0">
                <a:solidFill>
                  <a:schemeClr val="tx1"/>
                </a:solidFill>
                <a:ea typeface="ＭＳ Ｐゴシック" pitchFamily="34" charset="-128"/>
              </a:rPr>
              <a:pPr/>
              <a:t>7/6/2012</a:t>
            </a:fld>
            <a:endParaRPr lang="en-US" b="1" smtClean="0">
              <a:solidFill>
                <a:schemeClr val="tx1"/>
              </a:solidFill>
              <a:ea typeface="ＭＳ Ｐゴシック" pitchFamily="34" charset="-128"/>
            </a:endParaRPr>
          </a:p>
        </p:txBody>
      </p:sp>
      <p:sp>
        <p:nvSpPr>
          <p:cNvPr id="32772" name="Slide Number Placeholder 4"/>
          <p:cNvSpPr>
            <a:spLocks noGrp="1"/>
          </p:cNvSpPr>
          <p:nvPr>
            <p:ph type="sldNum" sz="quarter" idx="12"/>
          </p:nvPr>
        </p:nvSpPr>
        <p:spPr bwMode="auto">
          <a:xfrm>
            <a:off x="7099300" y="6356350"/>
            <a:ext cx="2311400" cy="365125"/>
          </a:xfrm>
          <a:noFill/>
          <a:ln>
            <a:miter lim="800000"/>
            <a:headEnd/>
            <a:tailEnd/>
          </a:ln>
        </p:spPr>
        <p:txBody>
          <a:bodyPr/>
          <a:lstStyle/>
          <a:p>
            <a:fld id="{AC59461E-5B80-4234-8F5D-7628900E5C34}" type="slidenum">
              <a:rPr lang="en-US" smtClean="0">
                <a:ea typeface="ＭＳ Ｐゴシック" pitchFamily="34" charset="-128"/>
              </a:rPr>
              <a:pPr/>
              <a:t>24</a:t>
            </a:fld>
            <a:endParaRPr lang="en-US" smtClean="0">
              <a:ea typeface="ＭＳ Ｐゴシック" pitchFamily="34" charset="-128"/>
            </a:endParaRPr>
          </a:p>
        </p:txBody>
      </p:sp>
      <p:sp>
        <p:nvSpPr>
          <p:cNvPr id="32773" name="Footer Placeholder 5"/>
          <p:cNvSpPr>
            <a:spLocks noGrp="1"/>
          </p:cNvSpPr>
          <p:nvPr>
            <p:ph type="ftr" sz="quarter" idx="11"/>
          </p:nvPr>
        </p:nvSpPr>
        <p:spPr bwMode="auto">
          <a:xfrm>
            <a:off x="3384550" y="6356350"/>
            <a:ext cx="3136900" cy="365125"/>
          </a:xfrm>
          <a:noFill/>
          <a:ln>
            <a:miter lim="800000"/>
            <a:headEnd/>
            <a:tailEnd/>
          </a:ln>
        </p:spPr>
        <p:txBody>
          <a:bodyPr anchor="t"/>
          <a:lstStyle/>
          <a:p>
            <a:r>
              <a:rPr lang="en-US" b="1" i="1" smtClean="0">
                <a:solidFill>
                  <a:schemeClr val="tx1"/>
                </a:solidFill>
                <a:ea typeface="ＭＳ Ｐゴシック" pitchFamily="34" charset="-128"/>
              </a:rPr>
              <a:t>European Rail</a:t>
            </a:r>
          </a:p>
        </p:txBody>
      </p:sp>
      <p:pic>
        <p:nvPicPr>
          <p:cNvPr id="32774" name="Picture 2" descr="http://www.anu.edu.au/anugreen/files/403_question%20mark.jpg"/>
          <p:cNvPicPr>
            <a:picLocks noChangeAspect="1" noChangeArrowheads="1"/>
          </p:cNvPicPr>
          <p:nvPr/>
        </p:nvPicPr>
        <p:blipFill>
          <a:blip r:embed="rId3" cstate="print"/>
          <a:srcRect/>
          <a:stretch>
            <a:fillRect/>
          </a:stretch>
        </p:blipFill>
        <p:spPr bwMode="auto">
          <a:xfrm>
            <a:off x="0" y="1390650"/>
            <a:ext cx="9906000" cy="54673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bwMode="auto">
          <a:xfrm>
            <a:off x="495300" y="119063"/>
            <a:ext cx="8915400" cy="676275"/>
          </a:xfrm>
          <a:noFill/>
          <a:ln>
            <a:miter lim="800000"/>
            <a:headEnd/>
            <a:tailEnd/>
          </a:ln>
        </p:spPr>
        <p:txBody>
          <a:bodyPr vert="horz" wrap="square" lIns="91440" tIns="45720" rIns="91440" bIns="45720" numCol="1" anchor="t" anchorCtr="0" compatLnSpc="1">
            <a:prstTxWarp prst="textNoShape">
              <a:avLst/>
            </a:prstTxWarp>
          </a:bodyPr>
          <a:lstStyle/>
          <a:p>
            <a:pPr algn="ctr"/>
            <a:r>
              <a:rPr lang="en-US" smtClean="0"/>
              <a:t>Winning is Everything</a:t>
            </a:r>
          </a:p>
        </p:txBody>
      </p:sp>
      <p:sp>
        <p:nvSpPr>
          <p:cNvPr id="33795" name="Content Placeholder 2"/>
          <p:cNvSpPr>
            <a:spLocks noGrp="1"/>
          </p:cNvSpPr>
          <p:nvPr>
            <p:ph idx="1"/>
          </p:nvPr>
        </p:nvSpPr>
        <p:spPr/>
        <p:txBody>
          <a:bodyPr/>
          <a:lstStyle/>
          <a:p>
            <a:pPr lvl="1" algn="ctr">
              <a:buFont typeface="Wingdings 2" pitchFamily="18" charset="2"/>
              <a:buNone/>
              <a:tabLst>
                <a:tab pos="7829550" algn="l"/>
              </a:tabLst>
            </a:pPr>
            <a:endParaRPr lang="en-US" sz="6600" smtClean="0"/>
          </a:p>
          <a:p>
            <a:pPr lvl="1" algn="ctr">
              <a:buFont typeface="Wingdings 2" pitchFamily="18" charset="2"/>
              <a:buNone/>
              <a:tabLst>
                <a:tab pos="7829550" algn="l"/>
              </a:tabLst>
            </a:pPr>
            <a:r>
              <a:rPr lang="en-US" sz="6600" smtClean="0"/>
              <a:t>Thanks</a:t>
            </a:r>
          </a:p>
        </p:txBody>
      </p:sp>
      <p:sp>
        <p:nvSpPr>
          <p:cNvPr id="33796" name="Rectangle 1"/>
          <p:cNvSpPr>
            <a:spLocks noChangeArrowheads="1"/>
          </p:cNvSpPr>
          <p:nvPr/>
        </p:nvSpPr>
        <p:spPr bwMode="auto">
          <a:xfrm>
            <a:off x="7683500" y="6305550"/>
            <a:ext cx="2065338" cy="276225"/>
          </a:xfrm>
          <a:prstGeom prst="rect">
            <a:avLst/>
          </a:prstGeom>
          <a:noFill/>
          <a:ln w="9525">
            <a:noFill/>
            <a:miter lim="800000"/>
            <a:headEnd/>
            <a:tailEnd/>
          </a:ln>
        </p:spPr>
        <p:txBody>
          <a:bodyPr wrap="none" anchor="ctr">
            <a:spAutoFit/>
          </a:bodyPr>
          <a:lstStyle/>
          <a:p>
            <a:pPr algn="just" defTabSz="914400"/>
            <a:r>
              <a:rPr lang="en-US" sz="1200" b="1">
                <a:solidFill>
                  <a:srgbClr val="FF0000"/>
                </a:solidFill>
                <a:ea typeface="Times New Roman" pitchFamily="18" charset="0"/>
                <a:cs typeface="Arial" pitchFamily="34" charset="0"/>
              </a:rPr>
              <a:t>New Initiative</a:t>
            </a:r>
            <a:r>
              <a:rPr lang="en-US" sz="1200" b="1">
                <a:ea typeface="Times New Roman" pitchFamily="18" charset="0"/>
                <a:cs typeface="Arial" pitchFamily="34" charset="0"/>
              </a:rPr>
              <a:t> </a:t>
            </a:r>
            <a:r>
              <a:rPr lang="en-US" sz="1200" b="1">
                <a:solidFill>
                  <a:srgbClr val="548DD4"/>
                </a:solidFill>
                <a:ea typeface="Times New Roman" pitchFamily="18" charset="0"/>
                <a:cs typeface="Arial" pitchFamily="34" charset="0"/>
              </a:rPr>
              <a:t>Department</a:t>
            </a:r>
            <a:endParaRPr lang="en-US" sz="1800">
              <a:ea typeface="Times New Roman" pitchFamily="18" charset="0"/>
              <a:cs typeface="Arial"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4"/>
          <p:cNvSpPr>
            <a:spLocks noGrp="1"/>
          </p:cNvSpPr>
          <p:nvPr>
            <p:ph type="title"/>
          </p:nvPr>
        </p:nvSpPr>
        <p:spPr bwMode="auto">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en-GB" b="1" smtClean="0">
                <a:solidFill>
                  <a:schemeClr val="tx1"/>
                </a:solidFill>
              </a:rPr>
              <a:t>Appendix</a:t>
            </a:r>
            <a:endParaRPr lang="en-US" b="1" smtClean="0">
              <a:solidFill>
                <a:schemeClr val="tx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sz="quarter" idx="1"/>
          </p:nvPr>
        </p:nvSpPr>
        <p:spPr>
          <a:xfrm>
            <a:off x="166688" y="1457325"/>
            <a:ext cx="9572625" cy="4654550"/>
          </a:xfrm>
        </p:spPr>
        <p:txBody>
          <a:bodyPr/>
          <a:lstStyle/>
          <a:p>
            <a:pPr eaLnBrk="1" hangingPunct="1">
              <a:lnSpc>
                <a:spcPct val="120000"/>
              </a:lnSpc>
              <a:spcBef>
                <a:spcPct val="0"/>
              </a:spcBef>
              <a:spcAft>
                <a:spcPts val="600"/>
              </a:spcAft>
              <a:buSzPct val="120000"/>
              <a:buFont typeface="Wingdings" pitchFamily="2" charset="2"/>
              <a:buChar char="q"/>
            </a:pPr>
            <a:r>
              <a:rPr lang="en-US" sz="1400" b="1" smtClean="0"/>
              <a:t>Objectives of the venture should be clear and communicated to the Top management</a:t>
            </a:r>
            <a:endParaRPr lang="en-US" sz="1400" smtClean="0"/>
          </a:p>
          <a:p>
            <a:pPr eaLnBrk="1" hangingPunct="1">
              <a:lnSpc>
                <a:spcPct val="120000"/>
              </a:lnSpc>
              <a:spcBef>
                <a:spcPct val="0"/>
              </a:spcBef>
              <a:spcAft>
                <a:spcPts val="600"/>
              </a:spcAft>
              <a:buSzPct val="120000"/>
              <a:buFont typeface="Wingdings" pitchFamily="2" charset="2"/>
              <a:buChar char="q"/>
            </a:pPr>
            <a:r>
              <a:rPr lang="en-US" sz="1400" b="1" smtClean="0"/>
              <a:t>Assessment of the Insurance Partner in terms of :</a:t>
            </a:r>
          </a:p>
          <a:p>
            <a:pPr marL="577850" lvl="2" eaLnBrk="1" hangingPunct="1">
              <a:lnSpc>
                <a:spcPct val="120000"/>
              </a:lnSpc>
              <a:spcBef>
                <a:spcPct val="0"/>
              </a:spcBef>
              <a:spcAft>
                <a:spcPts val="600"/>
              </a:spcAft>
              <a:buFont typeface="Wingdings" pitchFamily="2" charset="2"/>
              <a:buChar char="q"/>
            </a:pPr>
            <a:r>
              <a:rPr lang="en-US" sz="1400" smtClean="0"/>
              <a:t>Levels of expertise (in Indian market + globally), investment and/or assets brought committed for the venture</a:t>
            </a:r>
          </a:p>
          <a:p>
            <a:pPr marL="577850" lvl="2" eaLnBrk="1" hangingPunct="1">
              <a:lnSpc>
                <a:spcPct val="120000"/>
              </a:lnSpc>
              <a:spcBef>
                <a:spcPct val="0"/>
              </a:spcBef>
              <a:spcAft>
                <a:spcPts val="600"/>
              </a:spcAft>
              <a:buFont typeface="Wingdings" pitchFamily="2" charset="2"/>
              <a:buChar char="q"/>
            </a:pPr>
            <a:r>
              <a:rPr lang="en-US" sz="1400" smtClean="0"/>
              <a:t>Alignment of cultures and management styles for effective integration and co-operation</a:t>
            </a:r>
          </a:p>
          <a:p>
            <a:pPr marL="577850" lvl="2" eaLnBrk="1" hangingPunct="1">
              <a:lnSpc>
                <a:spcPct val="120000"/>
              </a:lnSpc>
              <a:spcBef>
                <a:spcPct val="0"/>
              </a:spcBef>
              <a:spcAft>
                <a:spcPts val="600"/>
              </a:spcAft>
              <a:buFont typeface="Wingdings" pitchFamily="2" charset="2"/>
              <a:buChar char="q"/>
            </a:pPr>
            <a:r>
              <a:rPr lang="en-US" sz="1400" smtClean="0"/>
              <a:t>Ability to develop tailored products with differentiated pricing for bank partner</a:t>
            </a:r>
          </a:p>
          <a:p>
            <a:pPr marL="577850" lvl="2" eaLnBrk="1" hangingPunct="1">
              <a:lnSpc>
                <a:spcPct val="120000"/>
              </a:lnSpc>
              <a:spcBef>
                <a:spcPct val="0"/>
              </a:spcBef>
              <a:spcAft>
                <a:spcPts val="600"/>
              </a:spcAft>
              <a:buFont typeface="Wingdings" pitchFamily="2" charset="2"/>
              <a:buChar char="q"/>
            </a:pPr>
            <a:r>
              <a:rPr lang="en-US" sz="1400" smtClean="0"/>
              <a:t>Global ranking &amp; Credibility of the Insurance partner and Bancassurance experience</a:t>
            </a:r>
          </a:p>
          <a:p>
            <a:pPr eaLnBrk="1" hangingPunct="1">
              <a:lnSpc>
                <a:spcPct val="120000"/>
              </a:lnSpc>
              <a:spcBef>
                <a:spcPct val="0"/>
              </a:spcBef>
              <a:spcAft>
                <a:spcPts val="600"/>
              </a:spcAft>
              <a:buSzPct val="120000"/>
              <a:buFont typeface="Wingdings" pitchFamily="2" charset="2"/>
              <a:buChar char="q"/>
            </a:pPr>
            <a:r>
              <a:rPr lang="en-US" sz="1400" b="1" smtClean="0"/>
              <a:t>Assessment of the Bank’s potential with respect to:</a:t>
            </a:r>
          </a:p>
          <a:p>
            <a:pPr marL="577850" lvl="2" eaLnBrk="1" hangingPunct="1">
              <a:lnSpc>
                <a:spcPct val="120000"/>
              </a:lnSpc>
              <a:spcBef>
                <a:spcPct val="0"/>
              </a:spcBef>
              <a:spcAft>
                <a:spcPts val="600"/>
              </a:spcAft>
              <a:buFont typeface="Wingdings" pitchFamily="2" charset="2"/>
              <a:buChar char="q"/>
            </a:pPr>
            <a:r>
              <a:rPr lang="en-US" sz="1400" smtClean="0"/>
              <a:t>Number of Points of Presence (PoP) (Bank Branches, ATMs, RRB branches, etc.)</a:t>
            </a:r>
          </a:p>
          <a:p>
            <a:pPr marL="577850" lvl="2" eaLnBrk="1" hangingPunct="1">
              <a:lnSpc>
                <a:spcPct val="120000"/>
              </a:lnSpc>
              <a:spcBef>
                <a:spcPct val="0"/>
              </a:spcBef>
              <a:spcAft>
                <a:spcPts val="600"/>
              </a:spcAft>
              <a:buFont typeface="Wingdings" pitchFamily="2" charset="2"/>
              <a:buChar char="q"/>
            </a:pPr>
            <a:r>
              <a:rPr lang="en-US" sz="1400" smtClean="0"/>
              <a:t>Challenge in terms of activation of these PoP’s</a:t>
            </a:r>
          </a:p>
          <a:p>
            <a:pPr eaLnBrk="1" hangingPunct="1">
              <a:lnSpc>
                <a:spcPct val="120000"/>
              </a:lnSpc>
              <a:spcBef>
                <a:spcPct val="0"/>
              </a:spcBef>
              <a:spcAft>
                <a:spcPts val="600"/>
              </a:spcAft>
              <a:buSzPct val="120000"/>
              <a:buFont typeface="Wingdings" pitchFamily="2" charset="2"/>
              <a:buChar char="q"/>
            </a:pPr>
            <a:r>
              <a:rPr lang="en-US" sz="1400" b="1" smtClean="0"/>
              <a:t>Operational Sales Model Support</a:t>
            </a:r>
          </a:p>
          <a:p>
            <a:pPr marL="577850" lvl="2" eaLnBrk="1" hangingPunct="1">
              <a:lnSpc>
                <a:spcPct val="120000"/>
              </a:lnSpc>
              <a:spcBef>
                <a:spcPct val="0"/>
              </a:spcBef>
              <a:spcAft>
                <a:spcPts val="600"/>
              </a:spcAft>
              <a:buFont typeface="Wingdings" pitchFamily="2" charset="2"/>
              <a:buChar char="q"/>
            </a:pPr>
            <a:r>
              <a:rPr lang="en-US" sz="1400" smtClean="0"/>
              <a:t>Bank employees responsible for driving insurance sales with Manpower support from the Insurance partner </a:t>
            </a:r>
          </a:p>
          <a:p>
            <a:pPr marL="577850" lvl="2" eaLnBrk="1" hangingPunct="1">
              <a:lnSpc>
                <a:spcPct val="120000"/>
              </a:lnSpc>
              <a:spcBef>
                <a:spcPct val="0"/>
              </a:spcBef>
              <a:spcAft>
                <a:spcPts val="600"/>
              </a:spcAft>
              <a:buFont typeface="Wingdings" pitchFamily="2" charset="2"/>
              <a:buChar char="q"/>
            </a:pPr>
            <a:r>
              <a:rPr lang="en-US" sz="1400" smtClean="0"/>
              <a:t>Relationship Managers assigned to cover specialized segments/channels of the bank, viz. Wealth Management SMEs, Corporates, Asset business, etc.</a:t>
            </a:r>
          </a:p>
          <a:p>
            <a:pPr marL="577850" lvl="2" eaLnBrk="1" hangingPunct="1">
              <a:lnSpc>
                <a:spcPct val="120000"/>
              </a:lnSpc>
              <a:spcBef>
                <a:spcPct val="0"/>
              </a:spcBef>
              <a:spcAft>
                <a:spcPts val="600"/>
              </a:spcAft>
              <a:buFont typeface="Wingdings" pitchFamily="2" charset="2"/>
              <a:buChar char="q"/>
            </a:pPr>
            <a:r>
              <a:rPr lang="en-US" sz="1400" smtClean="0"/>
              <a:t>Consent &amp; support for regulatory (IRDA) certification of the bank employees</a:t>
            </a:r>
          </a:p>
        </p:txBody>
      </p:sp>
      <p:sp>
        <p:nvSpPr>
          <p:cNvPr id="24579" name="TextBox 3"/>
          <p:cNvSpPr txBox="1">
            <a:spLocks noChangeArrowheads="1"/>
          </p:cNvSpPr>
          <p:nvPr/>
        </p:nvSpPr>
        <p:spPr bwMode="auto">
          <a:xfrm>
            <a:off x="166688" y="6429375"/>
            <a:ext cx="8643937" cy="246063"/>
          </a:xfrm>
          <a:prstGeom prst="rect">
            <a:avLst/>
          </a:prstGeom>
          <a:noFill/>
          <a:ln w="9525">
            <a:noFill/>
            <a:miter lim="800000"/>
            <a:headEnd/>
            <a:tailEnd/>
          </a:ln>
        </p:spPr>
        <p:txBody>
          <a:bodyPr>
            <a:spAutoFit/>
          </a:bodyPr>
          <a:lstStyle/>
          <a:p>
            <a:pPr>
              <a:spcBef>
                <a:spcPts val="100"/>
              </a:spcBef>
              <a:spcAft>
                <a:spcPts val="100"/>
              </a:spcAft>
              <a:tabLst>
                <a:tab pos="1460500" algn="ctr"/>
                <a:tab pos="2705100" algn="ctr"/>
                <a:tab pos="3937000" algn="ctr"/>
                <a:tab pos="5194300" algn="ctr"/>
                <a:tab pos="6426200" algn="ctr"/>
                <a:tab pos="7645400" algn="ctr"/>
              </a:tabLst>
              <a:defRPr/>
            </a:pPr>
            <a:r>
              <a:rPr lang="en-US" sz="1000" dirty="0">
                <a:latin typeface="+mj-lt"/>
                <a:ea typeface="MS PGothic" pitchFamily="34" charset="-128"/>
                <a:cs typeface="Arial" pitchFamily="34" charset="0"/>
              </a:rPr>
              <a:t>Source : </a:t>
            </a:r>
            <a:r>
              <a:rPr lang="en-US" sz="1000" dirty="0" err="1">
                <a:latin typeface="+mj-lt"/>
                <a:ea typeface="MS PGothic" pitchFamily="34" charset="-128"/>
                <a:cs typeface="Arial" pitchFamily="34" charset="0"/>
              </a:rPr>
              <a:t>TowersWatson</a:t>
            </a:r>
            <a:r>
              <a:rPr lang="en-US" sz="1000" dirty="0">
                <a:latin typeface="+mj-lt"/>
                <a:ea typeface="MS PGothic" pitchFamily="34" charset="-128"/>
                <a:cs typeface="Arial" pitchFamily="34" charset="0"/>
              </a:rPr>
              <a:t> -India Bancassurance Benchmarking survey</a:t>
            </a:r>
          </a:p>
        </p:txBody>
      </p:sp>
      <p:sp>
        <p:nvSpPr>
          <p:cNvPr id="35844"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43670A21-9732-4300-8650-20F4B9C38DE9}" type="slidenum">
              <a:rPr lang="en-US" sz="1200" b="1">
                <a:solidFill>
                  <a:schemeClr val="bg1"/>
                </a:solidFill>
              </a:rPr>
              <a:pPr algn="ctr">
                <a:lnSpc>
                  <a:spcPct val="80000"/>
                </a:lnSpc>
              </a:pPr>
              <a:t>27</a:t>
            </a:fld>
            <a:endParaRPr lang="en-US" sz="1200" b="1">
              <a:solidFill>
                <a:schemeClr val="bg1"/>
              </a:solidFill>
            </a:endParaRPr>
          </a:p>
        </p:txBody>
      </p:sp>
      <p:sp>
        <p:nvSpPr>
          <p:cNvPr id="8" name="Title 1"/>
          <p:cNvSpPr txBox="1">
            <a:spLocks/>
          </p:cNvSpPr>
          <p:nvPr/>
        </p:nvSpPr>
        <p:spPr>
          <a:xfrm>
            <a:off x="269875" y="242888"/>
            <a:ext cx="9245600" cy="758825"/>
          </a:xfrm>
          <a:prstGeom prst="rect">
            <a:avLst/>
          </a:prstGeom>
        </p:spPr>
        <p:txBody>
          <a:bodyPr anchor="ctr">
            <a:normAutofit lnSpcReduction="10000"/>
          </a:bodyPr>
          <a:lstStyle/>
          <a:p>
            <a:pPr defTabSz="914400" fontAlgn="auto">
              <a:spcAft>
                <a:spcPts val="0"/>
              </a:spcAft>
              <a:defRPr/>
            </a:pPr>
            <a:r>
              <a:rPr lang="en-US" sz="2400" b="1" dirty="0">
                <a:latin typeface="+mj-lt"/>
                <a:ea typeface="+mj-ea"/>
                <a:cs typeface="+mj-cs"/>
              </a:rPr>
              <a:t>Considerations to be made by </a:t>
            </a:r>
            <a:r>
              <a:rPr lang="en-US" sz="2400" b="1">
                <a:latin typeface="+mj-lt"/>
                <a:ea typeface="+mj-ea"/>
                <a:cs typeface="+mj-cs"/>
              </a:rPr>
              <a:t>Bank </a:t>
            </a:r>
          </a:p>
          <a:p>
            <a:pPr defTabSz="914400" fontAlgn="auto">
              <a:spcAft>
                <a:spcPts val="0"/>
              </a:spcAft>
              <a:defRPr/>
            </a:pPr>
            <a:r>
              <a:rPr lang="en-US" sz="2400" b="1" dirty="0">
                <a:latin typeface="+mj-lt"/>
                <a:ea typeface="+mj-ea"/>
                <a:cs typeface="+mj-cs"/>
              </a:rPr>
              <a:t>while choosing the Insurance Partner (1/2)</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sz="quarter" idx="1"/>
          </p:nvPr>
        </p:nvSpPr>
        <p:spPr>
          <a:xfrm>
            <a:off x="166688" y="1500188"/>
            <a:ext cx="9572625" cy="4572000"/>
          </a:xfrm>
        </p:spPr>
        <p:txBody>
          <a:bodyPr/>
          <a:lstStyle/>
          <a:p>
            <a:pPr eaLnBrk="1" hangingPunct="1">
              <a:lnSpc>
                <a:spcPct val="120000"/>
              </a:lnSpc>
              <a:spcBef>
                <a:spcPct val="0"/>
              </a:spcBef>
              <a:spcAft>
                <a:spcPts val="600"/>
              </a:spcAft>
              <a:buSzPct val="120000"/>
              <a:buFont typeface="Wingdings" pitchFamily="2" charset="2"/>
              <a:buChar char="q"/>
            </a:pPr>
            <a:r>
              <a:rPr lang="en-US" sz="1400" b="1" smtClean="0"/>
              <a:t>Lead generation architecture:</a:t>
            </a:r>
          </a:p>
          <a:p>
            <a:pPr marL="577850" lvl="2" eaLnBrk="1" hangingPunct="1">
              <a:lnSpc>
                <a:spcPct val="120000"/>
              </a:lnSpc>
              <a:spcBef>
                <a:spcPct val="0"/>
              </a:spcBef>
              <a:spcAft>
                <a:spcPts val="600"/>
              </a:spcAft>
              <a:buFont typeface="Wingdings" pitchFamily="2" charset="2"/>
              <a:buChar char="q"/>
            </a:pPr>
            <a:r>
              <a:rPr lang="en-US" sz="1400" smtClean="0"/>
              <a:t>Lead generation &amp; capture process to be designed to capture insurance sale opportunities at all bank PoP’s</a:t>
            </a:r>
          </a:p>
          <a:p>
            <a:pPr marL="577850" lvl="2" eaLnBrk="1" hangingPunct="1">
              <a:lnSpc>
                <a:spcPct val="120000"/>
              </a:lnSpc>
              <a:spcBef>
                <a:spcPct val="0"/>
              </a:spcBef>
              <a:spcAft>
                <a:spcPts val="600"/>
              </a:spcAft>
              <a:buFont typeface="Wingdings" pitchFamily="2" charset="2"/>
              <a:buChar char="q"/>
            </a:pPr>
            <a:r>
              <a:rPr lang="en-US" sz="1400" smtClean="0"/>
              <a:t>Manpower support from Insurer to be knowledgeable about bank branch business &amp; customer profile and be able to engage the bank staff effectively for lead generation</a:t>
            </a:r>
          </a:p>
          <a:p>
            <a:pPr marL="577850" lvl="2" eaLnBrk="1" hangingPunct="1">
              <a:lnSpc>
                <a:spcPct val="120000"/>
              </a:lnSpc>
              <a:spcBef>
                <a:spcPct val="0"/>
              </a:spcBef>
              <a:spcAft>
                <a:spcPts val="600"/>
              </a:spcAft>
              <a:buFont typeface="Wingdings" pitchFamily="2" charset="2"/>
              <a:buChar char="q"/>
            </a:pPr>
            <a:r>
              <a:rPr lang="en-US" sz="1400" smtClean="0"/>
              <a:t>Investment in technology for data base mining, lead management and tracking</a:t>
            </a:r>
          </a:p>
          <a:p>
            <a:pPr eaLnBrk="1" hangingPunct="1">
              <a:lnSpc>
                <a:spcPct val="120000"/>
              </a:lnSpc>
              <a:spcBef>
                <a:spcPct val="0"/>
              </a:spcBef>
              <a:spcAft>
                <a:spcPts val="600"/>
              </a:spcAft>
              <a:buSzPct val="120000"/>
              <a:buFont typeface="Wingdings" pitchFamily="2" charset="2"/>
              <a:buChar char="q"/>
            </a:pPr>
            <a:r>
              <a:rPr lang="en-US" sz="1400" b="1" smtClean="0"/>
              <a:t>Training &amp; development</a:t>
            </a:r>
          </a:p>
          <a:p>
            <a:pPr marL="577850" lvl="2" eaLnBrk="1" hangingPunct="1">
              <a:lnSpc>
                <a:spcPct val="120000"/>
              </a:lnSpc>
              <a:spcBef>
                <a:spcPct val="0"/>
              </a:spcBef>
              <a:spcAft>
                <a:spcPts val="600"/>
              </a:spcAft>
              <a:buFont typeface="Wingdings" pitchFamily="2" charset="2"/>
              <a:buChar char="q"/>
            </a:pPr>
            <a:r>
              <a:rPr lang="en-US" sz="1400" smtClean="0"/>
              <a:t>Adequate and well planned training architecture for Bank from the Insurance Partner</a:t>
            </a:r>
          </a:p>
          <a:p>
            <a:pPr marL="577850" lvl="2" eaLnBrk="1" hangingPunct="1">
              <a:lnSpc>
                <a:spcPct val="120000"/>
              </a:lnSpc>
              <a:spcBef>
                <a:spcPct val="0"/>
              </a:spcBef>
              <a:spcAft>
                <a:spcPts val="600"/>
              </a:spcAft>
              <a:buFont typeface="Wingdings" pitchFamily="2" charset="2"/>
              <a:buChar char="q"/>
            </a:pPr>
            <a:r>
              <a:rPr lang="en-US" sz="1400" smtClean="0"/>
              <a:t>Insurer investment in a Bancassurance training platform to provide necessary training to the branch staff at various levels &amp; across various curriculum’s</a:t>
            </a:r>
          </a:p>
          <a:p>
            <a:pPr marL="577850" lvl="2" eaLnBrk="1" hangingPunct="1">
              <a:lnSpc>
                <a:spcPct val="120000"/>
              </a:lnSpc>
              <a:spcBef>
                <a:spcPct val="0"/>
              </a:spcBef>
              <a:spcAft>
                <a:spcPts val="600"/>
              </a:spcAft>
              <a:buFont typeface="Wingdings" pitchFamily="2" charset="2"/>
              <a:buChar char="q"/>
            </a:pPr>
            <a:r>
              <a:rPr lang="en-US" sz="1400" smtClean="0"/>
              <a:t>Online training/refresher &amp; knowledge repository for the bank branch staff </a:t>
            </a:r>
            <a:endParaRPr lang="en-US" sz="1400" b="1" smtClean="0"/>
          </a:p>
          <a:p>
            <a:pPr eaLnBrk="1" hangingPunct="1">
              <a:lnSpc>
                <a:spcPct val="120000"/>
              </a:lnSpc>
              <a:spcBef>
                <a:spcPct val="0"/>
              </a:spcBef>
              <a:spcAft>
                <a:spcPts val="600"/>
              </a:spcAft>
              <a:buSzPct val="120000"/>
              <a:buFont typeface="Wingdings" pitchFamily="2" charset="2"/>
              <a:buChar char="q"/>
            </a:pPr>
            <a:r>
              <a:rPr lang="en-US" sz="1400" b="1" smtClean="0"/>
              <a:t>Performance on Service Delivery parameters </a:t>
            </a:r>
            <a:r>
              <a:rPr lang="en-US" sz="1400" smtClean="0"/>
              <a:t>with focus on Service &amp; Claims</a:t>
            </a:r>
          </a:p>
          <a:p>
            <a:pPr eaLnBrk="1" hangingPunct="1">
              <a:lnSpc>
                <a:spcPct val="120000"/>
              </a:lnSpc>
              <a:spcBef>
                <a:spcPct val="0"/>
              </a:spcBef>
              <a:spcAft>
                <a:spcPts val="600"/>
              </a:spcAft>
              <a:buSzPct val="120000"/>
              <a:buFont typeface="Wingdings" pitchFamily="2" charset="2"/>
              <a:buChar char="q"/>
            </a:pPr>
            <a:r>
              <a:rPr lang="en-US" sz="1400" b="1" smtClean="0"/>
              <a:t>Customer Management &amp; Support</a:t>
            </a:r>
          </a:p>
          <a:p>
            <a:pPr eaLnBrk="1" hangingPunct="1">
              <a:lnSpc>
                <a:spcPct val="120000"/>
              </a:lnSpc>
              <a:spcBef>
                <a:spcPct val="0"/>
              </a:spcBef>
              <a:spcAft>
                <a:spcPts val="600"/>
              </a:spcAft>
              <a:buSzPct val="120000"/>
              <a:buFont typeface="Wingdings" pitchFamily="2" charset="2"/>
              <a:buChar char="q"/>
            </a:pPr>
            <a:r>
              <a:rPr lang="en-US" sz="1400" b="1" smtClean="0"/>
              <a:t>Performance Management systems </a:t>
            </a:r>
            <a:r>
              <a:rPr lang="en-US" sz="1400" smtClean="0"/>
              <a:t>viz. Management Information System &amp; Reports</a:t>
            </a:r>
          </a:p>
          <a:p>
            <a:pPr eaLnBrk="1" hangingPunct="1">
              <a:lnSpc>
                <a:spcPct val="120000"/>
              </a:lnSpc>
              <a:spcBef>
                <a:spcPct val="0"/>
              </a:spcBef>
              <a:spcAft>
                <a:spcPts val="600"/>
              </a:spcAft>
              <a:buSzPct val="120000"/>
              <a:buFont typeface="Wingdings" pitchFamily="2" charset="2"/>
              <a:buChar char="q"/>
            </a:pPr>
            <a:endParaRPr lang="en-US" sz="1400" b="1" smtClean="0"/>
          </a:p>
        </p:txBody>
      </p:sp>
      <p:sp>
        <p:nvSpPr>
          <p:cNvPr id="25603" name="TextBox 7"/>
          <p:cNvSpPr txBox="1">
            <a:spLocks noChangeArrowheads="1"/>
          </p:cNvSpPr>
          <p:nvPr/>
        </p:nvSpPr>
        <p:spPr bwMode="auto">
          <a:xfrm>
            <a:off x="166688" y="6429375"/>
            <a:ext cx="8643937" cy="246063"/>
          </a:xfrm>
          <a:prstGeom prst="rect">
            <a:avLst/>
          </a:prstGeom>
          <a:noFill/>
          <a:ln w="9525">
            <a:noFill/>
            <a:miter lim="800000"/>
            <a:headEnd/>
            <a:tailEnd/>
          </a:ln>
        </p:spPr>
        <p:txBody>
          <a:bodyPr>
            <a:spAutoFit/>
          </a:bodyPr>
          <a:lstStyle/>
          <a:p>
            <a:pPr>
              <a:spcBef>
                <a:spcPts val="100"/>
              </a:spcBef>
              <a:spcAft>
                <a:spcPts val="100"/>
              </a:spcAft>
              <a:tabLst>
                <a:tab pos="1460500" algn="ctr"/>
                <a:tab pos="2705100" algn="ctr"/>
                <a:tab pos="3937000" algn="ctr"/>
                <a:tab pos="5194300" algn="ctr"/>
                <a:tab pos="6426200" algn="ctr"/>
                <a:tab pos="7645400" algn="ctr"/>
              </a:tabLst>
              <a:defRPr/>
            </a:pPr>
            <a:r>
              <a:rPr lang="en-US" sz="1000" dirty="0">
                <a:latin typeface="+mj-lt"/>
                <a:ea typeface="MS PGothic" pitchFamily="34" charset="-128"/>
                <a:cs typeface="Arial" pitchFamily="34" charset="0"/>
              </a:rPr>
              <a:t>Source : TowersWatson - India Bancassurance Benchmarking survey</a:t>
            </a:r>
          </a:p>
        </p:txBody>
      </p:sp>
      <p:sp>
        <p:nvSpPr>
          <p:cNvPr id="36868"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E7450A6E-4029-4F7A-970D-8107B1E1D1F4}" type="slidenum">
              <a:rPr lang="en-US" sz="1200" b="1">
                <a:solidFill>
                  <a:schemeClr val="bg1"/>
                </a:solidFill>
              </a:rPr>
              <a:pPr algn="ctr">
                <a:lnSpc>
                  <a:spcPct val="80000"/>
                </a:lnSpc>
              </a:pPr>
              <a:t>28</a:t>
            </a:fld>
            <a:endParaRPr lang="en-US" sz="1200" b="1">
              <a:solidFill>
                <a:schemeClr val="bg1"/>
              </a:solidFill>
            </a:endParaRPr>
          </a:p>
        </p:txBody>
      </p:sp>
      <p:sp>
        <p:nvSpPr>
          <p:cNvPr id="8" name="Title 1"/>
          <p:cNvSpPr txBox="1">
            <a:spLocks/>
          </p:cNvSpPr>
          <p:nvPr/>
        </p:nvSpPr>
        <p:spPr>
          <a:xfrm>
            <a:off x="269875" y="242888"/>
            <a:ext cx="9245600" cy="758825"/>
          </a:xfrm>
          <a:prstGeom prst="rect">
            <a:avLst/>
          </a:prstGeom>
        </p:spPr>
        <p:txBody>
          <a:bodyPr anchor="ctr">
            <a:normAutofit/>
          </a:bodyPr>
          <a:lstStyle/>
          <a:p>
            <a:pPr defTabSz="914400">
              <a:lnSpc>
                <a:spcPct val="90000"/>
              </a:lnSpc>
              <a:defRPr/>
            </a:pPr>
            <a:r>
              <a:rPr lang="en-US" sz="2400" b="1" dirty="0">
                <a:latin typeface="+mj-lt"/>
                <a:ea typeface="MS PGothic" pitchFamily="34" charset="-128"/>
              </a:rPr>
              <a:t>Considerations to be made by Bank </a:t>
            </a:r>
          </a:p>
          <a:p>
            <a:pPr defTabSz="914400">
              <a:lnSpc>
                <a:spcPct val="90000"/>
              </a:lnSpc>
              <a:defRPr/>
            </a:pPr>
            <a:r>
              <a:rPr lang="en-US" sz="2400" b="1" dirty="0">
                <a:latin typeface="+mj-lt"/>
                <a:ea typeface="MS PGothic" pitchFamily="34" charset="-128"/>
              </a:rPr>
              <a:t>while choosing the Insurance Partner (2/2)</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bwMode="auto">
          <a:xfrm>
            <a:off x="165100" y="174625"/>
            <a:ext cx="9574213" cy="825500"/>
          </a:xfrm>
          <a:prstGeom prst="rect">
            <a:avLst/>
          </a:prstGeom>
          <a:noFill/>
          <a:ln>
            <a:miter lim="800000"/>
            <a:headEnd/>
            <a:tailEnd/>
          </a:ln>
        </p:spPr>
        <p:txBody>
          <a:bodyPr anchor="ctr"/>
          <a:lstStyle/>
          <a:p>
            <a:pPr eaLnBrk="1" hangingPunct="1"/>
            <a:r>
              <a:rPr lang="en-US" sz="2400" b="1" smtClean="0">
                <a:solidFill>
                  <a:schemeClr val="tx1"/>
                </a:solidFill>
              </a:rPr>
              <a:t>Constituents for an effective Bancassurance Partnership</a:t>
            </a:r>
          </a:p>
        </p:txBody>
      </p:sp>
      <p:graphicFrame>
        <p:nvGraphicFramePr>
          <p:cNvPr id="7" name="Content Placeholder 6"/>
          <p:cNvGraphicFramePr>
            <a:graphicFrameLocks noGrp="1"/>
          </p:cNvGraphicFramePr>
          <p:nvPr>
            <p:ph sz="quarter" idx="1"/>
          </p:nvPr>
        </p:nvGraphicFramePr>
        <p:xfrm>
          <a:off x="228600" y="1579003"/>
          <a:ext cx="9510746" cy="7523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214313" y="2341563"/>
            <a:ext cx="1435100" cy="3998912"/>
          </a:xfrm>
          <a:prstGeom prst="rect">
            <a:avLst/>
          </a:prstGeom>
          <a:solidFill>
            <a:schemeClr val="accent1">
              <a:lumMod val="20000"/>
              <a:lumOff val="8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Bancassurance  understanding &amp; importance to the bank</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Commitment &amp;  objectives  set from the Top</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Strong Visible Leadership</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Consistent focus – Not just flavor of the month</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Mutually Agreed Target </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Dedicated Insurance Vertical at the bank with an Insurance head to manage business sourcing</a:t>
            </a:r>
          </a:p>
        </p:txBody>
      </p:sp>
      <p:sp>
        <p:nvSpPr>
          <p:cNvPr id="9" name="Rectangle 8"/>
          <p:cNvSpPr/>
          <p:nvPr/>
        </p:nvSpPr>
        <p:spPr>
          <a:xfrm>
            <a:off x="1801813" y="2341563"/>
            <a:ext cx="1460500" cy="3998912"/>
          </a:xfrm>
          <a:prstGeom prst="rect">
            <a:avLst/>
          </a:prstGeom>
          <a:solidFill>
            <a:schemeClr val="accent1">
              <a:lumMod val="20000"/>
              <a:lumOff val="8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In-house and third party product provision</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Simple Multi – channel products agreed with the bank</a:t>
            </a:r>
          </a:p>
          <a:p>
            <a:pPr marL="120650" indent="-120650">
              <a:spcAft>
                <a:spcPts val="600"/>
              </a:spcAft>
              <a:buSzPct val="75000"/>
              <a:defRPr/>
            </a:pPr>
            <a:endParaRPr lang="en-US" sz="1050" dirty="0">
              <a:solidFill>
                <a:schemeClr val="tx1"/>
              </a:solidFill>
              <a:ea typeface="ＭＳ Ｐゴシック" pitchFamily="34" charset="-128"/>
            </a:endParaRP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Proposition  created for mass market</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Specific proposition for High Networth Individuals </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Effective bundling of products</a:t>
            </a:r>
          </a:p>
        </p:txBody>
      </p:sp>
      <p:sp>
        <p:nvSpPr>
          <p:cNvPr id="10" name="Rectangle 9"/>
          <p:cNvSpPr/>
          <p:nvPr/>
        </p:nvSpPr>
        <p:spPr>
          <a:xfrm>
            <a:off x="3387725" y="2341563"/>
            <a:ext cx="1435100" cy="3998912"/>
          </a:xfrm>
          <a:prstGeom prst="rect">
            <a:avLst/>
          </a:prstGeom>
          <a:solidFill>
            <a:schemeClr val="accent1">
              <a:lumMod val="20000"/>
              <a:lumOff val="8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Shared Services</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Integrated low cost service models</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Single system</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Straight through processing</a:t>
            </a:r>
          </a:p>
        </p:txBody>
      </p:sp>
      <p:sp>
        <p:nvSpPr>
          <p:cNvPr id="11" name="Rectangle 10"/>
          <p:cNvSpPr/>
          <p:nvPr/>
        </p:nvSpPr>
        <p:spPr>
          <a:xfrm>
            <a:off x="4986338" y="2341563"/>
            <a:ext cx="1435100" cy="3998912"/>
          </a:xfrm>
          <a:prstGeom prst="rect">
            <a:avLst/>
          </a:prstGeom>
          <a:solidFill>
            <a:schemeClr val="accent1">
              <a:lumMod val="20000"/>
              <a:lumOff val="8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Active external &amp; Internal lead generation at branches &amp; worksites</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Incentive/rewards balanced with the ban</a:t>
            </a:r>
          </a:p>
          <a:p>
            <a:pPr marL="120650" indent="-120650">
              <a:spcAft>
                <a:spcPts val="600"/>
              </a:spcAft>
              <a:buSzPct val="75000"/>
              <a:buFont typeface="Wingdings" pitchFamily="2" charset="2"/>
              <a:buChar char="q"/>
              <a:defRPr/>
            </a:pPr>
            <a:endParaRPr lang="en-US" sz="1050" dirty="0">
              <a:solidFill>
                <a:schemeClr val="tx1"/>
              </a:solidFill>
              <a:ea typeface="ＭＳ Ｐゴシック" pitchFamily="34" charset="-128"/>
            </a:endParaRP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Strong Compliance focus</a:t>
            </a:r>
          </a:p>
          <a:p>
            <a:pPr marL="120650" indent="-120650">
              <a:spcAft>
                <a:spcPts val="600"/>
              </a:spcAft>
              <a:buSzPct val="75000"/>
              <a:defRPr/>
            </a:pPr>
            <a:endParaRPr lang="en-US" sz="1050" dirty="0">
              <a:solidFill>
                <a:schemeClr val="tx1"/>
              </a:solidFill>
              <a:ea typeface="ＭＳ Ｐゴシック" pitchFamily="34" charset="-128"/>
            </a:endParaRP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 Guided Execution</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Defined targets for the bank branch employee &amp; Financial Advisor</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Assess multiple insurance attachment models</a:t>
            </a:r>
          </a:p>
        </p:txBody>
      </p:sp>
      <p:sp>
        <p:nvSpPr>
          <p:cNvPr id="12" name="Rectangle 11"/>
          <p:cNvSpPr/>
          <p:nvPr/>
        </p:nvSpPr>
        <p:spPr>
          <a:xfrm>
            <a:off x="6545263" y="2341563"/>
            <a:ext cx="1435100" cy="3998912"/>
          </a:xfrm>
          <a:prstGeom prst="rect">
            <a:avLst/>
          </a:prstGeom>
          <a:solidFill>
            <a:schemeClr val="accent1">
              <a:lumMod val="20000"/>
              <a:lumOff val="8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Face to Face, Internet, Direct telephone integrated solution</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Face to face representatives  for business</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Focused sales culture</a:t>
            </a:r>
          </a:p>
        </p:txBody>
      </p:sp>
      <p:sp>
        <p:nvSpPr>
          <p:cNvPr id="13" name="Rectangle 12"/>
          <p:cNvSpPr/>
          <p:nvPr/>
        </p:nvSpPr>
        <p:spPr>
          <a:xfrm>
            <a:off x="8131175" y="2341563"/>
            <a:ext cx="1435100" cy="3998912"/>
          </a:xfrm>
          <a:prstGeom prst="rect">
            <a:avLst/>
          </a:prstGeom>
          <a:solidFill>
            <a:schemeClr val="accent1">
              <a:lumMod val="20000"/>
              <a:lumOff val="80000"/>
            </a:schemeClr>
          </a:solidFill>
          <a:ln>
            <a:solidFill>
              <a:srgbClr val="EAEAEA"/>
            </a:solidFill>
          </a:ln>
        </p:spPr>
        <p:style>
          <a:lnRef idx="2">
            <a:schemeClr val="accent1">
              <a:shade val="50000"/>
            </a:schemeClr>
          </a:lnRef>
          <a:fillRef idx="1">
            <a:schemeClr val="accent1"/>
          </a:fillRef>
          <a:effectRef idx="0">
            <a:schemeClr val="accent1"/>
          </a:effectRef>
          <a:fontRef idx="minor">
            <a:schemeClr val="lt1"/>
          </a:fontRef>
        </p:style>
        <p:txBody>
          <a:bodyPr/>
          <a:lstStyle/>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Predict future segment needs</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Breakthrough Propositions</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Simple triggers</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Active high  volume &amp; high quality  lead generation</a:t>
            </a:r>
          </a:p>
          <a:p>
            <a:pPr marL="120650" indent="-120650">
              <a:spcAft>
                <a:spcPts val="600"/>
              </a:spcAft>
              <a:buSzPct val="75000"/>
              <a:buFont typeface="Wingdings" pitchFamily="2" charset="2"/>
              <a:buChar char="q"/>
              <a:defRPr/>
            </a:pPr>
            <a:r>
              <a:rPr lang="en-US" sz="1050" dirty="0">
                <a:solidFill>
                  <a:schemeClr val="tx1"/>
                </a:solidFill>
                <a:ea typeface="ＭＳ Ｐゴシック" pitchFamily="34" charset="-128"/>
              </a:rPr>
              <a:t>Cross sell &amp; up-sell supported by core banking  product incentives</a:t>
            </a:r>
          </a:p>
        </p:txBody>
      </p:sp>
      <p:sp>
        <p:nvSpPr>
          <p:cNvPr id="35850" name="TextBox 26"/>
          <p:cNvSpPr txBox="1">
            <a:spLocks noChangeArrowheads="1"/>
          </p:cNvSpPr>
          <p:nvPr/>
        </p:nvSpPr>
        <p:spPr bwMode="auto">
          <a:xfrm>
            <a:off x="166688" y="6429375"/>
            <a:ext cx="6538912" cy="215900"/>
          </a:xfrm>
          <a:prstGeom prst="rect">
            <a:avLst/>
          </a:prstGeom>
          <a:noFill/>
          <a:ln w="9525">
            <a:noFill/>
            <a:miter lim="800000"/>
            <a:headEnd/>
            <a:tailEnd/>
          </a:ln>
        </p:spPr>
        <p:txBody>
          <a:bodyPr>
            <a:spAutoFit/>
          </a:bodyPr>
          <a:lstStyle/>
          <a:p>
            <a:pPr>
              <a:spcBef>
                <a:spcPts val="100"/>
              </a:spcBef>
              <a:spcAft>
                <a:spcPts val="100"/>
              </a:spcAft>
              <a:tabLst>
                <a:tab pos="1460500" algn="ctr"/>
                <a:tab pos="2705100" algn="ctr"/>
                <a:tab pos="3937000" algn="ctr"/>
                <a:tab pos="5194300" algn="ctr"/>
                <a:tab pos="6426200" algn="ctr"/>
                <a:tab pos="7645400" algn="ctr"/>
              </a:tabLst>
              <a:defRPr/>
            </a:pPr>
            <a:r>
              <a:rPr lang="en-US" sz="800" i="1" dirty="0">
                <a:latin typeface="+mj-lt"/>
                <a:ea typeface="MS PGothic" pitchFamily="34" charset="-128"/>
                <a:cs typeface="Arial" pitchFamily="34" charset="0"/>
              </a:rPr>
              <a:t>Source: E&amp;Y Report On Bancassurance - A winning Formula, July 2010</a:t>
            </a:r>
          </a:p>
        </p:txBody>
      </p:sp>
      <p:sp>
        <p:nvSpPr>
          <p:cNvPr id="19476" name="Rectangle 21"/>
          <p:cNvSpPr>
            <a:spLocks noChangeArrowheads="1"/>
          </p:cNvSpPr>
          <p:nvPr/>
        </p:nvSpPr>
        <p:spPr bwMode="auto">
          <a:xfrm>
            <a:off x="179388" y="6034088"/>
            <a:ext cx="9561512" cy="276225"/>
          </a:xfrm>
          <a:prstGeom prst="rect">
            <a:avLst/>
          </a:prstGeom>
          <a:solidFill>
            <a:schemeClr val="accent1">
              <a:lumMod val="60000"/>
              <a:lumOff val="40000"/>
            </a:schemeClr>
          </a:solidFill>
          <a:ln w="9525">
            <a:noFill/>
            <a:miter lim="800000"/>
            <a:headEnd/>
            <a:tailEnd/>
          </a:ln>
        </p:spPr>
        <p:txBody>
          <a:bodyPr>
            <a:spAutoFit/>
          </a:bodyPr>
          <a:lstStyle/>
          <a:p>
            <a:pPr algn="ctr">
              <a:defRPr/>
            </a:pPr>
            <a:r>
              <a:rPr lang="en-US" sz="1200" dirty="0">
                <a:latin typeface="+mj-lt"/>
                <a:ea typeface="MS PGothic" pitchFamily="34" charset="-128"/>
              </a:rPr>
              <a:t>The blue boxes highlight the areas where particular differentiation can be achieved</a:t>
            </a:r>
          </a:p>
        </p:txBody>
      </p:sp>
      <p:sp>
        <p:nvSpPr>
          <p:cNvPr id="32" name="Rounded Rectangle 31"/>
          <p:cNvSpPr/>
          <p:nvPr/>
        </p:nvSpPr>
        <p:spPr>
          <a:xfrm>
            <a:off x="211138" y="3054350"/>
            <a:ext cx="1460500" cy="558800"/>
          </a:xfrm>
          <a:prstGeom prst="roundRect">
            <a:avLst>
              <a:gd name="adj" fmla="val 944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3" name="Rounded Rectangle 32"/>
          <p:cNvSpPr/>
          <p:nvPr/>
        </p:nvSpPr>
        <p:spPr>
          <a:xfrm>
            <a:off x="211138" y="4584700"/>
            <a:ext cx="1460500" cy="366713"/>
          </a:xfrm>
          <a:prstGeom prst="roundRect">
            <a:avLst>
              <a:gd name="adj" fmla="val 565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4" name="Rounded Rectangle 33"/>
          <p:cNvSpPr/>
          <p:nvPr/>
        </p:nvSpPr>
        <p:spPr>
          <a:xfrm>
            <a:off x="211138" y="5026025"/>
            <a:ext cx="1460500" cy="960438"/>
          </a:xfrm>
          <a:prstGeom prst="roundRect">
            <a:avLst>
              <a:gd name="adj" fmla="val 5911"/>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5" name="Rounded Rectangle 34"/>
          <p:cNvSpPr/>
          <p:nvPr/>
        </p:nvSpPr>
        <p:spPr>
          <a:xfrm>
            <a:off x="1809750" y="2916238"/>
            <a:ext cx="1460500" cy="676275"/>
          </a:xfrm>
          <a:prstGeom prst="roundRect">
            <a:avLst>
              <a:gd name="adj" fmla="val 944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6" name="Rounded Rectangle 35"/>
          <p:cNvSpPr/>
          <p:nvPr/>
        </p:nvSpPr>
        <p:spPr>
          <a:xfrm>
            <a:off x="3381375" y="2598738"/>
            <a:ext cx="1460500" cy="366712"/>
          </a:xfrm>
          <a:prstGeom prst="roundRect">
            <a:avLst>
              <a:gd name="adj" fmla="val 565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7" name="Rounded Rectangle 36"/>
          <p:cNvSpPr/>
          <p:nvPr/>
        </p:nvSpPr>
        <p:spPr>
          <a:xfrm>
            <a:off x="4970463" y="3113088"/>
            <a:ext cx="1460500" cy="500062"/>
          </a:xfrm>
          <a:prstGeom prst="roundRect">
            <a:avLst>
              <a:gd name="adj" fmla="val 565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8" name="Rounded Rectangle 37"/>
          <p:cNvSpPr/>
          <p:nvPr/>
        </p:nvSpPr>
        <p:spPr>
          <a:xfrm>
            <a:off x="4986338" y="3797300"/>
            <a:ext cx="1460500" cy="560388"/>
          </a:xfrm>
          <a:prstGeom prst="roundRect">
            <a:avLst>
              <a:gd name="adj" fmla="val 565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9" name="Rounded Rectangle 38"/>
          <p:cNvSpPr/>
          <p:nvPr/>
        </p:nvSpPr>
        <p:spPr>
          <a:xfrm>
            <a:off x="6546850" y="2339975"/>
            <a:ext cx="1441450" cy="714375"/>
          </a:xfrm>
          <a:prstGeom prst="roundRect">
            <a:avLst>
              <a:gd name="adj" fmla="val 944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40" name="Rounded Rectangle 39"/>
          <p:cNvSpPr/>
          <p:nvPr/>
        </p:nvSpPr>
        <p:spPr>
          <a:xfrm>
            <a:off x="8118475" y="2768600"/>
            <a:ext cx="1460500" cy="369888"/>
          </a:xfrm>
          <a:prstGeom prst="roundRect">
            <a:avLst>
              <a:gd name="adj" fmla="val 5658"/>
            </a:avLst>
          </a:prstGeom>
          <a:noFill/>
          <a:ln>
            <a:solidFill>
              <a:srgbClr val="0C4D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MS PGothic" pitchFamily="34" charset="-128"/>
            </a:endParaRPr>
          </a:p>
        </p:txBody>
      </p:sp>
      <p:sp>
        <p:nvSpPr>
          <p:cNvPr id="37909"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6C116FD0-9AA5-47D0-9153-5CC8C989D209}" type="slidenum">
              <a:rPr lang="en-US" sz="1200" b="1">
                <a:solidFill>
                  <a:schemeClr val="bg1"/>
                </a:solidFill>
              </a:rPr>
              <a:pPr algn="ctr">
                <a:lnSpc>
                  <a:spcPct val="80000"/>
                </a:lnSpc>
              </a:pPr>
              <a:t>29</a:t>
            </a:fld>
            <a:endParaRPr lang="en-US" sz="1200" b="1">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sz="quarter" idx="1"/>
          </p:nvPr>
        </p:nvSpPr>
        <p:spPr>
          <a:xfrm>
            <a:off x="179388" y="1274763"/>
            <a:ext cx="9212262" cy="5391150"/>
          </a:xfrm>
        </p:spPr>
        <p:txBody>
          <a:bodyPr/>
          <a:lstStyle/>
          <a:p>
            <a:pPr marL="514350" indent="-514350" eaLnBrk="1" hangingPunct="1">
              <a:lnSpc>
                <a:spcPct val="140000"/>
              </a:lnSpc>
              <a:spcBef>
                <a:spcPct val="0"/>
              </a:spcBef>
              <a:buFont typeface="Wingdings 2" pitchFamily="18" charset="2"/>
              <a:buNone/>
            </a:pPr>
            <a:r>
              <a:rPr lang="en-US" sz="1800" smtClean="0"/>
              <a:t>Growth of the in the Life insurance Industry in India can be split 3 phases : </a:t>
            </a:r>
          </a:p>
          <a:p>
            <a:pPr marL="514350" indent="-514350" eaLnBrk="1" hangingPunct="1">
              <a:lnSpc>
                <a:spcPct val="140000"/>
              </a:lnSpc>
              <a:spcBef>
                <a:spcPct val="0"/>
              </a:spcBef>
              <a:buFont typeface="Georgia" pitchFamily="18" charset="0"/>
              <a:buAutoNum type="romanUcPeriod"/>
            </a:pPr>
            <a:r>
              <a:rPr lang="en-US" sz="1800" smtClean="0"/>
              <a:t>Sole life insurer phase (I</a:t>
            </a:r>
            <a:r>
              <a:rPr lang="en-US" sz="1800" baseline="30000" smtClean="0"/>
              <a:t>st</a:t>
            </a:r>
            <a:r>
              <a:rPr lang="en-US" sz="1800" smtClean="0"/>
              <a:t> phase)</a:t>
            </a:r>
          </a:p>
          <a:p>
            <a:pPr lvl="1" eaLnBrk="1" hangingPunct="1">
              <a:lnSpc>
                <a:spcPct val="140000"/>
              </a:lnSpc>
              <a:spcBef>
                <a:spcPct val="0"/>
              </a:spcBef>
              <a:buFont typeface="Wingdings" pitchFamily="2" charset="2"/>
              <a:buChar char="q"/>
            </a:pPr>
            <a:r>
              <a:rPr lang="en-US" sz="1600" smtClean="0"/>
              <a:t>LIC - sole life insurer with primary focus on agency distribution</a:t>
            </a:r>
          </a:p>
          <a:p>
            <a:pPr marL="514350" indent="-514350" eaLnBrk="1" hangingPunct="1">
              <a:lnSpc>
                <a:spcPct val="140000"/>
              </a:lnSpc>
              <a:spcBef>
                <a:spcPct val="0"/>
              </a:spcBef>
              <a:buFont typeface="Georgia" pitchFamily="18" charset="0"/>
              <a:buAutoNum type="romanUcPeriod"/>
            </a:pPr>
            <a:r>
              <a:rPr lang="en-US" sz="1800" smtClean="0"/>
              <a:t>High growth &amp; investment phase (II</a:t>
            </a:r>
            <a:r>
              <a:rPr lang="en-US" sz="1800" baseline="30000" smtClean="0"/>
              <a:t>nd</a:t>
            </a:r>
            <a:r>
              <a:rPr lang="en-US" sz="1800" smtClean="0"/>
              <a:t> Phase) </a:t>
            </a:r>
          </a:p>
          <a:p>
            <a:pPr lvl="1" eaLnBrk="1" hangingPunct="1">
              <a:lnSpc>
                <a:spcPct val="140000"/>
              </a:lnSpc>
              <a:spcBef>
                <a:spcPct val="0"/>
              </a:spcBef>
              <a:buFont typeface="Wingdings" pitchFamily="2" charset="2"/>
              <a:buChar char="q"/>
            </a:pPr>
            <a:r>
              <a:rPr lang="en-US" sz="1600" smtClean="0"/>
              <a:t>Private life insurance enter the sector - sizeable capital investment in setting up:</a:t>
            </a:r>
          </a:p>
          <a:p>
            <a:pPr lvl="1" eaLnBrk="1" hangingPunct="1">
              <a:lnSpc>
                <a:spcPct val="140000"/>
              </a:lnSpc>
              <a:spcBef>
                <a:spcPct val="0"/>
              </a:spcBef>
              <a:buFont typeface="Wingdings" pitchFamily="2" charset="2"/>
              <a:buNone/>
            </a:pPr>
            <a:r>
              <a:rPr lang="en-US" sz="1600" smtClean="0"/>
              <a:t>	Distribution network, Training, Manpower, Facilities, Solvency requirements, </a:t>
            </a:r>
          </a:p>
          <a:p>
            <a:pPr lvl="1" eaLnBrk="1" hangingPunct="1">
              <a:lnSpc>
                <a:spcPct val="140000"/>
              </a:lnSpc>
              <a:spcBef>
                <a:spcPct val="0"/>
              </a:spcBef>
              <a:buFont typeface="Wingdings" pitchFamily="2" charset="2"/>
              <a:buNone/>
            </a:pPr>
            <a:r>
              <a:rPr lang="en-US" sz="1600" smtClean="0"/>
              <a:t>	Contact centres, IT &amp; related data centre etc:-</a:t>
            </a:r>
          </a:p>
          <a:p>
            <a:pPr lvl="1" eaLnBrk="1" hangingPunct="1">
              <a:lnSpc>
                <a:spcPct val="140000"/>
              </a:lnSpc>
              <a:spcBef>
                <a:spcPct val="0"/>
              </a:spcBef>
              <a:buFont typeface="Wingdings" pitchFamily="2" charset="2"/>
              <a:buChar char="q"/>
            </a:pPr>
            <a:r>
              <a:rPr lang="en-US" sz="1600" smtClean="0"/>
              <a:t>Immediate upswing in overall premium generation due to competition</a:t>
            </a:r>
          </a:p>
          <a:p>
            <a:pPr marL="514350" indent="-514350" eaLnBrk="1" hangingPunct="1">
              <a:lnSpc>
                <a:spcPct val="140000"/>
              </a:lnSpc>
              <a:spcBef>
                <a:spcPct val="0"/>
              </a:spcBef>
              <a:buFont typeface="Georgia" pitchFamily="18" charset="0"/>
              <a:buAutoNum type="romanUcPeriod"/>
            </a:pPr>
            <a:r>
              <a:rPr lang="en-US" sz="1800" smtClean="0"/>
              <a:t>Profitable growth phase (III</a:t>
            </a:r>
            <a:r>
              <a:rPr lang="en-US" sz="1800" baseline="30000" smtClean="0"/>
              <a:t>rd</a:t>
            </a:r>
            <a:r>
              <a:rPr lang="en-US" sz="1800" smtClean="0"/>
              <a:t> phase)</a:t>
            </a:r>
          </a:p>
          <a:p>
            <a:pPr lvl="1" eaLnBrk="1" hangingPunct="1">
              <a:lnSpc>
                <a:spcPct val="140000"/>
              </a:lnSpc>
              <a:spcBef>
                <a:spcPct val="0"/>
              </a:spcBef>
              <a:buFont typeface="Wingdings" pitchFamily="2" charset="2"/>
              <a:buChar char="q"/>
            </a:pPr>
            <a:r>
              <a:rPr lang="en-US" sz="1600" smtClean="0"/>
              <a:t>Improvement in maximizing capital utilization and consolidation of relatively non-productive units</a:t>
            </a:r>
          </a:p>
          <a:p>
            <a:pPr lvl="1" eaLnBrk="1" hangingPunct="1">
              <a:lnSpc>
                <a:spcPct val="140000"/>
              </a:lnSpc>
              <a:spcBef>
                <a:spcPct val="0"/>
              </a:spcBef>
              <a:buFont typeface="Wingdings" pitchFamily="2" charset="2"/>
              <a:buChar char="q"/>
            </a:pPr>
            <a:r>
              <a:rPr lang="en-US" sz="1600" smtClean="0"/>
              <a:t>Business conservation focus to increase renewal premium collection.</a:t>
            </a:r>
          </a:p>
          <a:p>
            <a:pPr lvl="1" eaLnBrk="1" hangingPunct="1">
              <a:lnSpc>
                <a:spcPct val="140000"/>
              </a:lnSpc>
              <a:spcBef>
                <a:spcPct val="0"/>
              </a:spcBef>
              <a:buFont typeface="Wingdings" pitchFamily="2" charset="2"/>
              <a:buChar char="q"/>
            </a:pPr>
            <a:r>
              <a:rPr lang="en-US" sz="1600" smtClean="0"/>
              <a:t>Surge in long term partnerships with established distribution entities (NBFC/Banks, etc:) to maximize penetration with limited capital investment; </a:t>
            </a:r>
            <a:r>
              <a:rPr lang="en-US" sz="1600" b="1" smtClean="0"/>
              <a:t>Emergence of Bancassurance as a Key Enabler</a:t>
            </a:r>
          </a:p>
          <a:p>
            <a:pPr lvl="1" eaLnBrk="1" hangingPunct="1">
              <a:lnSpc>
                <a:spcPct val="140000"/>
              </a:lnSpc>
              <a:spcBef>
                <a:spcPct val="0"/>
              </a:spcBef>
              <a:buFont typeface="Wingdings 2" pitchFamily="18" charset="2"/>
              <a:buNone/>
            </a:pPr>
            <a:endParaRPr lang="en-US" sz="1200" b="1" smtClean="0"/>
          </a:p>
          <a:p>
            <a:pPr lvl="1" eaLnBrk="1" hangingPunct="1">
              <a:lnSpc>
                <a:spcPct val="140000"/>
              </a:lnSpc>
              <a:spcBef>
                <a:spcPct val="0"/>
              </a:spcBef>
            </a:pPr>
            <a:endParaRPr lang="en-US" sz="1200" smtClean="0"/>
          </a:p>
        </p:txBody>
      </p:sp>
      <p:cxnSp>
        <p:nvCxnSpPr>
          <p:cNvPr id="6" name="Straight Arrow Connector 5"/>
          <p:cNvCxnSpPr/>
          <p:nvPr/>
        </p:nvCxnSpPr>
        <p:spPr>
          <a:xfrm>
            <a:off x="7362825" y="3981450"/>
            <a:ext cx="2214563" cy="1588"/>
          </a:xfrm>
          <a:prstGeom prst="straightConnector1">
            <a:avLst/>
          </a:prstGeom>
          <a:ln>
            <a:solidFill>
              <a:srgbClr val="0C4DA2"/>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flipH="1" flipV="1">
            <a:off x="6655594" y="3267869"/>
            <a:ext cx="1584325" cy="1587"/>
          </a:xfrm>
          <a:prstGeom prst="straightConnector1">
            <a:avLst/>
          </a:prstGeom>
          <a:ln>
            <a:solidFill>
              <a:srgbClr val="0C4DA2"/>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7272338" y="3295650"/>
            <a:ext cx="1341438" cy="1587"/>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7816850" y="3295650"/>
            <a:ext cx="1341438" cy="1588"/>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14343" name="TextBox 16"/>
          <p:cNvSpPr txBox="1">
            <a:spLocks noChangeArrowheads="1"/>
          </p:cNvSpPr>
          <p:nvPr/>
        </p:nvSpPr>
        <p:spPr bwMode="auto">
          <a:xfrm>
            <a:off x="7472363" y="2665413"/>
            <a:ext cx="407987" cy="144462"/>
          </a:xfrm>
          <a:prstGeom prst="rect">
            <a:avLst/>
          </a:prstGeom>
          <a:noFill/>
          <a:ln w="9525">
            <a:noFill/>
            <a:miter lim="800000"/>
            <a:headEnd/>
            <a:tailEnd/>
          </a:ln>
        </p:spPr>
        <p:txBody>
          <a:bodyPr lIns="18288" tIns="18288" rIns="18288" bIns="18288">
            <a:spAutoFit/>
          </a:bodyPr>
          <a:lstStyle/>
          <a:p>
            <a:pPr algn="ctr"/>
            <a:r>
              <a:rPr lang="en-US" sz="700" b="1"/>
              <a:t>Phase I</a:t>
            </a:r>
          </a:p>
        </p:txBody>
      </p:sp>
      <p:sp>
        <p:nvSpPr>
          <p:cNvPr id="17" name="Freeform 16"/>
          <p:cNvSpPr/>
          <p:nvPr/>
        </p:nvSpPr>
        <p:spPr>
          <a:xfrm>
            <a:off x="7456488" y="2809875"/>
            <a:ext cx="2112962" cy="1128713"/>
          </a:xfrm>
          <a:custGeom>
            <a:avLst/>
            <a:gdLst>
              <a:gd name="connsiteX0" fmla="*/ 0 w 2112962"/>
              <a:gd name="connsiteY0" fmla="*/ 862012 h 862012"/>
              <a:gd name="connsiteX1" fmla="*/ 238125 w 2112962"/>
              <a:gd name="connsiteY1" fmla="*/ 852487 h 862012"/>
              <a:gd name="connsiteX2" fmla="*/ 447675 w 2112962"/>
              <a:gd name="connsiteY2" fmla="*/ 823912 h 862012"/>
              <a:gd name="connsiteX3" fmla="*/ 466725 w 2112962"/>
              <a:gd name="connsiteY3" fmla="*/ 814387 h 862012"/>
              <a:gd name="connsiteX4" fmla="*/ 600075 w 2112962"/>
              <a:gd name="connsiteY4" fmla="*/ 733425 h 862012"/>
              <a:gd name="connsiteX5" fmla="*/ 714375 w 2112962"/>
              <a:gd name="connsiteY5" fmla="*/ 619125 h 862012"/>
              <a:gd name="connsiteX6" fmla="*/ 795337 w 2112962"/>
              <a:gd name="connsiteY6" fmla="*/ 538162 h 862012"/>
              <a:gd name="connsiteX7" fmla="*/ 938212 w 2112962"/>
              <a:gd name="connsiteY7" fmla="*/ 409575 h 862012"/>
              <a:gd name="connsiteX8" fmla="*/ 1019175 w 2112962"/>
              <a:gd name="connsiteY8" fmla="*/ 352425 h 862012"/>
              <a:gd name="connsiteX9" fmla="*/ 1228725 w 2112962"/>
              <a:gd name="connsiteY9" fmla="*/ 219075 h 862012"/>
              <a:gd name="connsiteX10" fmla="*/ 1343025 w 2112962"/>
              <a:gd name="connsiteY10" fmla="*/ 195262 h 862012"/>
              <a:gd name="connsiteX11" fmla="*/ 1690687 w 2112962"/>
              <a:gd name="connsiteY11" fmla="*/ 100012 h 862012"/>
              <a:gd name="connsiteX12" fmla="*/ 2043112 w 2112962"/>
              <a:gd name="connsiteY12" fmla="*/ 19050 h 862012"/>
              <a:gd name="connsiteX13" fmla="*/ 2109787 w 2112962"/>
              <a:gd name="connsiteY13" fmla="*/ 0 h 862012"/>
              <a:gd name="connsiteX0" fmla="*/ 0 w 2112962"/>
              <a:gd name="connsiteY0" fmla="*/ 862012 h 862012"/>
              <a:gd name="connsiteX1" fmla="*/ 238125 w 2112962"/>
              <a:gd name="connsiteY1" fmla="*/ 852487 h 862012"/>
              <a:gd name="connsiteX2" fmla="*/ 447675 w 2112962"/>
              <a:gd name="connsiteY2" fmla="*/ 823912 h 862012"/>
              <a:gd name="connsiteX3" fmla="*/ 466725 w 2112962"/>
              <a:gd name="connsiteY3" fmla="*/ 814387 h 862012"/>
              <a:gd name="connsiteX4" fmla="*/ 600075 w 2112962"/>
              <a:gd name="connsiteY4" fmla="*/ 733425 h 862012"/>
              <a:gd name="connsiteX5" fmla="*/ 714375 w 2112962"/>
              <a:gd name="connsiteY5" fmla="*/ 619125 h 862012"/>
              <a:gd name="connsiteX6" fmla="*/ 795337 w 2112962"/>
              <a:gd name="connsiteY6" fmla="*/ 538162 h 862012"/>
              <a:gd name="connsiteX7" fmla="*/ 938212 w 2112962"/>
              <a:gd name="connsiteY7" fmla="*/ 409575 h 862012"/>
              <a:gd name="connsiteX8" fmla="*/ 1019175 w 2112962"/>
              <a:gd name="connsiteY8" fmla="*/ 352425 h 862012"/>
              <a:gd name="connsiteX9" fmla="*/ 1228725 w 2112962"/>
              <a:gd name="connsiteY9" fmla="*/ 219075 h 862012"/>
              <a:gd name="connsiteX10" fmla="*/ 1343025 w 2112962"/>
              <a:gd name="connsiteY10" fmla="*/ 195262 h 862012"/>
              <a:gd name="connsiteX11" fmla="*/ 1690687 w 2112962"/>
              <a:gd name="connsiteY11" fmla="*/ 100012 h 862012"/>
              <a:gd name="connsiteX12" fmla="*/ 2043112 w 2112962"/>
              <a:gd name="connsiteY12" fmla="*/ 19050 h 862012"/>
              <a:gd name="connsiteX13" fmla="*/ 2109787 w 2112962"/>
              <a:gd name="connsiteY13" fmla="*/ 0 h 862012"/>
              <a:gd name="connsiteX0" fmla="*/ 0 w 2112962"/>
              <a:gd name="connsiteY0" fmla="*/ 862012 h 862012"/>
              <a:gd name="connsiteX1" fmla="*/ 238125 w 2112962"/>
              <a:gd name="connsiteY1" fmla="*/ 852487 h 862012"/>
              <a:gd name="connsiteX2" fmla="*/ 447675 w 2112962"/>
              <a:gd name="connsiteY2" fmla="*/ 823912 h 862012"/>
              <a:gd name="connsiteX3" fmla="*/ 466725 w 2112962"/>
              <a:gd name="connsiteY3" fmla="*/ 814387 h 862012"/>
              <a:gd name="connsiteX4" fmla="*/ 600075 w 2112962"/>
              <a:gd name="connsiteY4" fmla="*/ 733425 h 862012"/>
              <a:gd name="connsiteX5" fmla="*/ 714375 w 2112962"/>
              <a:gd name="connsiteY5" fmla="*/ 619125 h 862012"/>
              <a:gd name="connsiteX6" fmla="*/ 795337 w 2112962"/>
              <a:gd name="connsiteY6" fmla="*/ 538162 h 862012"/>
              <a:gd name="connsiteX7" fmla="*/ 938212 w 2112962"/>
              <a:gd name="connsiteY7" fmla="*/ 409575 h 862012"/>
              <a:gd name="connsiteX8" fmla="*/ 1019175 w 2112962"/>
              <a:gd name="connsiteY8" fmla="*/ 352425 h 862012"/>
              <a:gd name="connsiteX9" fmla="*/ 1228725 w 2112962"/>
              <a:gd name="connsiteY9" fmla="*/ 219075 h 862012"/>
              <a:gd name="connsiteX10" fmla="*/ 1343025 w 2112962"/>
              <a:gd name="connsiteY10" fmla="*/ 195262 h 862012"/>
              <a:gd name="connsiteX11" fmla="*/ 1347787 w 2112962"/>
              <a:gd name="connsiteY11" fmla="*/ 190500 h 862012"/>
              <a:gd name="connsiteX12" fmla="*/ 1690687 w 2112962"/>
              <a:gd name="connsiteY12" fmla="*/ 100012 h 862012"/>
              <a:gd name="connsiteX13" fmla="*/ 2043112 w 2112962"/>
              <a:gd name="connsiteY13" fmla="*/ 19050 h 862012"/>
              <a:gd name="connsiteX14" fmla="*/ 2109787 w 2112962"/>
              <a:gd name="connsiteY14" fmla="*/ 0 h 862012"/>
              <a:gd name="connsiteX0" fmla="*/ 0 w 2112962"/>
              <a:gd name="connsiteY0" fmla="*/ 862012 h 862012"/>
              <a:gd name="connsiteX1" fmla="*/ 238125 w 2112962"/>
              <a:gd name="connsiteY1" fmla="*/ 852487 h 862012"/>
              <a:gd name="connsiteX2" fmla="*/ 447675 w 2112962"/>
              <a:gd name="connsiteY2" fmla="*/ 823912 h 862012"/>
              <a:gd name="connsiteX3" fmla="*/ 466725 w 2112962"/>
              <a:gd name="connsiteY3" fmla="*/ 814387 h 862012"/>
              <a:gd name="connsiteX4" fmla="*/ 600075 w 2112962"/>
              <a:gd name="connsiteY4" fmla="*/ 733425 h 862012"/>
              <a:gd name="connsiteX5" fmla="*/ 714375 w 2112962"/>
              <a:gd name="connsiteY5" fmla="*/ 619125 h 862012"/>
              <a:gd name="connsiteX6" fmla="*/ 795337 w 2112962"/>
              <a:gd name="connsiteY6" fmla="*/ 538162 h 862012"/>
              <a:gd name="connsiteX7" fmla="*/ 938212 w 2112962"/>
              <a:gd name="connsiteY7" fmla="*/ 409575 h 862012"/>
              <a:gd name="connsiteX8" fmla="*/ 1019175 w 2112962"/>
              <a:gd name="connsiteY8" fmla="*/ 352425 h 862012"/>
              <a:gd name="connsiteX9" fmla="*/ 1228725 w 2112962"/>
              <a:gd name="connsiteY9" fmla="*/ 219075 h 862012"/>
              <a:gd name="connsiteX10" fmla="*/ 1343025 w 2112962"/>
              <a:gd name="connsiteY10" fmla="*/ 195262 h 862012"/>
              <a:gd name="connsiteX11" fmla="*/ 1347787 w 2112962"/>
              <a:gd name="connsiteY11" fmla="*/ 190500 h 862012"/>
              <a:gd name="connsiteX12" fmla="*/ 1347787 w 2112962"/>
              <a:gd name="connsiteY12" fmla="*/ 188118 h 862012"/>
              <a:gd name="connsiteX13" fmla="*/ 1690687 w 2112962"/>
              <a:gd name="connsiteY13" fmla="*/ 100012 h 862012"/>
              <a:gd name="connsiteX14" fmla="*/ 2043112 w 2112962"/>
              <a:gd name="connsiteY14" fmla="*/ 19050 h 862012"/>
              <a:gd name="connsiteX15" fmla="*/ 2109787 w 2112962"/>
              <a:gd name="connsiteY15" fmla="*/ 0 h 862012"/>
              <a:gd name="connsiteX0" fmla="*/ 0 w 2112962"/>
              <a:gd name="connsiteY0" fmla="*/ 862012 h 862012"/>
              <a:gd name="connsiteX1" fmla="*/ 238125 w 2112962"/>
              <a:gd name="connsiteY1" fmla="*/ 852487 h 862012"/>
              <a:gd name="connsiteX2" fmla="*/ 447675 w 2112962"/>
              <a:gd name="connsiteY2" fmla="*/ 823912 h 862012"/>
              <a:gd name="connsiteX3" fmla="*/ 466725 w 2112962"/>
              <a:gd name="connsiteY3" fmla="*/ 814387 h 862012"/>
              <a:gd name="connsiteX4" fmla="*/ 600075 w 2112962"/>
              <a:gd name="connsiteY4" fmla="*/ 733425 h 862012"/>
              <a:gd name="connsiteX5" fmla="*/ 714375 w 2112962"/>
              <a:gd name="connsiteY5" fmla="*/ 619125 h 862012"/>
              <a:gd name="connsiteX6" fmla="*/ 795337 w 2112962"/>
              <a:gd name="connsiteY6" fmla="*/ 538162 h 862012"/>
              <a:gd name="connsiteX7" fmla="*/ 938212 w 2112962"/>
              <a:gd name="connsiteY7" fmla="*/ 409575 h 862012"/>
              <a:gd name="connsiteX8" fmla="*/ 1019175 w 2112962"/>
              <a:gd name="connsiteY8" fmla="*/ 352425 h 862012"/>
              <a:gd name="connsiteX9" fmla="*/ 1228725 w 2112962"/>
              <a:gd name="connsiteY9" fmla="*/ 219075 h 862012"/>
              <a:gd name="connsiteX10" fmla="*/ 1343025 w 2112962"/>
              <a:gd name="connsiteY10" fmla="*/ 195262 h 862012"/>
              <a:gd name="connsiteX11" fmla="*/ 1347787 w 2112962"/>
              <a:gd name="connsiteY11" fmla="*/ 190500 h 862012"/>
              <a:gd name="connsiteX12" fmla="*/ 1347787 w 2112962"/>
              <a:gd name="connsiteY12" fmla="*/ 188118 h 862012"/>
              <a:gd name="connsiteX13" fmla="*/ 1690687 w 2112962"/>
              <a:gd name="connsiteY13" fmla="*/ 100012 h 862012"/>
              <a:gd name="connsiteX14" fmla="*/ 2043112 w 2112962"/>
              <a:gd name="connsiteY14" fmla="*/ 19050 h 862012"/>
              <a:gd name="connsiteX15" fmla="*/ 2109787 w 2112962"/>
              <a:gd name="connsiteY15" fmla="*/ 0 h 862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12962" h="862012">
                <a:moveTo>
                  <a:pt x="0" y="862012"/>
                </a:moveTo>
                <a:cubicBezTo>
                  <a:pt x="81756" y="860424"/>
                  <a:pt x="163513" y="858837"/>
                  <a:pt x="238125" y="852487"/>
                </a:cubicBezTo>
                <a:cubicBezTo>
                  <a:pt x="312737" y="846137"/>
                  <a:pt x="409575" y="830262"/>
                  <a:pt x="447675" y="823912"/>
                </a:cubicBezTo>
                <a:cubicBezTo>
                  <a:pt x="485775" y="817562"/>
                  <a:pt x="441325" y="829468"/>
                  <a:pt x="466725" y="814387"/>
                </a:cubicBezTo>
                <a:cubicBezTo>
                  <a:pt x="492125" y="799306"/>
                  <a:pt x="558800" y="765969"/>
                  <a:pt x="600075" y="733425"/>
                </a:cubicBezTo>
                <a:cubicBezTo>
                  <a:pt x="641350" y="700881"/>
                  <a:pt x="714375" y="619125"/>
                  <a:pt x="714375" y="619125"/>
                </a:cubicBezTo>
                <a:cubicBezTo>
                  <a:pt x="746919" y="586581"/>
                  <a:pt x="758031" y="573087"/>
                  <a:pt x="795337" y="538162"/>
                </a:cubicBezTo>
                <a:cubicBezTo>
                  <a:pt x="832643" y="503237"/>
                  <a:pt x="900906" y="440531"/>
                  <a:pt x="938212" y="409575"/>
                </a:cubicBezTo>
                <a:cubicBezTo>
                  <a:pt x="975518" y="378619"/>
                  <a:pt x="970756" y="384175"/>
                  <a:pt x="1019175" y="352425"/>
                </a:cubicBezTo>
                <a:cubicBezTo>
                  <a:pt x="1067594" y="320675"/>
                  <a:pt x="1174750" y="245269"/>
                  <a:pt x="1228725" y="219075"/>
                </a:cubicBezTo>
                <a:cubicBezTo>
                  <a:pt x="1282700" y="192881"/>
                  <a:pt x="1323181" y="200024"/>
                  <a:pt x="1343025" y="195262"/>
                </a:cubicBezTo>
                <a:cubicBezTo>
                  <a:pt x="1362869" y="190500"/>
                  <a:pt x="1346993" y="191690"/>
                  <a:pt x="1347787" y="190500"/>
                </a:cubicBezTo>
                <a:cubicBezTo>
                  <a:pt x="1348581" y="189310"/>
                  <a:pt x="1290637" y="203199"/>
                  <a:pt x="1347787" y="188118"/>
                </a:cubicBezTo>
                <a:lnTo>
                  <a:pt x="1690687" y="100012"/>
                </a:lnTo>
                <a:cubicBezTo>
                  <a:pt x="1806575" y="71834"/>
                  <a:pt x="1973262" y="35719"/>
                  <a:pt x="2043112" y="19050"/>
                </a:cubicBezTo>
                <a:cubicBezTo>
                  <a:pt x="2112962" y="2381"/>
                  <a:pt x="2111374" y="1190"/>
                  <a:pt x="2109787" y="0"/>
                </a:cubicBezTo>
              </a:path>
            </a:pathLst>
          </a:custGeom>
          <a:ln>
            <a:solidFill>
              <a:schemeClr val="accent2"/>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ea typeface="MS PGothic" pitchFamily="34" charset="-128"/>
            </a:endParaRPr>
          </a:p>
        </p:txBody>
      </p:sp>
      <p:sp>
        <p:nvSpPr>
          <p:cNvPr id="14345" name="TextBox 16"/>
          <p:cNvSpPr txBox="1">
            <a:spLocks noChangeArrowheads="1"/>
          </p:cNvSpPr>
          <p:nvPr/>
        </p:nvSpPr>
        <p:spPr bwMode="auto">
          <a:xfrm>
            <a:off x="7939088" y="2665413"/>
            <a:ext cx="520700" cy="144462"/>
          </a:xfrm>
          <a:prstGeom prst="rect">
            <a:avLst/>
          </a:prstGeom>
          <a:noFill/>
          <a:ln w="9525">
            <a:noFill/>
            <a:miter lim="800000"/>
            <a:headEnd/>
            <a:tailEnd/>
          </a:ln>
        </p:spPr>
        <p:txBody>
          <a:bodyPr lIns="18288" tIns="18288" rIns="18288" bIns="18288">
            <a:spAutoFit/>
          </a:bodyPr>
          <a:lstStyle/>
          <a:p>
            <a:pPr algn="ctr"/>
            <a:r>
              <a:rPr lang="en-US" sz="700" b="1"/>
              <a:t>Phase II</a:t>
            </a:r>
          </a:p>
        </p:txBody>
      </p:sp>
      <p:sp>
        <p:nvSpPr>
          <p:cNvPr id="14346" name="TextBox 16"/>
          <p:cNvSpPr txBox="1">
            <a:spLocks noChangeArrowheads="1"/>
          </p:cNvSpPr>
          <p:nvPr/>
        </p:nvSpPr>
        <p:spPr bwMode="auto">
          <a:xfrm>
            <a:off x="8535988" y="2665413"/>
            <a:ext cx="520700" cy="144462"/>
          </a:xfrm>
          <a:prstGeom prst="rect">
            <a:avLst/>
          </a:prstGeom>
          <a:noFill/>
          <a:ln w="9525">
            <a:noFill/>
            <a:miter lim="800000"/>
            <a:headEnd/>
            <a:tailEnd/>
          </a:ln>
        </p:spPr>
        <p:txBody>
          <a:bodyPr lIns="18288" tIns="18288" rIns="18288" bIns="18288">
            <a:spAutoFit/>
          </a:bodyPr>
          <a:lstStyle/>
          <a:p>
            <a:pPr algn="ctr"/>
            <a:r>
              <a:rPr lang="en-US" sz="700" b="1"/>
              <a:t>Phase III</a:t>
            </a:r>
          </a:p>
        </p:txBody>
      </p:sp>
      <p:sp>
        <p:nvSpPr>
          <p:cNvPr id="14347" name="TextBox 16"/>
          <p:cNvSpPr txBox="1">
            <a:spLocks noChangeArrowheads="1"/>
          </p:cNvSpPr>
          <p:nvPr/>
        </p:nvSpPr>
        <p:spPr bwMode="auto">
          <a:xfrm>
            <a:off x="7372350" y="2144713"/>
            <a:ext cx="1931988" cy="346075"/>
          </a:xfrm>
          <a:prstGeom prst="rect">
            <a:avLst/>
          </a:prstGeom>
          <a:noFill/>
          <a:ln w="9525">
            <a:noFill/>
            <a:miter lim="800000"/>
            <a:headEnd/>
            <a:tailEnd/>
          </a:ln>
        </p:spPr>
        <p:txBody>
          <a:bodyPr lIns="18288" tIns="18288" rIns="18288" bIns="18288">
            <a:spAutoFit/>
          </a:bodyPr>
          <a:lstStyle/>
          <a:p>
            <a:pPr algn="ctr"/>
            <a:r>
              <a:rPr lang="en-US" sz="1000" b="1"/>
              <a:t>YoY increase in overall premium collection</a:t>
            </a:r>
          </a:p>
        </p:txBody>
      </p:sp>
      <p:sp>
        <p:nvSpPr>
          <p:cNvPr id="14348" name="Slide Number Placeholder 3"/>
          <p:cNvSpPr>
            <a:spLocks noGrp="1"/>
          </p:cNvSpPr>
          <p:nvPr>
            <p:ph type="sldNum" sz="quarter" idx="12"/>
          </p:nvPr>
        </p:nvSpPr>
        <p:spPr bwMode="auto">
          <a:noFill/>
          <a:ln>
            <a:miter lim="800000"/>
            <a:headEnd/>
            <a:tailEnd/>
          </a:ln>
        </p:spPr>
        <p:txBody>
          <a:bodyPr/>
          <a:lstStyle/>
          <a:p>
            <a:pPr>
              <a:lnSpc>
                <a:spcPct val="80000"/>
              </a:lnSpc>
            </a:pPr>
            <a:fld id="{1AF60D43-A5CA-45C7-9771-11A79978E643}" type="slidenum">
              <a:rPr lang="en-US" sz="900" smtClean="0">
                <a:solidFill>
                  <a:schemeClr val="bg1"/>
                </a:solidFill>
                <a:ea typeface="ＭＳ Ｐゴシック" pitchFamily="34" charset="-128"/>
              </a:rPr>
              <a:pPr>
                <a:lnSpc>
                  <a:spcPct val="80000"/>
                </a:lnSpc>
              </a:pPr>
              <a:t>3</a:t>
            </a:fld>
            <a:endParaRPr lang="en-US" sz="900" smtClean="0">
              <a:solidFill>
                <a:schemeClr val="bg1"/>
              </a:solidFill>
              <a:ea typeface="ＭＳ Ｐゴシック" pitchFamily="34" charset="-128"/>
            </a:endParaRPr>
          </a:p>
        </p:txBody>
      </p:sp>
      <p:sp>
        <p:nvSpPr>
          <p:cNvPr id="20" name="Title 1"/>
          <p:cNvSpPr txBox="1">
            <a:spLocks/>
          </p:cNvSpPr>
          <p:nvPr/>
        </p:nvSpPr>
        <p:spPr>
          <a:xfrm>
            <a:off x="207963" y="2809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Phases in Life Insurance Industry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txBox="1">
            <a:spLocks noGrp="1"/>
          </p:cNvSpPr>
          <p:nvPr/>
        </p:nvSpPr>
        <p:spPr bwMode="auto">
          <a:xfrm>
            <a:off x="9367838" y="6408738"/>
            <a:ext cx="396875" cy="365125"/>
          </a:xfrm>
          <a:prstGeom prst="rect">
            <a:avLst/>
          </a:prstGeom>
          <a:noFill/>
          <a:ln w="9525">
            <a:noFill/>
            <a:miter lim="800000"/>
            <a:headEnd/>
            <a:tailEnd/>
          </a:ln>
        </p:spPr>
        <p:txBody>
          <a:bodyPr anchor="b"/>
          <a:lstStyle/>
          <a:p>
            <a:pPr algn="r"/>
            <a:fld id="{9F7A50B7-7705-425F-A2CD-0CA6341CA056}" type="slidenum">
              <a:rPr lang="en-US" sz="1000">
                <a:latin typeface="Times New Roman" pitchFamily="18" charset="0"/>
              </a:rPr>
              <a:pPr algn="r"/>
              <a:t>30</a:t>
            </a:fld>
            <a:endParaRPr lang="en-US" sz="1000">
              <a:latin typeface="Times New Roman" pitchFamily="18" charset="0"/>
            </a:endParaRPr>
          </a:p>
        </p:txBody>
      </p:sp>
      <p:sp>
        <p:nvSpPr>
          <p:cNvPr id="38915" name="Rectangle 3"/>
          <p:cNvSpPr>
            <a:spLocks noChangeArrowheads="1"/>
          </p:cNvSpPr>
          <p:nvPr/>
        </p:nvSpPr>
        <p:spPr bwMode="auto">
          <a:xfrm>
            <a:off x="412750" y="1143000"/>
            <a:ext cx="8915400" cy="5638800"/>
          </a:xfrm>
          <a:prstGeom prst="rect">
            <a:avLst/>
          </a:prstGeom>
          <a:noFill/>
          <a:ln w="9525">
            <a:noFill/>
            <a:miter lim="800000"/>
            <a:headEnd/>
            <a:tailEnd/>
          </a:ln>
        </p:spPr>
        <p:txBody>
          <a:bodyPr/>
          <a:lstStyle/>
          <a:p>
            <a:pPr marL="342900" indent="-342900" algn="just">
              <a:lnSpc>
                <a:spcPct val="90000"/>
              </a:lnSpc>
              <a:spcBef>
                <a:spcPct val="20000"/>
              </a:spcBef>
              <a:buClr>
                <a:schemeClr val="tx1"/>
              </a:buClr>
            </a:pPr>
            <a:endParaRPr lang="en-US" sz="1600">
              <a:latin typeface="Arial Unicode MS" pitchFamily="34" charset="-128"/>
            </a:endParaRPr>
          </a:p>
        </p:txBody>
      </p:sp>
      <p:sp>
        <p:nvSpPr>
          <p:cNvPr id="38916" name="Text Box 8"/>
          <p:cNvSpPr txBox="1">
            <a:spLocks noChangeArrowheads="1"/>
          </p:cNvSpPr>
          <p:nvPr/>
        </p:nvSpPr>
        <p:spPr bwMode="auto">
          <a:xfrm>
            <a:off x="165100" y="76200"/>
            <a:ext cx="9245600" cy="457200"/>
          </a:xfrm>
          <a:prstGeom prst="rect">
            <a:avLst/>
          </a:prstGeom>
          <a:noFill/>
          <a:ln w="9525">
            <a:noFill/>
            <a:miter lim="800000"/>
            <a:headEnd/>
            <a:tailEnd/>
          </a:ln>
        </p:spPr>
        <p:txBody>
          <a:bodyPr>
            <a:spAutoFit/>
          </a:bodyPr>
          <a:lstStyle/>
          <a:p>
            <a:r>
              <a:rPr lang="en-US" sz="2400" b="1">
                <a:solidFill>
                  <a:srgbClr val="0849AE"/>
                </a:solidFill>
                <a:latin typeface="Arial Unicode MS" pitchFamily="34" charset="-128"/>
              </a:rPr>
              <a:t>Industry Snapshot Key Financials:</a:t>
            </a:r>
          </a:p>
        </p:txBody>
      </p:sp>
      <p:graphicFrame>
        <p:nvGraphicFramePr>
          <p:cNvPr id="29924" name="Group 228"/>
          <p:cNvGraphicFramePr>
            <a:graphicFrameLocks noGrp="1"/>
          </p:cNvGraphicFramePr>
          <p:nvPr/>
        </p:nvGraphicFramePr>
        <p:xfrm>
          <a:off x="728663" y="1066800"/>
          <a:ext cx="8420100" cy="5121275"/>
        </p:xfrm>
        <a:graphic>
          <a:graphicData uri="http://schemas.openxmlformats.org/drawingml/2006/table">
            <a:tbl>
              <a:tblPr/>
              <a:tblGrid>
                <a:gridCol w="1625204"/>
                <a:gridCol w="1635521"/>
                <a:gridCol w="1602846"/>
                <a:gridCol w="1721512"/>
                <a:gridCol w="1835017"/>
              </a:tblGrid>
              <a:tr h="412052">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tab pos="195263" algn="l"/>
                        </a:tabLst>
                      </a:pPr>
                      <a:r>
                        <a:rPr kumimoji="0" lang="en-US" sz="1400" b="1" i="0" u="none" strike="noStrike" cap="none" normalizeH="0" baseline="0" dirty="0" smtClean="0">
                          <a:ln>
                            <a:noFill/>
                          </a:ln>
                          <a:solidFill>
                            <a:schemeClr val="tx1"/>
                          </a:solidFill>
                          <a:effectLst/>
                          <a:latin typeface="Arial" charset="0"/>
                          <a:cs typeface="Arial" charset="0"/>
                        </a:rPr>
                        <a:t>Insurers</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tab pos="195263" algn="l"/>
                        </a:tabLst>
                      </a:pPr>
                      <a:r>
                        <a:rPr kumimoji="0" lang="en-US" sz="1400" b="1" i="0" u="none" strike="noStrike" cap="none" normalizeH="0" baseline="0" smtClean="0">
                          <a:ln>
                            <a:noFill/>
                          </a:ln>
                          <a:solidFill>
                            <a:schemeClr val="tx1"/>
                          </a:solidFill>
                          <a:effectLst/>
                          <a:latin typeface="Arial" charset="0"/>
                        </a:rPr>
                        <a:t>Gross Written Premium</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95263" algn="l"/>
                        </a:tabLst>
                      </a:pPr>
                      <a:r>
                        <a:rPr kumimoji="0" lang="en-US" sz="1400" b="1" i="0" u="none" strike="noStrike" cap="none" normalizeH="0" baseline="0" dirty="0" smtClean="0">
                          <a:ln>
                            <a:noFill/>
                          </a:ln>
                          <a:solidFill>
                            <a:schemeClr val="tx1"/>
                          </a:solidFill>
                          <a:effectLst/>
                          <a:latin typeface="Arial" charset="0"/>
                        </a:rPr>
                        <a:t>Capital as on</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95263" algn="l"/>
                        </a:tabLst>
                      </a:pPr>
                      <a:r>
                        <a:rPr kumimoji="0" lang="en-US" sz="1400" b="1" i="0" u="none" strike="noStrike" cap="none" normalizeH="0" baseline="0" dirty="0" smtClean="0">
                          <a:ln>
                            <a:noFill/>
                          </a:ln>
                          <a:solidFill>
                            <a:schemeClr val="tx1"/>
                          </a:solidFill>
                          <a:effectLst/>
                          <a:latin typeface="Arial" charset="0"/>
                        </a:rPr>
                        <a:t>GWP/ Capital Ratio</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r>
              <a:tr h="453257">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95263" algn="l"/>
                        </a:tabLst>
                      </a:pPr>
                      <a:r>
                        <a:rPr kumimoji="0" lang="en-US" sz="1400" b="1" i="0" u="none" strike="noStrike" cap="none" normalizeH="0" baseline="0" dirty="0" smtClean="0">
                          <a:ln>
                            <a:noFill/>
                          </a:ln>
                          <a:solidFill>
                            <a:schemeClr val="tx1"/>
                          </a:solidFill>
                          <a:effectLst/>
                          <a:latin typeface="Arial" charset="0"/>
                        </a:rPr>
                        <a:t>2009-10</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95263" algn="l"/>
                        </a:tabLst>
                      </a:pPr>
                      <a:r>
                        <a:rPr kumimoji="0" lang="en-US" sz="1400" b="1" i="0" u="none" strike="noStrike" cap="none" normalizeH="0" baseline="0" smtClean="0">
                          <a:ln>
                            <a:noFill/>
                          </a:ln>
                          <a:solidFill>
                            <a:schemeClr val="tx1"/>
                          </a:solidFill>
                          <a:effectLst/>
                          <a:latin typeface="Arial" charset="0"/>
                        </a:rPr>
                        <a:t>2008-09</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95263" algn="l"/>
                        </a:tabLst>
                      </a:pPr>
                      <a:r>
                        <a:rPr kumimoji="0" lang="en-US" sz="1400" b="1" i="0" u="none" strike="noStrike" cap="none" normalizeH="0" baseline="0" smtClean="0">
                          <a:ln>
                            <a:noFill/>
                          </a:ln>
                          <a:solidFill>
                            <a:schemeClr val="tx1"/>
                          </a:solidFill>
                          <a:effectLst/>
                          <a:latin typeface="Arial" charset="0"/>
                        </a:rPr>
                        <a:t> 31st</a:t>
                      </a:r>
                    </a:p>
                    <a:p>
                      <a:pPr marL="0" marR="0" lvl="0" indent="0" algn="ctr" defTabSz="914400" rtl="0" eaLnBrk="1" fontAlgn="base" latinLnBrk="0" hangingPunct="1">
                        <a:lnSpc>
                          <a:spcPct val="100000"/>
                        </a:lnSpc>
                        <a:spcBef>
                          <a:spcPct val="20000"/>
                        </a:spcBef>
                        <a:spcAft>
                          <a:spcPct val="0"/>
                        </a:spcAft>
                        <a:buClrTx/>
                        <a:buSzTx/>
                        <a:buFontTx/>
                        <a:buNone/>
                        <a:tabLst>
                          <a:tab pos="195263" algn="l"/>
                        </a:tabLst>
                      </a:pPr>
                      <a:r>
                        <a:rPr kumimoji="0" lang="en-US" sz="1400" b="1" i="0" u="none" strike="noStrike" cap="none" normalizeH="0" baseline="0" smtClean="0">
                          <a:ln>
                            <a:noFill/>
                          </a:ln>
                          <a:solidFill>
                            <a:schemeClr val="tx1"/>
                          </a:solidFill>
                          <a:effectLst/>
                          <a:latin typeface="Arial" charset="0"/>
                        </a:rPr>
                        <a:t> Mar 10</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tab pos="195263" algn="l"/>
                        </a:tabLst>
                      </a:pPr>
                      <a:r>
                        <a:rPr kumimoji="0" lang="en-US" sz="1400" b="1" i="0" u="none" strike="noStrike" cap="none" normalizeH="0" baseline="0" dirty="0" smtClean="0">
                          <a:ln>
                            <a:noFill/>
                          </a:ln>
                          <a:solidFill>
                            <a:schemeClr val="tx1"/>
                          </a:solidFill>
                          <a:effectLst/>
                          <a:latin typeface="Arial" charset="0"/>
                        </a:rPr>
                        <a:t>2009-10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alpha val="50000"/>
                      </a:srgbClr>
                    </a:solidFill>
                  </a:tcPr>
                </a:tc>
              </a:tr>
              <a:tr h="36483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Bajaj Allianz</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114,197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106,245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12,107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9.4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39089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ICICI Prudential</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165,319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153,562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47,871</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3.5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369437">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SBI Life</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101,040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72,121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10,000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10.1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375569">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Reliance Life</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66,049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49,325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29,743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2.2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413891">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HDFC Standard</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70,051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55,647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19,680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3.6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374035">
                <a:tc>
                  <a:txBody>
                    <a:bodyPr/>
                    <a:lstStyle/>
                    <a:p>
                      <a:pPr marL="0" marR="0" lvl="0" indent="0" algn="ctr" defTabSz="957263" rtl="0" eaLnBrk="1" fontAlgn="b"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Birla Sun life</a:t>
                      </a:r>
                      <a:endParaRPr kumimoji="0" lang="en-US" sz="1200" b="1" i="0" u="none" strike="noStrike" cap="none" normalizeH="0" baseline="0" smtClean="0">
                        <a:ln>
                          <a:noFill/>
                        </a:ln>
                        <a:solidFill>
                          <a:schemeClr val="tx1"/>
                        </a:solidFill>
                        <a:effectLst/>
                        <a:latin typeface="Arial" charset="0"/>
                      </a:endParaRP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55,057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45,776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 24,495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 2.2 </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372503">
                <a:tc>
                  <a:txBody>
                    <a:bodyPr/>
                    <a:lstStyle/>
                    <a:p>
                      <a:pPr marL="0" marR="0" lvl="0" indent="0" algn="ctr" defTabSz="957263" rtl="0" eaLnBrk="1" fontAlgn="b"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Max New York</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48,605</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38,573</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19,730</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2.5</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375569">
                <a:tc>
                  <a:txBody>
                    <a:bodyPr/>
                    <a:lstStyle/>
                    <a:p>
                      <a:pPr marL="0" marR="0" lvl="0" indent="0" algn="ctr" defTabSz="957263" rtl="0" eaLnBrk="1" fontAlgn="b"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TATA AIG</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34,938</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27,475</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19,205</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1.8</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429221">
                <a:tc>
                  <a:txBody>
                    <a:bodyPr/>
                    <a:lstStyle/>
                    <a:p>
                      <a:pPr marL="0" marR="0" lvl="0" indent="0" algn="ctr" defTabSz="957263" rtl="0" eaLnBrk="1" fontAlgn="b"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AVIVA</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23,780</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19,929</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18,888</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1.3</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372503">
                <a:tc>
                  <a:txBody>
                    <a:bodyPr/>
                    <a:lstStyle/>
                    <a:p>
                      <a:pPr marL="0" marR="0" lvl="0" indent="0" algn="ctr" defTabSz="957263" rtl="0" eaLnBrk="1" fontAlgn="b"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Bharati AXA</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6,697</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3,604</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13,053</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.5</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r h="401628">
                <a:tc>
                  <a:txBody>
                    <a:bodyPr/>
                    <a:lstStyle/>
                    <a:p>
                      <a:pPr marL="0" marR="0" lvl="0" indent="0" algn="ctr" defTabSz="957263" rtl="0" eaLnBrk="1" fontAlgn="b" latinLnBrk="0" hangingPunct="1">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rPr>
                        <a:t>Future Generali</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rPr>
                        <a:t>5,415</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1,526</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7,646</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rPr>
                        <a:t>.7</a:t>
                      </a:r>
                    </a:p>
                  </a:txBody>
                  <a:tcPr marL="99060" marR="9906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8DEE5">
                        <a:alpha val="50000"/>
                      </a:srgbClr>
                    </a:solidFill>
                  </a:tcPr>
                </a:tc>
              </a:tr>
            </a:tbl>
          </a:graphicData>
        </a:graphic>
      </p:graphicFrame>
      <p:sp>
        <p:nvSpPr>
          <p:cNvPr id="39001" name="Rectangle 222"/>
          <p:cNvSpPr>
            <a:spLocks noChangeArrowheads="1"/>
          </p:cNvSpPr>
          <p:nvPr/>
        </p:nvSpPr>
        <p:spPr bwMode="auto">
          <a:xfrm>
            <a:off x="7966075" y="762000"/>
            <a:ext cx="1038225" cy="276225"/>
          </a:xfrm>
          <a:prstGeom prst="rect">
            <a:avLst/>
          </a:prstGeom>
          <a:noFill/>
          <a:ln w="9525">
            <a:noFill/>
            <a:miter lim="800000"/>
            <a:headEnd/>
            <a:tailEnd/>
          </a:ln>
        </p:spPr>
        <p:txBody>
          <a:bodyPr wrap="none">
            <a:spAutoFit/>
          </a:bodyPr>
          <a:lstStyle/>
          <a:p>
            <a:r>
              <a:rPr lang="en-US" sz="1100" b="1"/>
              <a:t> </a:t>
            </a:r>
            <a:r>
              <a:rPr lang="en-US" sz="1200" b="1"/>
              <a:t>(In INR Mn)</a:t>
            </a:r>
          </a:p>
        </p:txBody>
      </p:sp>
      <p:sp>
        <p:nvSpPr>
          <p:cNvPr id="39002" name="Slide Number Placeholder 3"/>
          <p:cNvSpPr>
            <a:spLocks noGrp="1"/>
          </p:cNvSpPr>
          <p:nvPr>
            <p:ph type="sldNum" sz="quarter" idx="12"/>
          </p:nvPr>
        </p:nvSpPr>
        <p:spPr bwMode="auto">
          <a:xfrm>
            <a:off x="0" y="639763"/>
            <a:ext cx="577850" cy="398462"/>
          </a:xfrm>
          <a:solidFill>
            <a:schemeClr val="accent2"/>
          </a:solidFill>
          <a:ln>
            <a:miter lim="800000"/>
            <a:headEnd/>
            <a:tailEnd/>
          </a:ln>
        </p:spPr>
        <p:txBody>
          <a:bodyPr/>
          <a:lstStyle/>
          <a:p>
            <a:pPr>
              <a:lnSpc>
                <a:spcPct val="80000"/>
              </a:lnSpc>
            </a:pPr>
            <a:fld id="{2D100C88-B06C-41FB-9C84-4DA59231F5CB}" type="slidenum">
              <a:rPr lang="en-US" sz="1200" smtClean="0">
                <a:ea typeface="ＭＳ Ｐゴシック" pitchFamily="34" charset="-128"/>
              </a:rPr>
              <a:pPr>
                <a:lnSpc>
                  <a:spcPct val="80000"/>
                </a:lnSpc>
              </a:pPr>
              <a:t>30</a:t>
            </a:fld>
            <a:endParaRPr lang="en-US" sz="1200" smtClean="0">
              <a:ea typeface="ＭＳ Ｐゴシック" pitchFamily="34" charset="-128"/>
            </a:endParaRPr>
          </a:p>
        </p:txBody>
      </p:sp>
      <p:sp>
        <p:nvSpPr>
          <p:cNvPr id="11" name="Rectangle 10"/>
          <p:cNvSpPr/>
          <p:nvPr/>
        </p:nvSpPr>
        <p:spPr>
          <a:xfrm>
            <a:off x="728663" y="639763"/>
            <a:ext cx="8599487" cy="1222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152400"/>
            <a:ext cx="8420100" cy="533400"/>
          </a:xfrm>
          <a:prstGeom prst="rect">
            <a:avLst/>
          </a:prstGeom>
          <a:noFill/>
          <a:ln w="9525" algn="ctr">
            <a:noFill/>
            <a:miter lim="800000"/>
            <a:headEnd/>
            <a:tailEnd/>
          </a:ln>
        </p:spPr>
        <p:txBody>
          <a:bodyPr anchor="ctr"/>
          <a:lstStyle/>
          <a:p>
            <a:r>
              <a:rPr lang="en-US" sz="2200">
                <a:solidFill>
                  <a:srgbClr val="00008A"/>
                </a:solidFill>
              </a:rPr>
              <a:t>  Industry Snapshot - Profit and (Loss) breakup</a:t>
            </a:r>
          </a:p>
        </p:txBody>
      </p:sp>
      <p:sp>
        <p:nvSpPr>
          <p:cNvPr id="39939" name="Slide Number Placeholder 5"/>
          <p:cNvSpPr txBox="1">
            <a:spLocks noGrp="1"/>
          </p:cNvSpPr>
          <p:nvPr/>
        </p:nvSpPr>
        <p:spPr bwMode="auto">
          <a:xfrm>
            <a:off x="7842250" y="6394450"/>
            <a:ext cx="2063750" cy="457200"/>
          </a:xfrm>
          <a:prstGeom prst="rect">
            <a:avLst/>
          </a:prstGeom>
          <a:noFill/>
          <a:ln w="9525">
            <a:noFill/>
            <a:miter lim="800000"/>
            <a:headEnd/>
            <a:tailEnd/>
          </a:ln>
        </p:spPr>
        <p:txBody>
          <a:bodyPr/>
          <a:lstStyle/>
          <a:p>
            <a:pPr algn="r"/>
            <a:fld id="{A89779A2-0290-4C0F-9DB2-FABF98E7D30E}" type="slidenum">
              <a:rPr lang="en-US" sz="1400"/>
              <a:pPr algn="r"/>
              <a:t>31</a:t>
            </a:fld>
            <a:endParaRPr lang="en-US" sz="1400"/>
          </a:p>
        </p:txBody>
      </p:sp>
      <p:graphicFrame>
        <p:nvGraphicFramePr>
          <p:cNvPr id="17524" name="Group 116"/>
          <p:cNvGraphicFramePr>
            <a:graphicFrameLocks noGrp="1"/>
          </p:cNvGraphicFramePr>
          <p:nvPr/>
        </p:nvGraphicFramePr>
        <p:xfrm>
          <a:off x="736600" y="1168400"/>
          <a:ext cx="8420100" cy="4875213"/>
        </p:xfrm>
        <a:graphic>
          <a:graphicData uri="http://schemas.openxmlformats.org/drawingml/2006/table">
            <a:tbl>
              <a:tblPr/>
              <a:tblGrid>
                <a:gridCol w="1657500"/>
                <a:gridCol w="1193400"/>
                <a:gridCol w="1193400"/>
                <a:gridCol w="2207788"/>
                <a:gridCol w="856136"/>
                <a:gridCol w="1311874"/>
              </a:tblGrid>
              <a:tr h="658554">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dirty="0" smtClean="0">
                          <a:ln>
                            <a:noFill/>
                          </a:ln>
                          <a:solidFill>
                            <a:schemeClr val="tx1"/>
                          </a:solidFill>
                          <a:effectLst/>
                          <a:latin typeface="Arial" charset="0"/>
                          <a:cs typeface="Arial" charset="0"/>
                        </a:rPr>
                        <a:t>Private Insurers</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D8EA"/>
                    </a:solidFill>
                  </a:tcPr>
                </a:tc>
                <a:tc>
                  <a:txBody>
                    <a:bodyPr/>
                    <a:lstStyle/>
                    <a:p>
                      <a:pPr marL="0" marR="0" lvl="0" indent="0" algn="ctr" defTabSz="914400" rtl="0" eaLnBrk="0" fontAlgn="ctr"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dirty="0" smtClean="0">
                          <a:ln>
                            <a:noFill/>
                          </a:ln>
                          <a:solidFill>
                            <a:schemeClr val="tx1"/>
                          </a:solidFill>
                          <a:effectLst/>
                          <a:latin typeface="Arial" charset="0"/>
                          <a:cs typeface="Arial" charset="0"/>
                        </a:rPr>
                        <a:t>Capital Infused</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D8EA"/>
                    </a:solidFill>
                  </a:tcPr>
                </a:tc>
                <a:tc gridSpan="2">
                  <a:txBody>
                    <a:bodyPr/>
                    <a:lstStyle/>
                    <a:p>
                      <a:pPr marL="0" marR="0" lvl="0" indent="0" algn="ctr" defTabSz="914400" rtl="0" eaLnBrk="0" fontAlgn="ctr" latinLnBrk="0" hangingPunct="0">
                        <a:lnSpc>
                          <a:spcPct val="100000"/>
                        </a:lnSpc>
                        <a:spcBef>
                          <a:spcPct val="20000"/>
                        </a:spcBef>
                        <a:spcAft>
                          <a:spcPct val="0"/>
                        </a:spcAft>
                        <a:buClrTx/>
                        <a:buSzTx/>
                        <a:buFont typeface="Wingdings" pitchFamily="2" charset="2"/>
                        <a:buNone/>
                        <a:tabLst>
                          <a:tab pos="195263" algn="l"/>
                        </a:tabLst>
                      </a:pPr>
                      <a:r>
                        <a:rPr kumimoji="0" lang="en-US" sz="1400" b="1" i="0" u="none" strike="noStrike" cap="none" normalizeH="0" baseline="0" dirty="0" smtClean="0">
                          <a:ln>
                            <a:noFill/>
                          </a:ln>
                          <a:solidFill>
                            <a:schemeClr val="tx1"/>
                          </a:solidFill>
                          <a:effectLst/>
                          <a:latin typeface="Arial" charset="0"/>
                          <a:cs typeface="Arial" charset="0"/>
                        </a:rPr>
                        <a:t>Shareholder Profit &amp; loss (INR </a:t>
                      </a:r>
                      <a:r>
                        <a:rPr kumimoji="0" lang="en-US" sz="1400" b="1" i="0" u="none" strike="noStrike" cap="none" normalizeH="0" baseline="0" dirty="0" err="1" smtClean="0">
                          <a:ln>
                            <a:noFill/>
                          </a:ln>
                          <a:solidFill>
                            <a:schemeClr val="tx1"/>
                          </a:solidFill>
                          <a:effectLst/>
                          <a:latin typeface="Arial" charset="0"/>
                          <a:cs typeface="Arial" charset="0"/>
                        </a:rPr>
                        <a:t>Crs</a:t>
                      </a:r>
                      <a:r>
                        <a:rPr kumimoji="0" lang="en-US" sz="1400" b="1" i="0" u="none" strike="noStrike" cap="none" normalizeH="0" baseline="0" dirty="0" smtClean="0">
                          <a:ln>
                            <a:noFill/>
                          </a:ln>
                          <a:solidFill>
                            <a:schemeClr val="tx1"/>
                          </a:solidFill>
                          <a:effectLst/>
                          <a:latin typeface="Arial" charset="0"/>
                          <a:cs typeface="Arial" charset="0"/>
                        </a:rPr>
                        <a:t>)</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D8EA"/>
                    </a:solidFill>
                  </a:tcPr>
                </a:tc>
                <a:tc hMerge="1">
                  <a:txBody>
                    <a:bodyPr/>
                    <a:lstStyle/>
                    <a:p>
                      <a:endParaRPr lang="en-US"/>
                    </a:p>
                  </a:txBody>
                  <a:tcPr/>
                </a:tc>
                <a:tc gridSpan="2">
                  <a:txBody>
                    <a:bodyPr/>
                    <a:lstStyle/>
                    <a:p>
                      <a:pPr marL="0" marR="0" lvl="0" indent="0" algn="ctr" defTabSz="914400" rtl="0" eaLnBrk="0" fontAlgn="ctr"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dirty="0" smtClean="0">
                          <a:ln>
                            <a:noFill/>
                          </a:ln>
                          <a:solidFill>
                            <a:schemeClr val="tx1"/>
                          </a:solidFill>
                          <a:effectLst/>
                          <a:latin typeface="Arial" charset="0"/>
                          <a:cs typeface="Arial" charset="0"/>
                        </a:rPr>
                        <a:t>Accumulated </a:t>
                      </a:r>
                    </a:p>
                    <a:p>
                      <a:pPr marL="0" marR="0" lvl="0" indent="0" algn="ctr" defTabSz="914400" rtl="0" eaLnBrk="0" fontAlgn="ctr"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dirty="0" smtClean="0">
                          <a:ln>
                            <a:noFill/>
                          </a:ln>
                          <a:solidFill>
                            <a:schemeClr val="tx1"/>
                          </a:solidFill>
                          <a:effectLst/>
                          <a:latin typeface="Arial" charset="0"/>
                          <a:cs typeface="Arial" charset="0"/>
                        </a:rPr>
                        <a:t>Profit / (Loss) in        Balance Sheet (INR </a:t>
                      </a:r>
                      <a:r>
                        <a:rPr kumimoji="0" lang="en-US" sz="1000" b="1" i="0" u="none" strike="noStrike" cap="none" normalizeH="0" baseline="0" dirty="0" err="1" smtClean="0">
                          <a:ln>
                            <a:noFill/>
                          </a:ln>
                          <a:solidFill>
                            <a:schemeClr val="tx1"/>
                          </a:solidFill>
                          <a:effectLst/>
                          <a:latin typeface="Arial" charset="0"/>
                          <a:cs typeface="Arial" charset="0"/>
                        </a:rPr>
                        <a:t>Mn</a:t>
                      </a:r>
                      <a:r>
                        <a:rPr kumimoji="0" lang="en-US" sz="1000" b="1" i="0" u="none" strike="noStrike" cap="none" normalizeH="0" baseline="0" dirty="0" smtClean="0">
                          <a:ln>
                            <a:noFill/>
                          </a:ln>
                          <a:solidFill>
                            <a:schemeClr val="tx1"/>
                          </a:solidFill>
                          <a:effectLst/>
                          <a:latin typeface="Arial" charset="0"/>
                          <a:cs typeface="Arial" charset="0"/>
                        </a:rPr>
                        <a:t>)</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D8EA"/>
                    </a:solidFill>
                  </a:tcPr>
                </a:tc>
                <a:tc hMerge="1">
                  <a:txBody>
                    <a:bodyPr/>
                    <a:lstStyle/>
                    <a:p>
                      <a:endParaRPr lang="en-US"/>
                    </a:p>
                  </a:txBody>
                  <a:tcPr/>
                </a:tc>
              </a:tr>
              <a:tr h="530055">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endParaRPr kumimoji="0" lang="en-US" sz="1000" b="0" i="0" u="none" strike="noStrike" cap="none" normalizeH="0" baseline="0" smtClean="0">
                        <a:ln>
                          <a:noFill/>
                        </a:ln>
                        <a:solidFill>
                          <a:schemeClr val="tx1"/>
                        </a:solidFill>
                        <a:effectLst/>
                        <a:latin typeface="Arial" charset="0"/>
                        <a:cs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endParaRPr kumimoji="0" lang="en-US" sz="1000" b="1" i="0" u="none" strike="noStrike" cap="none" normalizeH="0" baseline="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smtClean="0">
                          <a:ln>
                            <a:noFill/>
                          </a:ln>
                          <a:solidFill>
                            <a:schemeClr val="tx1"/>
                          </a:solidFill>
                          <a:effectLst/>
                          <a:latin typeface="Arial" charset="0"/>
                        </a:rPr>
                        <a:t>YTD Mar </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smtClean="0">
                          <a:ln>
                            <a:noFill/>
                          </a:ln>
                          <a:solidFill>
                            <a:schemeClr val="tx1"/>
                          </a:solidFill>
                          <a:effectLst/>
                          <a:latin typeface="Arial" charset="0"/>
                        </a:rPr>
                        <a:t>10-11</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smtClean="0">
                          <a:ln>
                            <a:noFill/>
                          </a:ln>
                          <a:solidFill>
                            <a:schemeClr val="tx1"/>
                          </a:solidFill>
                          <a:effectLst/>
                          <a:latin typeface="Arial" charset="0"/>
                        </a:rPr>
                        <a:t>YTD Mar  </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smtClean="0">
                          <a:ln>
                            <a:noFill/>
                          </a:ln>
                          <a:solidFill>
                            <a:schemeClr val="tx1"/>
                          </a:solidFill>
                          <a:effectLst/>
                          <a:latin typeface="Arial" charset="0"/>
                        </a:rPr>
                        <a:t>09-10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smtClean="0">
                          <a:ln>
                            <a:noFill/>
                          </a:ln>
                          <a:solidFill>
                            <a:schemeClr val="tx1"/>
                          </a:solidFill>
                          <a:effectLst/>
                          <a:latin typeface="Arial" charset="0"/>
                        </a:rPr>
                        <a:t>YTD Mar </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smtClean="0">
                          <a:ln>
                            <a:noFill/>
                          </a:ln>
                          <a:solidFill>
                            <a:schemeClr val="tx1"/>
                          </a:solidFill>
                          <a:effectLst/>
                          <a:latin typeface="Arial" charset="0"/>
                        </a:rPr>
                        <a:t>10-11</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dirty="0" smtClean="0">
                          <a:ln>
                            <a:noFill/>
                          </a:ln>
                          <a:solidFill>
                            <a:schemeClr val="tx1"/>
                          </a:solidFill>
                          <a:effectLst/>
                          <a:latin typeface="Arial" charset="0"/>
                        </a:rPr>
                        <a:t>YTD Mar  </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000" b="1" i="0" u="none" strike="noStrike" cap="none" normalizeH="0" baseline="0" dirty="0" smtClean="0">
                          <a:ln>
                            <a:noFill/>
                          </a:ln>
                          <a:solidFill>
                            <a:schemeClr val="tx1"/>
                          </a:solidFill>
                          <a:effectLst/>
                          <a:latin typeface="Arial" charset="0"/>
                        </a:rPr>
                        <a:t>09-10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452038">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Bajaj Allianz Life</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charset="0"/>
                        </a:rPr>
                        <a:t>1,211</a:t>
                      </a:r>
                      <a:endParaRPr kumimoji="0" lang="en-US" sz="1400" b="0" i="0" u="none" strike="noStrike" cap="none" normalizeH="0" baseline="0" dirty="0" smtClean="0">
                        <a:ln>
                          <a:noFill/>
                        </a:ln>
                        <a:solidFill>
                          <a:schemeClr val="tx1"/>
                        </a:solidFill>
                        <a:effectLst/>
                        <a:latin typeface="Calibri" pitchFamily="34" charset="0"/>
                      </a:endParaRPr>
                    </a:p>
                  </a:txBody>
                  <a:tcPr marL="99060" marR="9906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10,570 </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542.</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smtClean="0">
                          <a:ln>
                            <a:noFill/>
                          </a:ln>
                          <a:solidFill>
                            <a:srgbClr val="000000"/>
                          </a:solidFill>
                          <a:effectLst/>
                          <a:latin typeface="Arial" charset="0"/>
                        </a:rPr>
                        <a:t> 10,387 </a:t>
                      </a:r>
                      <a:endParaRPr kumimoji="0" lang="en-US" sz="1400" b="0" i="0" u="none" strike="noStrike" cap="none" normalizeH="0" baseline="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smtClean="0">
                          <a:ln>
                            <a:noFill/>
                          </a:ln>
                          <a:solidFill>
                            <a:srgbClr val="000000"/>
                          </a:solidFill>
                          <a:effectLst/>
                          <a:latin typeface="Arial" charset="0"/>
                        </a:rPr>
                        <a:t> (183)</a:t>
                      </a:r>
                      <a:endParaRPr kumimoji="0" lang="en-US" sz="1400" b="0" i="0" u="none" strike="noStrike" cap="none" normalizeH="0" baseline="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520877">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ICICI Prudential </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charset="0"/>
                        </a:rPr>
                        <a:t>4,781</a:t>
                      </a:r>
                      <a:endParaRPr kumimoji="0" lang="en-US" sz="1400" b="0" i="0" u="none" strike="noStrike" cap="none" normalizeH="0" baseline="0" dirty="0" smtClean="0">
                        <a:ln>
                          <a:noFill/>
                        </a:ln>
                        <a:solidFill>
                          <a:schemeClr val="tx1"/>
                        </a:solidFill>
                        <a:effectLst/>
                        <a:latin typeface="Calibri" pitchFamily="34" charset="0"/>
                      </a:endParaRPr>
                    </a:p>
                  </a:txBody>
                  <a:tcPr marL="99060" marR="9906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smtClean="0">
                          <a:ln>
                            <a:noFill/>
                          </a:ln>
                          <a:solidFill>
                            <a:srgbClr val="000000"/>
                          </a:solidFill>
                          <a:effectLst/>
                          <a:latin typeface="Arial" charset="0"/>
                        </a:rPr>
                        <a:t> 8,076 </a:t>
                      </a:r>
                      <a:endParaRPr kumimoji="0" lang="en-US" sz="1400" b="0" i="0" u="none" strike="noStrike" cap="none" normalizeH="0" baseline="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258</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(27,109)</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(35,185)</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426797">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SBI Life </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charset="0"/>
                        </a:rPr>
                        <a:t>1,000</a:t>
                      </a:r>
                      <a:endParaRPr kumimoji="0" lang="en-US" sz="1400" b="0" i="0" u="none" strike="noStrike" cap="none" normalizeH="0" baseline="0" dirty="0" smtClean="0">
                        <a:ln>
                          <a:noFill/>
                        </a:ln>
                        <a:solidFill>
                          <a:schemeClr val="tx1"/>
                        </a:solidFill>
                        <a:effectLst/>
                        <a:latin typeface="Calibri" pitchFamily="34" charset="0"/>
                      </a:endParaRPr>
                    </a:p>
                  </a:txBody>
                  <a:tcPr marL="99060" marR="9906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3,663 </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276</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6,212 </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smtClean="0">
                          <a:ln>
                            <a:noFill/>
                          </a:ln>
                          <a:solidFill>
                            <a:srgbClr val="000000"/>
                          </a:solidFill>
                          <a:effectLst/>
                          <a:latin typeface="Arial" charset="0"/>
                        </a:rPr>
                        <a:t> 2,549 </a:t>
                      </a:r>
                      <a:endParaRPr kumimoji="0" lang="en-US" sz="1400" b="0" i="0" u="none" strike="noStrike" cap="none" normalizeH="0" baseline="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426797">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Reliance Life</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charset="0"/>
                        </a:rPr>
                        <a:t>2,970</a:t>
                      </a:r>
                      <a:endParaRPr kumimoji="0" lang="en-US" sz="1400" b="0" i="0" u="none" strike="noStrike" cap="none" normalizeH="0" baseline="0" dirty="0" smtClean="0">
                        <a:ln>
                          <a:noFill/>
                        </a:ln>
                        <a:solidFill>
                          <a:schemeClr val="tx1"/>
                        </a:solidFill>
                        <a:effectLst/>
                        <a:latin typeface="Calibri" pitchFamily="34" charset="0"/>
                      </a:endParaRPr>
                    </a:p>
                  </a:txBody>
                  <a:tcPr marL="99060" marR="9906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(1,293)</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(284)</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(28,032)</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smtClean="0">
                          <a:ln>
                            <a:noFill/>
                          </a:ln>
                          <a:solidFill>
                            <a:srgbClr val="000000"/>
                          </a:solidFill>
                          <a:effectLst/>
                          <a:latin typeface="Arial" charset="0"/>
                        </a:rPr>
                        <a:t> (26,739)</a:t>
                      </a:r>
                      <a:endParaRPr kumimoji="0" lang="en-US" sz="1400" b="0" i="0" u="none" strike="noStrike" cap="none" normalizeH="0" baseline="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426797">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HDFC Standard Life</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charset="0"/>
                        </a:rPr>
                        <a:t>2,013</a:t>
                      </a:r>
                      <a:endParaRPr kumimoji="0" lang="en-US" sz="1400" b="0" i="0" u="none" strike="noStrike" cap="none" normalizeH="0" baseline="0" dirty="0" smtClean="0">
                        <a:ln>
                          <a:noFill/>
                        </a:ln>
                        <a:solidFill>
                          <a:schemeClr val="tx1"/>
                        </a:solidFill>
                        <a:effectLst/>
                        <a:latin typeface="Calibri" pitchFamily="34" charset="0"/>
                      </a:endParaRPr>
                    </a:p>
                  </a:txBody>
                  <a:tcPr marL="99060" marR="9906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(990)</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(275)</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(15,655)</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rgbClr val="000000"/>
                          </a:solidFill>
                          <a:effectLst/>
                          <a:latin typeface="Arial" charset="0"/>
                        </a:rPr>
                        <a:t> (14,665)</a:t>
                      </a:r>
                      <a:endParaRPr kumimoji="0" lang="en-US" sz="1400" b="0" i="0" u="none" strike="noStrike" cap="none" normalizeH="0" baseline="0" dirty="0" smtClean="0">
                        <a:ln>
                          <a:noFill/>
                        </a:ln>
                        <a:solidFill>
                          <a:schemeClr val="tx1"/>
                        </a:solidFill>
                        <a:effectLst/>
                        <a:latin typeface="Arial" charset="0"/>
                      </a:endParaRP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426797">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Birla Sun Life</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1" fontAlgn="b"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Calibri" pitchFamily="34" charset="0"/>
                          <a:cs typeface="Arial" charset="0"/>
                        </a:rPr>
                        <a:t>2,450</a:t>
                      </a:r>
                      <a:endParaRPr kumimoji="0" lang="en-US" sz="1400" b="0" i="0" u="none" strike="noStrike" cap="none" normalizeH="0" baseline="0" dirty="0" smtClean="0">
                        <a:ln>
                          <a:noFill/>
                        </a:ln>
                        <a:solidFill>
                          <a:schemeClr val="tx1"/>
                        </a:solidFill>
                        <a:effectLst/>
                        <a:latin typeface="Calibri" pitchFamily="34" charset="0"/>
                      </a:endParaRPr>
                    </a:p>
                  </a:txBody>
                  <a:tcPr marL="99060" marR="9906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smtClean="0">
                          <a:ln>
                            <a:noFill/>
                          </a:ln>
                          <a:solidFill>
                            <a:schemeClr val="tx1"/>
                          </a:solidFill>
                          <a:effectLst/>
                          <a:latin typeface="Arial" charset="0"/>
                        </a:rPr>
                        <a:t> 3,050 </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 (435)</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smtClean="0">
                          <a:ln>
                            <a:noFill/>
                          </a:ln>
                          <a:solidFill>
                            <a:schemeClr val="tx1"/>
                          </a:solidFill>
                          <a:effectLst/>
                          <a:latin typeface="Arial" charset="0"/>
                        </a:rPr>
                        <a:t> (17,225)</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 (20,275)</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426797">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Max New York </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Calibri" pitchFamily="34" charset="0"/>
                          <a:ea typeface="+mn-ea"/>
                          <a:cs typeface="Arial" charset="0"/>
                        </a:rPr>
                        <a:t>19,20</a:t>
                      </a:r>
                    </a:p>
                  </a:txBody>
                  <a:tcPr marL="99060" marR="9906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1940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(209)</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(8290)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(10230)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r h="426797">
                <a:tc>
                  <a:txBody>
                    <a:bodyPr/>
                    <a:lstStyle/>
                    <a:p>
                      <a:pPr marL="0" marR="0" lvl="0" indent="0" algn="l" defTabSz="914400" rtl="0" eaLnBrk="0" fontAlgn="b" latinLnBrk="0" hangingPunct="0">
                        <a:lnSpc>
                          <a:spcPct val="100000"/>
                        </a:lnSpc>
                        <a:spcBef>
                          <a:spcPct val="20000"/>
                        </a:spcBef>
                        <a:spcAft>
                          <a:spcPct val="0"/>
                        </a:spcAft>
                        <a:buClrTx/>
                        <a:buSzTx/>
                        <a:buFont typeface="Wingdings" pitchFamily="2" charset="2"/>
                        <a:buNone/>
                        <a:tabLst>
                          <a:tab pos="195263" algn="l"/>
                        </a:tabLst>
                      </a:pPr>
                      <a:r>
                        <a:rPr kumimoji="0" lang="en-US" sz="1600" b="0" i="0" u="none" strike="noStrike" cap="none" normalizeH="0" baseline="0" dirty="0" smtClean="0">
                          <a:ln>
                            <a:noFill/>
                          </a:ln>
                          <a:solidFill>
                            <a:schemeClr val="tx1"/>
                          </a:solidFill>
                          <a:effectLst/>
                          <a:latin typeface="Arial" charset="0"/>
                          <a:cs typeface="Arial" charset="0"/>
                        </a:rPr>
                        <a:t>Tata AIG</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Calibri" pitchFamily="34" charset="0"/>
                          <a:ea typeface="+mn-ea"/>
                          <a:cs typeface="Arial" charset="0"/>
                        </a:rPr>
                        <a:t>18,88</a:t>
                      </a:r>
                    </a:p>
                  </a:txBody>
                  <a:tcPr marL="99060" marR="9906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518</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(400)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(11580)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tab pos="195263" algn="l"/>
                        </a:tabLst>
                      </a:pPr>
                      <a:r>
                        <a:rPr kumimoji="0" lang="en-US" sz="1400" b="0" i="0" u="none" strike="noStrike" cap="none" normalizeH="0" baseline="0" dirty="0" smtClean="0">
                          <a:ln>
                            <a:noFill/>
                          </a:ln>
                          <a:solidFill>
                            <a:schemeClr val="tx1"/>
                          </a:solidFill>
                          <a:effectLst/>
                          <a:latin typeface="Arial" charset="0"/>
                        </a:rPr>
                        <a:t>(16100)</a:t>
                      </a:r>
                    </a:p>
                  </a:txBody>
                  <a:tcPr marL="49530" marR="4953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EFF7"/>
                    </a:solidFill>
                  </a:tcPr>
                </a:tc>
              </a:tr>
            </a:tbl>
          </a:graphicData>
        </a:graphic>
      </p:graphicFrame>
      <p:sp>
        <p:nvSpPr>
          <p:cNvPr id="5" name="Rectangle 4"/>
          <p:cNvSpPr/>
          <p:nvPr/>
        </p:nvSpPr>
        <p:spPr>
          <a:xfrm>
            <a:off x="736600" y="685800"/>
            <a:ext cx="8420100" cy="190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685800"/>
            <a:ext cx="558800" cy="1905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3"/>
          <p:cNvSpPr txBox="1">
            <a:spLocks noChangeArrowheads="1"/>
          </p:cNvSpPr>
          <p:nvPr/>
        </p:nvSpPr>
        <p:spPr bwMode="auto">
          <a:xfrm>
            <a:off x="166688" y="6429375"/>
            <a:ext cx="8643937" cy="246063"/>
          </a:xfrm>
          <a:prstGeom prst="rect">
            <a:avLst/>
          </a:prstGeom>
          <a:noFill/>
          <a:ln w="9525">
            <a:noFill/>
            <a:miter lim="800000"/>
            <a:headEnd/>
            <a:tailEnd/>
          </a:ln>
        </p:spPr>
        <p:txBody>
          <a:bodyPr>
            <a:spAutoFit/>
          </a:bodyPr>
          <a:lstStyle/>
          <a:p>
            <a:pPr>
              <a:spcBef>
                <a:spcPts val="100"/>
              </a:spcBef>
              <a:spcAft>
                <a:spcPts val="100"/>
              </a:spcAft>
              <a:tabLst>
                <a:tab pos="1460500" algn="ctr"/>
                <a:tab pos="2705100" algn="ctr"/>
                <a:tab pos="3937000" algn="ctr"/>
                <a:tab pos="5194300" algn="ctr"/>
                <a:tab pos="6426200" algn="ctr"/>
                <a:tab pos="7645400" algn="ctr"/>
              </a:tabLst>
              <a:defRPr/>
            </a:pPr>
            <a:r>
              <a:rPr lang="en-US" sz="1000" dirty="0">
                <a:latin typeface="+mj-lt"/>
                <a:ea typeface="MS PGothic" pitchFamily="34" charset="-128"/>
                <a:cs typeface="Arial" pitchFamily="34" charset="0"/>
              </a:rPr>
              <a:t>* Punjab National Bank has acquired partnership in Metlife. The deal is awaiting IRDA approval post which the shareholding pattern will change</a:t>
            </a:r>
          </a:p>
        </p:txBody>
      </p:sp>
      <p:graphicFrame>
        <p:nvGraphicFramePr>
          <p:cNvPr id="5" name="Table 4"/>
          <p:cNvGraphicFramePr>
            <a:graphicFrameLocks noGrp="1"/>
          </p:cNvGraphicFramePr>
          <p:nvPr/>
        </p:nvGraphicFramePr>
        <p:xfrm>
          <a:off x="166688" y="1571625"/>
          <a:ext cx="9501187" cy="4714875"/>
        </p:xfrm>
        <a:graphic>
          <a:graphicData uri="http://schemas.openxmlformats.org/drawingml/2006/table">
            <a:tbl>
              <a:tblPr/>
              <a:tblGrid>
                <a:gridCol w="460294"/>
                <a:gridCol w="2301474"/>
                <a:gridCol w="521669"/>
                <a:gridCol w="2013789"/>
                <a:gridCol w="1856522"/>
                <a:gridCol w="444952"/>
                <a:gridCol w="859218"/>
                <a:gridCol w="1043335"/>
              </a:tblGrid>
              <a:tr h="392909">
                <a:tc>
                  <a:txBody>
                    <a:bodyPr/>
                    <a:lstStyle/>
                    <a:p>
                      <a:pPr algn="ctr" fontAlgn="ctr"/>
                      <a:r>
                        <a:rPr lang="en-US" sz="1050" b="1" i="0" u="none" strike="noStrike" dirty="0">
                          <a:solidFill>
                            <a:srgbClr val="FFFFFF"/>
                          </a:solidFill>
                          <a:latin typeface="+mj-lt"/>
                        </a:rPr>
                        <a:t>Sl. 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c>
                  <a:txBody>
                    <a:bodyPr/>
                    <a:lstStyle/>
                    <a:p>
                      <a:pPr algn="ctr" fontAlgn="ctr"/>
                      <a:r>
                        <a:rPr lang="en-US" sz="1050" b="1" i="0" u="none" strike="noStrike" dirty="0">
                          <a:solidFill>
                            <a:srgbClr val="FFFFFF"/>
                          </a:solidFill>
                          <a:latin typeface="+mj-lt"/>
                        </a:rPr>
                        <a:t>Insurers</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c>
                  <a:txBody>
                    <a:bodyPr/>
                    <a:lstStyle/>
                    <a:p>
                      <a:pPr algn="ctr" fontAlgn="ctr"/>
                      <a:r>
                        <a:rPr lang="en-US" sz="1050" b="1" i="0" u="none" strike="noStrike">
                          <a:solidFill>
                            <a:srgbClr val="FFFFFF"/>
                          </a:solidFill>
                          <a:latin typeface="+mj-lt"/>
                        </a:rPr>
                        <a:t>Bank owned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c>
                  <a:txBody>
                    <a:bodyPr/>
                    <a:lstStyle/>
                    <a:p>
                      <a:pPr algn="ctr" fontAlgn="ctr"/>
                      <a:r>
                        <a:rPr lang="en-US" sz="1050" b="1" i="0" u="none" strike="noStrike">
                          <a:solidFill>
                            <a:srgbClr val="FFFFFF"/>
                          </a:solidFill>
                          <a:latin typeface="+mj-lt"/>
                        </a:rPr>
                        <a:t>Indian Partners</a:t>
                      </a:r>
                      <a:br>
                        <a:rPr lang="en-US" sz="1050" b="1" i="0" u="none" strike="noStrike">
                          <a:solidFill>
                            <a:srgbClr val="FFFFFF"/>
                          </a:solidFill>
                          <a:latin typeface="+mj-lt"/>
                        </a:rPr>
                      </a:br>
                      <a:r>
                        <a:rPr lang="en-US" sz="1050" b="1" i="0" u="none" strike="noStrike">
                          <a:solidFill>
                            <a:srgbClr val="FFFFFF"/>
                          </a:solidFill>
                          <a:latin typeface="+mj-lt"/>
                        </a:rPr>
                        <a:t>(shareholding %)</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c>
                  <a:txBody>
                    <a:bodyPr/>
                    <a:lstStyle/>
                    <a:p>
                      <a:pPr algn="ctr" fontAlgn="ctr"/>
                      <a:r>
                        <a:rPr lang="en-US" sz="1050" b="1" i="0" u="none" strike="noStrike">
                          <a:solidFill>
                            <a:srgbClr val="FFFFFF"/>
                          </a:solidFill>
                          <a:latin typeface="+mj-lt"/>
                        </a:rPr>
                        <a:t>Foreign Partner</a:t>
                      </a:r>
                      <a:br>
                        <a:rPr lang="en-US" sz="1050" b="1" i="0" u="none" strike="noStrike">
                          <a:solidFill>
                            <a:srgbClr val="FFFFFF"/>
                          </a:solidFill>
                          <a:latin typeface="+mj-lt"/>
                        </a:rPr>
                      </a:br>
                      <a:r>
                        <a:rPr lang="en-US" sz="1050" b="1" i="0" u="none" strike="noStrike">
                          <a:solidFill>
                            <a:srgbClr val="FFFFFF"/>
                          </a:solidFill>
                          <a:latin typeface="+mj-lt"/>
                        </a:rPr>
                        <a:t>(shareholding %)</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c>
                  <a:txBody>
                    <a:bodyPr/>
                    <a:lstStyle/>
                    <a:p>
                      <a:pPr algn="ctr" fontAlgn="ctr"/>
                      <a:r>
                        <a:rPr lang="en-US" sz="1050" b="1" i="0" u="none" strike="noStrike">
                          <a:solidFill>
                            <a:srgbClr val="FFFFFF"/>
                          </a:solidFill>
                          <a:latin typeface="+mj-lt"/>
                        </a:rPr>
                        <a:t>Regn. 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c>
                  <a:txBody>
                    <a:bodyPr/>
                    <a:lstStyle/>
                    <a:p>
                      <a:pPr algn="ctr" fontAlgn="ctr"/>
                      <a:r>
                        <a:rPr lang="en-US" sz="1050" b="1" i="0" u="none" strike="noStrike">
                          <a:solidFill>
                            <a:srgbClr val="FFFFFF"/>
                          </a:solidFill>
                          <a:latin typeface="+mj-lt"/>
                        </a:rPr>
                        <a:t>Date of Registration</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c>
                  <a:txBody>
                    <a:bodyPr/>
                    <a:lstStyle/>
                    <a:p>
                      <a:pPr algn="ctr" fontAlgn="ctr"/>
                      <a:r>
                        <a:rPr lang="en-US" sz="1050" b="1" i="0" u="none" strike="noStrike">
                          <a:solidFill>
                            <a:srgbClr val="FFFFFF"/>
                          </a:solidFill>
                          <a:latin typeface="+mj-lt"/>
                        </a:rPr>
                        <a:t>Operations commenced in </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A452A"/>
                    </a:solidFill>
                  </a:tcPr>
                </a:tc>
              </a:tr>
              <a:tr h="196454">
                <a:tc>
                  <a:txBody>
                    <a:bodyPr/>
                    <a:lstStyle/>
                    <a:p>
                      <a:pPr algn="ctr" fontAlgn="ctr"/>
                      <a:r>
                        <a:rPr lang="en-US" sz="1050" b="0" i="0" u="none" strike="noStrike" dirty="0">
                          <a:latin typeface="+mj-lt"/>
                        </a:rPr>
                        <a:t>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Life Insurance Corporation of India</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512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1-Sep-56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1956-57</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392909">
                <a:tc>
                  <a:txBody>
                    <a:bodyPr/>
                    <a:lstStyle/>
                    <a:p>
                      <a:pPr algn="ctr" fontAlgn="ctr"/>
                      <a:r>
                        <a:rPr lang="en-US" sz="1050" b="0" i="0" u="none" strike="noStrike" dirty="0">
                          <a:latin typeface="+mj-lt"/>
                        </a:rPr>
                        <a:t>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HDFC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HDFC Ltd. (72.43%)</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Standard Life Assurance, UK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23-Oct-00</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2000-01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392909">
                <a:tc>
                  <a:txBody>
                    <a:bodyPr/>
                    <a:lstStyle/>
                    <a:p>
                      <a:pPr algn="ctr" fontAlgn="ctr"/>
                      <a:r>
                        <a:rPr lang="en-US" sz="1050" b="0" i="0" u="none" strike="noStrike" dirty="0">
                          <a:latin typeface="+mj-lt"/>
                        </a:rPr>
                        <a:t>3.</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Max New York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Max India Ltd. (70%)</a:t>
                      </a:r>
                      <a:br>
                        <a:rPr lang="en-US" sz="1050" b="0" i="0" u="none" strike="noStrike">
                          <a:latin typeface="+mj-lt"/>
                        </a:rPr>
                      </a:br>
                      <a:r>
                        <a:rPr lang="en-US" sz="1050" b="0" i="0" u="none" strike="noStrike">
                          <a:latin typeface="+mj-lt"/>
                        </a:rPr>
                        <a:t>Axis Bank (4%)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New York Life, USA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104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15-Nov-00</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2000-01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196454">
                <a:tc>
                  <a:txBody>
                    <a:bodyPr/>
                    <a:lstStyle/>
                    <a:p>
                      <a:pPr algn="ctr" fontAlgn="ctr"/>
                      <a:r>
                        <a:rPr lang="en-US" sz="1050" b="0" i="0" u="none" strike="noStrike" dirty="0">
                          <a:latin typeface="+mj-lt"/>
                        </a:rPr>
                        <a:t>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ICICI-Prudential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Yes</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ICICI Bank Ltd (74%)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Prudential , UK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105</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24-Nov-00</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2000-01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196454">
                <a:tc>
                  <a:txBody>
                    <a:bodyPr/>
                    <a:lstStyle/>
                    <a:p>
                      <a:pPr algn="ctr" fontAlgn="ctr"/>
                      <a:r>
                        <a:rPr lang="en-US" sz="1050" b="0" i="0" u="none" strike="noStrike" dirty="0">
                          <a:latin typeface="+mj-lt"/>
                        </a:rPr>
                        <a:t>5.</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err="1">
                          <a:latin typeface="+mj-lt"/>
                        </a:rPr>
                        <a:t>Kotak</a:t>
                      </a:r>
                      <a:r>
                        <a:rPr lang="en-US" sz="1050" b="0" i="0" u="none" strike="noStrike" dirty="0">
                          <a:latin typeface="+mj-lt"/>
                        </a:rPr>
                        <a:t>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Yes</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err="1">
                          <a:latin typeface="+mj-lt"/>
                        </a:rPr>
                        <a:t>Kotak</a:t>
                      </a:r>
                      <a:r>
                        <a:rPr lang="en-US" sz="1050" b="0" i="0" u="none" strike="noStrike" dirty="0">
                          <a:latin typeface="+mj-lt"/>
                        </a:rPr>
                        <a:t> Mahindra Bank (74%)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Old Mutual, South Africa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107</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10-Jan-01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2001-02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196454">
                <a:tc>
                  <a:txBody>
                    <a:bodyPr/>
                    <a:lstStyle/>
                    <a:p>
                      <a:pPr algn="ctr" fontAlgn="ctr"/>
                      <a:r>
                        <a:rPr lang="en-US" sz="1050" b="0" i="0" u="none" strike="noStrike" dirty="0">
                          <a:latin typeface="+mj-lt"/>
                        </a:rPr>
                        <a:t>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Birla Sun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Aditya Birla Group (74%)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Sun Life, Canada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109</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31-Jan-01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2000-01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392909">
                <a:tc>
                  <a:txBody>
                    <a:bodyPr/>
                    <a:lstStyle/>
                    <a:p>
                      <a:pPr algn="ctr" fontAlgn="ctr"/>
                      <a:r>
                        <a:rPr lang="en-US" sz="1050" b="0" i="0" u="none" strike="noStrike" dirty="0">
                          <a:latin typeface="+mj-lt"/>
                        </a:rPr>
                        <a:t>7.</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Tata-AIG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Tata Sons (74%)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American International Assurance Co., USA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110</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12-Feb-01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2000-01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392909">
                <a:tc>
                  <a:txBody>
                    <a:bodyPr/>
                    <a:lstStyle/>
                    <a:p>
                      <a:pPr algn="ctr" fontAlgn="ctr"/>
                      <a:r>
                        <a:rPr lang="en-US" sz="1050" b="0" i="0" u="none" strike="noStrike" dirty="0">
                          <a:latin typeface="+mj-lt"/>
                        </a:rPr>
                        <a:t>8.</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SBI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Yes</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State Bank of India (74%)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fr-FR" sz="1050" b="0" i="0" u="none" strike="noStrike">
                          <a:latin typeface="+mj-lt"/>
                        </a:rPr>
                        <a:t>BNP Paribas Assurance SA, France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111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29-Mar-01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2001-02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589365">
                <a:tc>
                  <a:txBody>
                    <a:bodyPr/>
                    <a:lstStyle/>
                    <a:p>
                      <a:pPr algn="ctr" fontAlgn="ctr"/>
                      <a:r>
                        <a:rPr lang="en-US" sz="1050" b="0" i="0" u="none" strike="noStrike" dirty="0">
                          <a:latin typeface="+mj-lt"/>
                        </a:rPr>
                        <a:t>9.</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ING Vysya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fr-FR" sz="1050" b="0" i="0" u="none" strike="noStrike">
                          <a:latin typeface="+mj-lt"/>
                        </a:rPr>
                        <a:t>Exide Industries (50%)</a:t>
                      </a:r>
                      <a:br>
                        <a:rPr lang="fr-FR" sz="1050" b="0" i="0" u="none" strike="noStrike">
                          <a:latin typeface="+mj-lt"/>
                        </a:rPr>
                      </a:br>
                      <a:r>
                        <a:rPr lang="fr-FR" sz="1050" b="0" i="0" u="none" strike="noStrike">
                          <a:latin typeface="+mj-lt"/>
                        </a:rPr>
                        <a:t>,Gujarat Cements (15%)</a:t>
                      </a:r>
                      <a:br>
                        <a:rPr lang="fr-FR" sz="1050" b="0" i="0" u="none" strike="noStrike">
                          <a:latin typeface="+mj-lt"/>
                        </a:rPr>
                      </a:br>
                      <a:r>
                        <a:rPr lang="fr-FR" sz="1050" b="0" i="0" u="none" strike="noStrike">
                          <a:latin typeface="+mj-lt"/>
                        </a:rPr>
                        <a:t>&amp; Enam (9%)</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ING Insurance International B.V., Netherlands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114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2-Aug-01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2001-02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196454">
                <a:tc>
                  <a:txBody>
                    <a:bodyPr/>
                    <a:lstStyle/>
                    <a:p>
                      <a:pPr algn="ctr" fontAlgn="ctr"/>
                      <a:r>
                        <a:rPr lang="en-US" sz="1050" b="0" i="0" u="none" strike="noStrike" dirty="0">
                          <a:latin typeface="+mj-lt"/>
                        </a:rPr>
                        <a:t>10.</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Bajaj Allianz Life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Bajaj Finserv (74%)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a:latin typeface="+mj-lt"/>
                        </a:rPr>
                        <a:t>Allianz, Germany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116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3-Aug-01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a:latin typeface="+mj-lt"/>
                        </a:rPr>
                        <a:t>2001-02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589365">
                <a:tc>
                  <a:txBody>
                    <a:bodyPr/>
                    <a:lstStyle/>
                    <a:p>
                      <a:pPr algn="ctr" fontAlgn="ctr"/>
                      <a:r>
                        <a:rPr lang="en-US" sz="1050" b="0" i="0" u="none" strike="noStrike" dirty="0">
                          <a:latin typeface="+mj-lt"/>
                        </a:rPr>
                        <a:t>11.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Metlife India Insurance Co. Ltd.*</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Yes</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J&amp;K Bank (25%), </a:t>
                      </a:r>
                      <a:br>
                        <a:rPr lang="en-US" sz="1050" b="0" i="0" u="none" strike="noStrike" dirty="0">
                          <a:latin typeface="+mj-lt"/>
                        </a:rPr>
                      </a:br>
                      <a:r>
                        <a:rPr lang="en-US" sz="1050" b="0" i="0" u="none" strike="noStrike" dirty="0">
                          <a:latin typeface="+mj-lt"/>
                        </a:rPr>
                        <a:t>M. </a:t>
                      </a:r>
                      <a:r>
                        <a:rPr lang="en-US" sz="1050" b="0" i="0" u="none" strike="noStrike" dirty="0" err="1">
                          <a:latin typeface="+mj-lt"/>
                        </a:rPr>
                        <a:t>Pallonji</a:t>
                      </a:r>
                      <a:r>
                        <a:rPr lang="en-US" sz="1050" b="0" i="0" u="none" strike="noStrike" dirty="0">
                          <a:latin typeface="+mj-lt"/>
                        </a:rPr>
                        <a:t> &amp; Co. (31%) </a:t>
                      </a:r>
                      <a:br>
                        <a:rPr lang="en-US" sz="1050" b="0" i="0" u="none" strike="noStrike" dirty="0">
                          <a:latin typeface="+mj-lt"/>
                        </a:rPr>
                      </a:br>
                      <a:r>
                        <a:rPr lang="en-US" sz="1050" b="0" i="0" u="none" strike="noStrike" dirty="0">
                          <a:latin typeface="+mj-lt"/>
                        </a:rPr>
                        <a:t>4 Private investors (18%)</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Metlife International Holdings Ltd., USA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117</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6-Aug-01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2001-02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r h="589365">
                <a:tc>
                  <a:txBody>
                    <a:bodyPr/>
                    <a:lstStyle/>
                    <a:p>
                      <a:pPr algn="ctr" fontAlgn="ctr"/>
                      <a:r>
                        <a:rPr lang="en-US" sz="1050" b="0" i="0" u="none" strike="noStrike" dirty="0">
                          <a:latin typeface="+mj-lt"/>
                        </a:rPr>
                        <a:t>12.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en-US" sz="1050" b="0" i="0" u="none" strike="noStrike" dirty="0">
                          <a:latin typeface="+mj-lt"/>
                        </a:rPr>
                        <a:t>Reliance Life Insurance Co. Ltd. (Earlier AMP Sanmar Life Insurance Co. from 3.1.2002 to 29.9.2005)</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No</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l" fontAlgn="ctr"/>
                      <a:r>
                        <a:rPr lang="it-IT" sz="1050" b="0" i="0" u="none" strike="noStrike" dirty="0">
                          <a:latin typeface="+mj-lt"/>
                        </a:rPr>
                        <a:t>Reliance Capital (Anil Dhirubhai Ambani Company) (74%)</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fr-FR" sz="1050" b="0" i="0" u="none" strike="noStrike" dirty="0">
                          <a:latin typeface="+mj-lt"/>
                        </a:rPr>
                        <a:t>Nippon Life </a:t>
                      </a:r>
                      <a:r>
                        <a:rPr lang="fr-FR" sz="1050" b="0" i="0" u="none" strike="noStrike" dirty="0" err="1">
                          <a:latin typeface="+mj-lt"/>
                        </a:rPr>
                        <a:t>Insurance</a:t>
                      </a:r>
                      <a:r>
                        <a:rPr lang="fr-FR" sz="1050" b="0" i="0" u="none" strike="noStrike" dirty="0">
                          <a:latin typeface="+mj-lt"/>
                        </a:rPr>
                        <a:t>, </a:t>
                      </a:r>
                      <a:r>
                        <a:rPr lang="fr-FR" sz="1050" b="0" i="0" u="none" strike="noStrike" dirty="0" err="1">
                          <a:latin typeface="+mj-lt"/>
                        </a:rPr>
                        <a:t>Japan</a:t>
                      </a:r>
                      <a:r>
                        <a:rPr lang="fr-FR" sz="1050" b="0" i="0" u="none" strike="noStrike" dirty="0">
                          <a:latin typeface="+mj-lt"/>
                        </a:rPr>
                        <a:t> (26%)</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121</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3-Jan-02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c>
                  <a:txBody>
                    <a:bodyPr/>
                    <a:lstStyle/>
                    <a:p>
                      <a:pPr algn="ctr" fontAlgn="ctr"/>
                      <a:r>
                        <a:rPr lang="en-US" sz="1050" b="0" i="0" u="none" strike="noStrike" dirty="0">
                          <a:latin typeface="+mj-lt"/>
                        </a:rPr>
                        <a:t>2001-02</a:t>
                      </a:r>
                    </a:p>
                  </a:txBody>
                  <a:tcPr marL="8002" marR="8002" marT="80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7E0F5"/>
                    </a:solidFill>
                  </a:tcPr>
                </a:tc>
              </a:tr>
            </a:tbl>
          </a:graphicData>
        </a:graphic>
      </p:graphicFrame>
      <p:sp>
        <p:nvSpPr>
          <p:cNvPr id="41091"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4DD24B08-3176-4915-9BE2-8AFBCFE6773C}" type="slidenum">
              <a:rPr lang="en-US" sz="1200" b="1">
                <a:solidFill>
                  <a:schemeClr val="bg1"/>
                </a:solidFill>
              </a:rPr>
              <a:pPr algn="ctr">
                <a:lnSpc>
                  <a:spcPct val="80000"/>
                </a:lnSpc>
              </a:pPr>
              <a:t>32</a:t>
            </a:fld>
            <a:endParaRPr lang="en-US" sz="1200" b="1">
              <a:solidFill>
                <a:schemeClr val="bg1"/>
              </a:solidFill>
            </a:endParaRPr>
          </a:p>
        </p:txBody>
      </p:sp>
      <p:sp>
        <p:nvSpPr>
          <p:cNvPr id="8"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List of Life Insurance Companies in India (1/2)</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3"/>
          <p:cNvSpPr txBox="1">
            <a:spLocks noChangeArrowheads="1"/>
          </p:cNvSpPr>
          <p:nvPr/>
        </p:nvSpPr>
        <p:spPr bwMode="auto">
          <a:xfrm>
            <a:off x="152400" y="6372225"/>
            <a:ext cx="9586913" cy="400050"/>
          </a:xfrm>
          <a:prstGeom prst="rect">
            <a:avLst/>
          </a:prstGeom>
          <a:noFill/>
          <a:ln w="9525">
            <a:noFill/>
            <a:miter lim="800000"/>
            <a:headEnd/>
            <a:tailEnd/>
          </a:ln>
        </p:spPr>
        <p:txBody>
          <a:bodyPr>
            <a:spAutoFit/>
          </a:bodyPr>
          <a:lstStyle/>
          <a:p>
            <a:pPr>
              <a:spcBef>
                <a:spcPts val="100"/>
              </a:spcBef>
              <a:spcAft>
                <a:spcPts val="100"/>
              </a:spcAft>
              <a:tabLst>
                <a:tab pos="1460500" algn="ctr"/>
                <a:tab pos="2705100" algn="ctr"/>
                <a:tab pos="3937000" algn="ctr"/>
                <a:tab pos="5194300" algn="ctr"/>
                <a:tab pos="6426200" algn="ctr"/>
                <a:tab pos="7645400" algn="ctr"/>
              </a:tabLst>
              <a:defRPr/>
            </a:pPr>
            <a:r>
              <a:rPr lang="en-US" sz="1000" dirty="0">
                <a:latin typeface="+mj-lt"/>
                <a:ea typeface="MS PGothic" pitchFamily="34" charset="-128"/>
                <a:cs typeface="Arial" pitchFamily="34" charset="0"/>
              </a:rPr>
              <a:t># Reliance Industries Limited (RIL) &amp; Reliance Industrial </a:t>
            </a:r>
            <a:r>
              <a:rPr lang="en-US" sz="1000">
                <a:latin typeface="+mj-lt"/>
                <a:ea typeface="MS PGothic" pitchFamily="34" charset="-128"/>
                <a:cs typeface="Arial" pitchFamily="34" charset="0"/>
              </a:rPr>
              <a:t>Infrastructure Limited </a:t>
            </a:r>
            <a:r>
              <a:rPr lang="en-US" sz="1000" dirty="0">
                <a:latin typeface="+mj-lt"/>
                <a:ea typeface="MS PGothic" pitchFamily="34" charset="-128"/>
                <a:cs typeface="Arial" pitchFamily="34" charset="0"/>
              </a:rPr>
              <a:t>(RIIL) has acquired Bharti’s stake in Bharti AXA Life. The deal is awaiting IRDA approval post which the shareholding pattern will change</a:t>
            </a:r>
          </a:p>
        </p:txBody>
      </p:sp>
      <p:graphicFrame>
        <p:nvGraphicFramePr>
          <p:cNvPr id="7" name="Table 6"/>
          <p:cNvGraphicFramePr>
            <a:graphicFrameLocks noGrp="1"/>
          </p:cNvGraphicFramePr>
          <p:nvPr/>
        </p:nvGraphicFramePr>
        <p:xfrm>
          <a:off x="166688" y="1414463"/>
          <a:ext cx="9572625" cy="4857750"/>
        </p:xfrm>
        <a:graphic>
          <a:graphicData uri="http://schemas.openxmlformats.org/drawingml/2006/table">
            <a:tbl>
              <a:tblPr/>
              <a:tblGrid>
                <a:gridCol w="463550"/>
                <a:gridCol w="2319337"/>
                <a:gridCol w="525463"/>
                <a:gridCol w="2028825"/>
                <a:gridCol w="1870075"/>
                <a:gridCol w="449262"/>
                <a:gridCol w="865188"/>
                <a:gridCol w="1050925"/>
              </a:tblGrid>
              <a:tr h="4524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Sl. 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Insurers</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Bank owned</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Indian Partners</a:t>
                      </a:r>
                      <a:br>
                        <a:rPr kumimoji="0" lang="en-US" sz="1000" b="1" i="0" u="none" strike="noStrike" cap="none" normalizeH="0" baseline="0" smtClean="0">
                          <a:ln>
                            <a:noFill/>
                          </a:ln>
                          <a:solidFill>
                            <a:srgbClr val="FFFFFF"/>
                          </a:solidFill>
                          <a:effectLst/>
                          <a:latin typeface="Tw Cen MT" pitchFamily="34" charset="0"/>
                          <a:ea typeface="MS PGothic" pitchFamily="34" charset="-128"/>
                        </a:rPr>
                      </a:br>
                      <a:r>
                        <a:rPr kumimoji="0" lang="en-US" sz="1000" b="1" i="0" u="none" strike="noStrike" cap="none" normalizeH="0" baseline="0" smtClean="0">
                          <a:ln>
                            <a:noFill/>
                          </a:ln>
                          <a:solidFill>
                            <a:srgbClr val="FFFFFF"/>
                          </a:solidFill>
                          <a:effectLst/>
                          <a:latin typeface="Tw Cen MT" pitchFamily="34" charset="0"/>
                          <a:ea typeface="MS PGothic" pitchFamily="34" charset="-128"/>
                        </a:rPr>
                        <a:t>(shareholding %)</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Foreign Partner</a:t>
                      </a:r>
                      <a:br>
                        <a:rPr kumimoji="0" lang="en-US" sz="1000" b="1" i="0" u="none" strike="noStrike" cap="none" normalizeH="0" baseline="0" smtClean="0">
                          <a:ln>
                            <a:noFill/>
                          </a:ln>
                          <a:solidFill>
                            <a:srgbClr val="FFFFFF"/>
                          </a:solidFill>
                          <a:effectLst/>
                          <a:latin typeface="Tw Cen MT" pitchFamily="34" charset="0"/>
                          <a:ea typeface="MS PGothic" pitchFamily="34" charset="-128"/>
                        </a:rPr>
                      </a:br>
                      <a:r>
                        <a:rPr kumimoji="0" lang="en-US" sz="1000" b="1" i="0" u="none" strike="noStrike" cap="none" normalizeH="0" baseline="0" smtClean="0">
                          <a:ln>
                            <a:noFill/>
                          </a:ln>
                          <a:solidFill>
                            <a:srgbClr val="FFFFFF"/>
                          </a:solidFill>
                          <a:effectLst/>
                          <a:latin typeface="Tw Cen MT" pitchFamily="34" charset="0"/>
                          <a:ea typeface="MS PGothic" pitchFamily="34" charset="-128"/>
                        </a:rPr>
                        <a:t>(shareholding %)</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Regn. 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Date of Registration</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FFFFFF"/>
                          </a:solidFill>
                          <a:effectLst/>
                          <a:latin typeface="Tw Cen MT" pitchFamily="34" charset="0"/>
                          <a:ea typeface="MS PGothic" pitchFamily="34" charset="-128"/>
                        </a:rPr>
                        <a:t>Operations commenced in </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4A452A"/>
                    </a:solidFill>
                  </a:tcPr>
                </a:tc>
              </a:tr>
              <a:tr h="4222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13.</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AVIVA Life Insurance</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Dabur group (74%)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Aviva International Holdings Ltd., UK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122</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14-May-02</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2002-03</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2714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Sahara Life Insurance Co. Ltd.</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Sahara India Pariwar (100%)</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127</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6-Feb-04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2004-05</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2857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15.</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Shriram Life Insurance Co. Ltd.</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Shriram Group (74%)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Sanlam, South Africa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128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17-Nov-05</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2005-06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2857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Bharti AXA Life Insurance Co. Ltd.#</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Bharti Enterprises (74%)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AXA Holdings, France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130</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14-Jul-06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2006-07</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3857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17.</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Future Generali India Life Insurance Company Ltd. </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Pantaloon retail ( 25.5%), Sain Advisory services pvt. Ltd. (49%)</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Generali, Italy (25.5%)</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133</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4-Sep-07</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2007-08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4572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IDBI Fortis Life Insurance Company Ltd. </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Yes</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IDBI Bank (48%) &amp; </a:t>
                      </a:r>
                      <a:br>
                        <a:rPr kumimoji="0" lang="en-US" sz="1000" b="0" i="0" u="none" strike="noStrike" cap="none" normalizeH="0" baseline="0" smtClean="0">
                          <a:ln>
                            <a:noFill/>
                          </a:ln>
                          <a:solidFill>
                            <a:schemeClr val="tx1"/>
                          </a:solidFill>
                          <a:effectLst/>
                          <a:latin typeface="Tw Cen MT" pitchFamily="34" charset="0"/>
                          <a:ea typeface="MS PGothic" pitchFamily="34" charset="-128"/>
                        </a:rPr>
                      </a:br>
                      <a:r>
                        <a:rPr kumimoji="0" lang="en-US" sz="1000" b="0" i="0" u="none" strike="noStrike" cap="none" normalizeH="0" baseline="0" smtClean="0">
                          <a:ln>
                            <a:noFill/>
                          </a:ln>
                          <a:solidFill>
                            <a:schemeClr val="tx1"/>
                          </a:solidFill>
                          <a:effectLst/>
                          <a:latin typeface="Tw Cen MT" pitchFamily="34" charset="0"/>
                          <a:ea typeface="MS PGothic" pitchFamily="34" charset="-128"/>
                        </a:rPr>
                        <a:t>Federal Bank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Fortis, Netherlands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135</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19-Dec-07</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2007-08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371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19.</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Canara HSBC OBC Life Insurance Company Ltd. </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Yes</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Canara Bank (51%), </a:t>
                      </a:r>
                      <a:br>
                        <a:rPr kumimoji="0" lang="en-US" sz="1000" b="0" i="0" u="none" strike="noStrike" cap="none" normalizeH="0" baseline="0" smtClean="0">
                          <a:ln>
                            <a:noFill/>
                          </a:ln>
                          <a:solidFill>
                            <a:schemeClr val="tx1"/>
                          </a:solidFill>
                          <a:effectLst/>
                          <a:latin typeface="Tw Cen MT" pitchFamily="34" charset="0"/>
                          <a:ea typeface="MS PGothic" pitchFamily="34" charset="-128"/>
                        </a:rPr>
                      </a:br>
                      <a:r>
                        <a:rPr kumimoji="0" lang="en-US" sz="1000" b="0" i="0" u="none" strike="noStrike" cap="none" normalizeH="0" baseline="0" smtClean="0">
                          <a:ln>
                            <a:noFill/>
                          </a:ln>
                          <a:solidFill>
                            <a:schemeClr val="tx1"/>
                          </a:solidFill>
                          <a:effectLst/>
                          <a:latin typeface="Tw Cen MT" pitchFamily="34" charset="0"/>
                          <a:ea typeface="MS PGothic" pitchFamily="34" charset="-128"/>
                        </a:rPr>
                        <a:t>Oriental Bank of Commerce (23%)</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HSBC Insurance, (Asia Pacific) holdings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136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8-May-08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2008-09</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42862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Aegon Religare Life Insurance Company Ltd.</a:t>
                      </a:r>
                      <a:r>
                        <a:rPr kumimoji="0" lang="en-US" sz="1000" b="1" i="0" u="none" strike="noStrike" cap="none" normalizeH="0" baseline="0" smtClean="0">
                          <a:ln>
                            <a:noFill/>
                          </a:ln>
                          <a:solidFill>
                            <a:schemeClr val="tx1"/>
                          </a:solidFill>
                          <a:effectLst/>
                          <a:latin typeface="Tw Cen MT" pitchFamily="34" charset="0"/>
                          <a:ea typeface="MS PGothic" pitchFamily="34" charset="-128"/>
                        </a:rPr>
                        <a:t> </a:t>
                      </a:r>
                      <a:endParaRPr kumimoji="0" lang="en-US" sz="1000" b="0" i="0" u="none" strike="noStrike" cap="none" normalizeH="0" baseline="0" smtClean="0">
                        <a:ln>
                          <a:noFill/>
                        </a:ln>
                        <a:solidFill>
                          <a:schemeClr val="tx1"/>
                        </a:solidFill>
                        <a:effectLst/>
                        <a:latin typeface="Tw Cen MT" pitchFamily="34" charset="0"/>
                        <a:ea typeface="MS PGothic" pitchFamily="34" charset="-128"/>
                      </a:endParaRP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Religare (44%), </a:t>
                      </a:r>
                      <a:br>
                        <a:rPr kumimoji="0" lang="en-US" sz="1000" b="0" i="0" u="none" strike="noStrike" cap="none" normalizeH="0" baseline="0" smtClean="0">
                          <a:ln>
                            <a:noFill/>
                          </a:ln>
                          <a:solidFill>
                            <a:schemeClr val="tx1"/>
                          </a:solidFill>
                          <a:effectLst/>
                          <a:latin typeface="Tw Cen MT" pitchFamily="34" charset="0"/>
                          <a:ea typeface="MS PGothic" pitchFamily="34" charset="-128"/>
                        </a:rPr>
                      </a:br>
                      <a:r>
                        <a:rPr kumimoji="0" lang="en-US" sz="1000" b="0" i="0" u="none" strike="noStrike" cap="none" normalizeH="0" baseline="0" smtClean="0">
                          <a:ln>
                            <a:noFill/>
                          </a:ln>
                          <a:solidFill>
                            <a:schemeClr val="tx1"/>
                          </a:solidFill>
                          <a:effectLst/>
                          <a:latin typeface="Tw Cen MT" pitchFamily="34" charset="0"/>
                          <a:ea typeface="MS PGothic" pitchFamily="34" charset="-128"/>
                        </a:rPr>
                        <a:t>Bennett, Coleman &amp; Co (30%)</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Aegon group, Netherlands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138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27-Jun-08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2008-09</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27146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21.</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DLF Pramerica Life Insurance Co. Ltd.</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DLF Limited (74%)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Prudential of America, USA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140</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27-Jun-08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2008-09</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4016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22.</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Star Union Dai-ichi Life Insurance</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Yes</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Bank of India (48%) &amp; </a:t>
                      </a:r>
                      <a:br>
                        <a:rPr kumimoji="0" lang="en-US" sz="1000" b="0" i="0" u="none" strike="noStrike" cap="none" normalizeH="0" baseline="0" smtClean="0">
                          <a:ln>
                            <a:noFill/>
                          </a:ln>
                          <a:solidFill>
                            <a:schemeClr val="tx1"/>
                          </a:solidFill>
                          <a:effectLst/>
                          <a:latin typeface="Tw Cen MT" pitchFamily="34" charset="0"/>
                          <a:ea typeface="MS PGothic" pitchFamily="34" charset="-128"/>
                        </a:rPr>
                      </a:br>
                      <a:r>
                        <a:rPr kumimoji="0" lang="en-US" sz="1000" b="0" i="0" u="none" strike="noStrike" cap="none" normalizeH="0" baseline="0" smtClean="0">
                          <a:ln>
                            <a:noFill/>
                          </a:ln>
                          <a:solidFill>
                            <a:schemeClr val="tx1"/>
                          </a:solidFill>
                          <a:effectLst/>
                          <a:latin typeface="Tw Cen MT" pitchFamily="34" charset="0"/>
                          <a:ea typeface="MS PGothic" pitchFamily="34" charset="-128"/>
                        </a:rPr>
                        <a:t>Union Bank of India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Tw Cen MT" pitchFamily="34" charset="0"/>
                          <a:ea typeface="MS PGothic" pitchFamily="34" charset="-128"/>
                        </a:rPr>
                        <a:t>Dai-ichi Mutual Life Insurance, Japan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142</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26-Dec-08</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2008-09</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37147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23.</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IndiaFirst life insurance company</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Yes</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Bank of Baroda (44%)</a:t>
                      </a:r>
                      <a:br>
                        <a:rPr kumimoji="0" lang="en-US" sz="1000" b="0" i="0" u="none" strike="noStrike" cap="none" normalizeH="0" baseline="0" smtClean="0">
                          <a:ln>
                            <a:noFill/>
                          </a:ln>
                          <a:solidFill>
                            <a:schemeClr val="tx1"/>
                          </a:solidFill>
                          <a:effectLst/>
                          <a:latin typeface="Tw Cen MT" pitchFamily="34" charset="0"/>
                          <a:ea typeface="MS PGothic" pitchFamily="34" charset="-128"/>
                        </a:rPr>
                      </a:br>
                      <a:r>
                        <a:rPr kumimoji="0" lang="en-US" sz="1000" b="0" i="0" u="none" strike="noStrike" cap="none" normalizeH="0" baseline="0" smtClean="0">
                          <a:ln>
                            <a:noFill/>
                          </a:ln>
                          <a:solidFill>
                            <a:schemeClr val="tx1"/>
                          </a:solidFill>
                          <a:effectLst/>
                          <a:latin typeface="Tw Cen MT" pitchFamily="34" charset="0"/>
                          <a:ea typeface="MS PGothic" pitchFamily="34" charset="-128"/>
                        </a:rPr>
                        <a:t>&amp; Andhra Bank (30%)</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Legal &amp; General Middle East Limited, UK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143</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5-Nov-09</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2009-10</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r h="4524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Edelweiss Tokio Life Insurance</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No</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Edelweiss Capital Ltd (74%)</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Tokio Marine &amp; Nichido Fire Insurance Co., Japan 26%)</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147</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10-May-11</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Tw Cen MT" pitchFamily="34" charset="0"/>
                          <a:ea typeface="MS PGothic" pitchFamily="34" charset="-128"/>
                        </a:rPr>
                        <a:t>2010-11</a:t>
                      </a:r>
                    </a:p>
                  </a:txBody>
                  <a:tcPr marL="8002" marR="8002" marT="8002"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0F5"/>
                    </a:solidFill>
                  </a:tcPr>
                </a:tc>
              </a:tr>
            </a:tbl>
          </a:graphicData>
        </a:graphic>
      </p:graphicFrame>
      <p:sp>
        <p:nvSpPr>
          <p:cNvPr id="42115"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57DC0B7E-96C8-4751-B3CD-D7A99B36CB06}" type="slidenum">
              <a:rPr lang="en-US" sz="1200" b="1">
                <a:solidFill>
                  <a:schemeClr val="bg1"/>
                </a:solidFill>
              </a:rPr>
              <a:pPr algn="ctr">
                <a:lnSpc>
                  <a:spcPct val="80000"/>
                </a:lnSpc>
              </a:pPr>
              <a:t>33</a:t>
            </a:fld>
            <a:endParaRPr lang="en-US" sz="1200" b="1">
              <a:solidFill>
                <a:schemeClr val="bg1"/>
              </a:solidFill>
            </a:endParaRPr>
          </a:p>
        </p:txBody>
      </p:sp>
      <p:sp>
        <p:nvSpPr>
          <p:cNvPr id="8"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List of Life Insurance Companies in India (2/2)</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ChangeArrowheads="1"/>
          </p:cNvSpPr>
          <p:nvPr/>
        </p:nvSpPr>
        <p:spPr bwMode="auto">
          <a:xfrm>
            <a:off x="309563" y="1824038"/>
            <a:ext cx="9277350" cy="338137"/>
          </a:xfrm>
          <a:prstGeom prst="rect">
            <a:avLst/>
          </a:prstGeom>
          <a:noFill/>
          <a:ln w="9525">
            <a:noFill/>
            <a:miter lim="800000"/>
            <a:headEnd/>
            <a:tailEnd/>
          </a:ln>
        </p:spPr>
        <p:txBody>
          <a:bodyPr anchor="ctr">
            <a:spAutoFit/>
          </a:bodyPr>
          <a:lstStyle/>
          <a:p>
            <a:pPr algn="ctr">
              <a:defRPr/>
            </a:pPr>
            <a:r>
              <a:rPr lang="en-US" sz="1600" dirty="0">
                <a:latin typeface="+mj-lt"/>
                <a:ea typeface="MS PGothic" pitchFamily="34" charset="-128"/>
                <a:cs typeface="Arial" pitchFamily="34" charset="0"/>
              </a:rPr>
              <a:t>Insurance and Banking are two different sectors and are regulated by different entities </a:t>
            </a:r>
          </a:p>
        </p:txBody>
      </p:sp>
      <p:graphicFrame>
        <p:nvGraphicFramePr>
          <p:cNvPr id="8" name="Diagram 7"/>
          <p:cNvGraphicFramePr/>
          <p:nvPr/>
        </p:nvGraphicFramePr>
        <p:xfrm>
          <a:off x="1282700" y="2435584"/>
          <a:ext cx="7759700" cy="31365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3012" name="Picture 9" descr="RBI Logo.png"/>
          <p:cNvPicPr>
            <a:picLocks noChangeAspect="1"/>
          </p:cNvPicPr>
          <p:nvPr/>
        </p:nvPicPr>
        <p:blipFill>
          <a:blip r:embed="rId7" cstate="print"/>
          <a:srcRect/>
          <a:stretch>
            <a:fillRect/>
          </a:stretch>
        </p:blipFill>
        <p:spPr bwMode="auto">
          <a:xfrm>
            <a:off x="1504950" y="2749550"/>
            <a:ext cx="1225550" cy="952500"/>
          </a:xfrm>
          <a:prstGeom prst="rect">
            <a:avLst/>
          </a:prstGeom>
          <a:noFill/>
          <a:ln w="9525">
            <a:noFill/>
            <a:miter lim="800000"/>
            <a:headEnd/>
            <a:tailEnd/>
          </a:ln>
        </p:spPr>
      </p:pic>
      <p:sp>
        <p:nvSpPr>
          <p:cNvPr id="43013"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1AFBB5F9-5250-40D9-9391-3FF74B4F3B09}" type="slidenum">
              <a:rPr lang="en-US" sz="1200" b="1">
                <a:solidFill>
                  <a:schemeClr val="bg1"/>
                </a:solidFill>
              </a:rPr>
              <a:pPr algn="ctr">
                <a:lnSpc>
                  <a:spcPct val="80000"/>
                </a:lnSpc>
              </a:pPr>
              <a:t>34</a:t>
            </a:fld>
            <a:endParaRPr lang="en-US" sz="1200" b="1">
              <a:solidFill>
                <a:schemeClr val="bg1"/>
              </a:solidFill>
            </a:endParaRPr>
          </a:p>
        </p:txBody>
      </p:sp>
      <p:sp>
        <p:nvSpPr>
          <p:cNvPr id="12"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Regulatory environment in India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8"/>
          <p:cNvSpPr>
            <a:spLocks noGrp="1"/>
          </p:cNvSpPr>
          <p:nvPr>
            <p:ph sz="quarter" idx="1"/>
          </p:nvPr>
        </p:nvSpPr>
        <p:spPr>
          <a:xfrm>
            <a:off x="166688" y="1643063"/>
            <a:ext cx="9572625" cy="4483100"/>
          </a:xfrm>
        </p:spPr>
        <p:txBody>
          <a:bodyPr/>
          <a:lstStyle/>
          <a:p>
            <a:pPr eaLnBrk="1" hangingPunct="1">
              <a:lnSpc>
                <a:spcPct val="90000"/>
              </a:lnSpc>
              <a:buSzPct val="120000"/>
              <a:buFont typeface="Wingdings" pitchFamily="2" charset="2"/>
              <a:buChar char="q"/>
            </a:pPr>
            <a:r>
              <a:rPr lang="en-US" sz="1400" smtClean="0"/>
              <a:t>Any Scheduled Commercial Bank  can become corporate agent to a life insurance company and  earn fee based income provided</a:t>
            </a:r>
          </a:p>
          <a:p>
            <a:pPr eaLnBrk="1" hangingPunct="1">
              <a:lnSpc>
                <a:spcPct val="90000"/>
              </a:lnSpc>
              <a:buFont typeface="Wingdings" pitchFamily="2" charset="2"/>
              <a:buChar char="§"/>
            </a:pPr>
            <a:endParaRPr lang="en-US" sz="1400" smtClean="0"/>
          </a:p>
          <a:p>
            <a:pPr eaLnBrk="1" hangingPunct="1">
              <a:lnSpc>
                <a:spcPct val="90000"/>
              </a:lnSpc>
              <a:buFont typeface="Wingdings" pitchFamily="2" charset="2"/>
              <a:buChar char="§"/>
            </a:pPr>
            <a:endParaRPr lang="en-US" sz="1400" smtClean="0"/>
          </a:p>
          <a:p>
            <a:pPr eaLnBrk="1" hangingPunct="1">
              <a:lnSpc>
                <a:spcPct val="90000"/>
              </a:lnSpc>
              <a:buFont typeface="Wingdings" pitchFamily="2" charset="2"/>
              <a:buChar char="§"/>
            </a:pPr>
            <a:endParaRPr lang="en-US" sz="1400" smtClean="0"/>
          </a:p>
          <a:p>
            <a:pPr eaLnBrk="1" hangingPunct="1">
              <a:lnSpc>
                <a:spcPct val="90000"/>
              </a:lnSpc>
              <a:buFont typeface="Wingdings" pitchFamily="2" charset="2"/>
              <a:buChar char="§"/>
            </a:pPr>
            <a:endParaRPr lang="en-US" sz="1400" smtClean="0"/>
          </a:p>
          <a:p>
            <a:pPr eaLnBrk="1" hangingPunct="1">
              <a:lnSpc>
                <a:spcPct val="90000"/>
              </a:lnSpc>
              <a:buFont typeface="Wingdings" pitchFamily="2" charset="2"/>
              <a:buChar char="§"/>
            </a:pPr>
            <a:endParaRPr lang="en-US" sz="1400" smtClean="0"/>
          </a:p>
          <a:p>
            <a:pPr eaLnBrk="1" hangingPunct="1">
              <a:lnSpc>
                <a:spcPct val="90000"/>
              </a:lnSpc>
              <a:buFont typeface="Wingdings" pitchFamily="2" charset="2"/>
              <a:buChar char="§"/>
            </a:pPr>
            <a:endParaRPr lang="en-US" sz="1400" smtClean="0"/>
          </a:p>
          <a:p>
            <a:pPr eaLnBrk="1" hangingPunct="1">
              <a:lnSpc>
                <a:spcPct val="90000"/>
              </a:lnSpc>
              <a:buFont typeface="Arial" pitchFamily="34" charset="0"/>
              <a:buNone/>
            </a:pPr>
            <a:endParaRPr lang="en-US" sz="1400" smtClean="0"/>
          </a:p>
          <a:p>
            <a:pPr eaLnBrk="1" hangingPunct="1">
              <a:lnSpc>
                <a:spcPct val="90000"/>
              </a:lnSpc>
              <a:buSzPct val="120000"/>
              <a:buFont typeface="Wingdings" pitchFamily="2" charset="2"/>
              <a:buChar char="q"/>
            </a:pPr>
            <a:endParaRPr lang="en-US" sz="1400" smtClean="0"/>
          </a:p>
          <a:p>
            <a:pPr eaLnBrk="1" hangingPunct="1">
              <a:lnSpc>
                <a:spcPct val="90000"/>
              </a:lnSpc>
              <a:buSzPct val="120000"/>
              <a:buFont typeface="Wingdings" pitchFamily="2" charset="2"/>
              <a:buChar char="q"/>
            </a:pPr>
            <a:r>
              <a:rPr lang="en-US" sz="1400" smtClean="0"/>
              <a:t>JV will be allowed for financially strong banks that fulfill the following criterion:</a:t>
            </a:r>
          </a:p>
          <a:p>
            <a:pPr eaLnBrk="1" hangingPunct="1">
              <a:lnSpc>
                <a:spcPct val="90000"/>
              </a:lnSpc>
              <a:buSzPct val="120000"/>
              <a:buFont typeface="Wingdings 2" pitchFamily="18" charset="2"/>
              <a:buNone/>
            </a:pPr>
            <a:endParaRPr lang="en-US" sz="800" smtClean="0"/>
          </a:p>
          <a:p>
            <a:pPr lvl="1" eaLnBrk="1" hangingPunct="1">
              <a:lnSpc>
                <a:spcPct val="90000"/>
              </a:lnSpc>
              <a:buSzPct val="75000"/>
              <a:buFont typeface="Wingdings" pitchFamily="2" charset="2"/>
              <a:buChar char="q"/>
            </a:pPr>
            <a:r>
              <a:rPr lang="en-US" sz="1400" smtClean="0"/>
              <a:t>In case of where a foreign partner contributes 26% of the equity with the permission of IRDA and Foreign Investment Promotion Board more than one public sector bank or private sector bank can contribute in the equity of the Joint Venture</a:t>
            </a:r>
          </a:p>
          <a:p>
            <a:pPr lvl="1" eaLnBrk="1" hangingPunct="1">
              <a:lnSpc>
                <a:spcPct val="90000"/>
              </a:lnSpc>
              <a:buSzPct val="75000"/>
              <a:buFont typeface="Wingdings" pitchFamily="2" charset="2"/>
              <a:buChar char="q"/>
            </a:pPr>
            <a:endParaRPr lang="en-US" sz="1400" smtClean="0"/>
          </a:p>
          <a:p>
            <a:pPr lvl="1" eaLnBrk="1" hangingPunct="1">
              <a:lnSpc>
                <a:spcPct val="90000"/>
              </a:lnSpc>
              <a:buSzPct val="75000"/>
              <a:buFont typeface="Wingdings" pitchFamily="2" charset="2"/>
              <a:buChar char="q"/>
            </a:pPr>
            <a:r>
              <a:rPr lang="en-US" sz="1400" smtClean="0"/>
              <a:t>As subsidiary of a bank or any other bank will not be allowed to join insurance company on risk participation</a:t>
            </a:r>
            <a:endParaRPr lang="en-US" sz="4000" smtClean="0"/>
          </a:p>
        </p:txBody>
      </p:sp>
      <p:sp>
        <p:nvSpPr>
          <p:cNvPr id="33795" name="TextBox 5"/>
          <p:cNvSpPr txBox="1">
            <a:spLocks noChangeArrowheads="1"/>
          </p:cNvSpPr>
          <p:nvPr/>
        </p:nvSpPr>
        <p:spPr bwMode="auto">
          <a:xfrm>
            <a:off x="193675" y="6429375"/>
            <a:ext cx="7672388" cy="215900"/>
          </a:xfrm>
          <a:prstGeom prst="rect">
            <a:avLst/>
          </a:prstGeom>
          <a:noFill/>
          <a:ln w="9525">
            <a:noFill/>
            <a:miter lim="800000"/>
            <a:headEnd/>
            <a:tailEnd/>
          </a:ln>
        </p:spPr>
        <p:txBody>
          <a:bodyPr>
            <a:spAutoFit/>
          </a:bodyPr>
          <a:lstStyle/>
          <a:p>
            <a:pPr>
              <a:spcBef>
                <a:spcPts val="100"/>
              </a:spcBef>
              <a:spcAft>
                <a:spcPts val="100"/>
              </a:spcAft>
              <a:tabLst>
                <a:tab pos="1460500" algn="ctr"/>
                <a:tab pos="2705100" algn="ctr"/>
                <a:tab pos="3937000" algn="ctr"/>
                <a:tab pos="5194300" algn="ctr"/>
                <a:tab pos="6426200" algn="ctr"/>
                <a:tab pos="7645400" algn="ctr"/>
              </a:tabLst>
              <a:defRPr/>
            </a:pPr>
            <a:r>
              <a:rPr lang="en-US" sz="800" i="1" dirty="0">
                <a:latin typeface="+mj-lt"/>
                <a:ea typeface="MS PGothic" pitchFamily="34" charset="-128"/>
                <a:cs typeface="Arial" pitchFamily="34" charset="0"/>
              </a:rPr>
              <a:t>Source : RBI Website</a:t>
            </a:r>
          </a:p>
        </p:txBody>
      </p:sp>
      <p:sp>
        <p:nvSpPr>
          <p:cNvPr id="8" name="Rectangle 7"/>
          <p:cNvSpPr/>
          <p:nvPr/>
        </p:nvSpPr>
        <p:spPr>
          <a:xfrm>
            <a:off x="523875" y="2247900"/>
            <a:ext cx="8643938" cy="177958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indent="-228600">
              <a:lnSpc>
                <a:spcPct val="150000"/>
              </a:lnSpc>
              <a:buSzPct val="75000"/>
              <a:buFont typeface="Wingdings" pitchFamily="2" charset="2"/>
              <a:buChar char="q"/>
              <a:defRPr/>
            </a:pPr>
            <a:r>
              <a:rPr lang="en-US" sz="1400" dirty="0">
                <a:solidFill>
                  <a:schemeClr val="tx1"/>
                </a:solidFill>
              </a:rPr>
              <a:t>Net Worth of the bank &gt; Rs 500cr</a:t>
            </a:r>
          </a:p>
          <a:p>
            <a:pPr marL="228600" indent="-228600">
              <a:lnSpc>
                <a:spcPct val="150000"/>
              </a:lnSpc>
              <a:buSzPct val="75000"/>
              <a:buFont typeface="Wingdings" pitchFamily="2" charset="2"/>
              <a:buChar char="q"/>
              <a:defRPr/>
            </a:pPr>
            <a:r>
              <a:rPr lang="en-US" sz="1400" dirty="0">
                <a:solidFill>
                  <a:schemeClr val="tx1"/>
                </a:solidFill>
              </a:rPr>
              <a:t>Capital Adequacy Ratio  (CAR) &gt; 10%       </a:t>
            </a:r>
          </a:p>
          <a:p>
            <a:pPr marL="228600" indent="-228600">
              <a:lnSpc>
                <a:spcPct val="150000"/>
              </a:lnSpc>
              <a:buSzPct val="75000"/>
              <a:buFont typeface="Wingdings" pitchFamily="2" charset="2"/>
              <a:buChar char="q"/>
              <a:defRPr/>
            </a:pPr>
            <a:r>
              <a:rPr lang="en-US" sz="1400" dirty="0">
                <a:solidFill>
                  <a:schemeClr val="tx1"/>
                </a:solidFill>
              </a:rPr>
              <a:t>Net profit earned continuously for last 3 years</a:t>
            </a:r>
          </a:p>
          <a:p>
            <a:pPr marL="228600" indent="-228600">
              <a:lnSpc>
                <a:spcPct val="150000"/>
              </a:lnSpc>
              <a:buSzPct val="75000"/>
              <a:buFont typeface="Wingdings" pitchFamily="2" charset="2"/>
              <a:buChar char="q"/>
              <a:defRPr/>
            </a:pPr>
            <a:r>
              <a:rPr lang="en-US" sz="1400" dirty="0">
                <a:solidFill>
                  <a:schemeClr val="tx1"/>
                </a:solidFill>
              </a:rPr>
              <a:t>The track record of the subsidiaries, if any of the concerned bank should be satisfactory</a:t>
            </a:r>
          </a:p>
          <a:p>
            <a:pPr marL="228600" indent="-228600">
              <a:lnSpc>
                <a:spcPct val="150000"/>
              </a:lnSpc>
              <a:buSzPct val="75000"/>
              <a:buFont typeface="Wingdings" pitchFamily="2" charset="2"/>
              <a:buChar char="q"/>
              <a:defRPr/>
            </a:pPr>
            <a:r>
              <a:rPr lang="en-US" sz="1400" dirty="0">
                <a:solidFill>
                  <a:schemeClr val="tx1"/>
                </a:solidFill>
              </a:rPr>
              <a:t>Non Performing Asset should be reasonable</a:t>
            </a:r>
          </a:p>
        </p:txBody>
      </p:sp>
      <p:sp>
        <p:nvSpPr>
          <p:cNvPr id="44037"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DF4CADCA-E429-4D1C-A471-26E6B6BB39D1}" type="slidenum">
              <a:rPr lang="en-US" sz="1200" b="1">
                <a:solidFill>
                  <a:schemeClr val="bg1"/>
                </a:solidFill>
              </a:rPr>
              <a:pPr algn="ctr">
                <a:lnSpc>
                  <a:spcPct val="80000"/>
                </a:lnSpc>
              </a:pPr>
              <a:t>35</a:t>
            </a:fld>
            <a:endParaRPr lang="en-US" sz="1200" b="1">
              <a:solidFill>
                <a:schemeClr val="bg1"/>
              </a:solidFill>
            </a:endParaRPr>
          </a:p>
        </p:txBody>
      </p:sp>
      <p:sp>
        <p:nvSpPr>
          <p:cNvPr id="11"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RBI norms pertaining to </a:t>
            </a:r>
            <a:r>
              <a:rPr lang="en-US" sz="2400" b="1" dirty="0" err="1">
                <a:latin typeface="+mj-lt"/>
                <a:ea typeface="+mj-ea"/>
                <a:cs typeface="+mj-cs"/>
              </a:rPr>
              <a:t>bancassurance</a:t>
            </a:r>
            <a:r>
              <a:rPr lang="en-US" sz="2400" b="1" dirty="0">
                <a:latin typeface="+mj-lt"/>
                <a:ea typeface="+mj-ea"/>
                <a:cs typeface="+mj-cs"/>
              </a:rPr>
              <a:t> (1/2)</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2"/>
          <p:cNvSpPr>
            <a:spLocks noGrp="1"/>
          </p:cNvSpPr>
          <p:nvPr>
            <p:ph sz="quarter" idx="1"/>
          </p:nvPr>
        </p:nvSpPr>
        <p:spPr>
          <a:xfrm>
            <a:off x="166688" y="1527175"/>
            <a:ext cx="9501187" cy="4572000"/>
          </a:xfrm>
        </p:spPr>
        <p:txBody>
          <a:bodyPr/>
          <a:lstStyle/>
          <a:p>
            <a:pPr eaLnBrk="1" hangingPunct="1">
              <a:buSzPct val="120000"/>
              <a:buFont typeface="Wingdings" pitchFamily="2" charset="2"/>
              <a:buChar char="q"/>
            </a:pPr>
            <a:r>
              <a:rPr lang="en-US" sz="1400" smtClean="0"/>
              <a:t>Banks which are not eligible for joint venture participation as mentioned on Slide 4 can do the following</a:t>
            </a:r>
          </a:p>
          <a:p>
            <a:pPr eaLnBrk="1" hangingPunct="1"/>
            <a:endParaRPr lang="en-US" smtClean="0"/>
          </a:p>
        </p:txBody>
      </p:sp>
      <p:sp>
        <p:nvSpPr>
          <p:cNvPr id="11" name="Rectangle 10"/>
          <p:cNvSpPr/>
          <p:nvPr/>
        </p:nvSpPr>
        <p:spPr>
          <a:xfrm>
            <a:off x="523875" y="2000250"/>
            <a:ext cx="8858250" cy="20002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28600" indent="-228600">
              <a:lnSpc>
                <a:spcPct val="150000"/>
              </a:lnSpc>
              <a:buSzPct val="75000"/>
              <a:buFont typeface="Wingdings" pitchFamily="2" charset="2"/>
              <a:buChar char="q"/>
              <a:defRPr/>
            </a:pPr>
            <a:r>
              <a:rPr lang="en-US" sz="1400">
                <a:solidFill>
                  <a:schemeClr val="tx1"/>
                </a:solidFill>
                <a:ea typeface="MS PGothic" pitchFamily="34" charset="-128"/>
              </a:rPr>
              <a:t>Make investments up to 10%  of the Net Worth of the bank or 50cr whichever is lower</a:t>
            </a:r>
          </a:p>
          <a:p>
            <a:pPr marL="228600" indent="-228600">
              <a:lnSpc>
                <a:spcPct val="150000"/>
              </a:lnSpc>
              <a:buSzPct val="75000"/>
              <a:buFont typeface="Wingdings" pitchFamily="2" charset="2"/>
              <a:buChar char="q"/>
              <a:defRPr/>
            </a:pPr>
            <a:r>
              <a:rPr lang="en-US" sz="1400">
                <a:solidFill>
                  <a:schemeClr val="tx1"/>
                </a:solidFill>
                <a:ea typeface="MS PGothic" pitchFamily="34" charset="-128"/>
              </a:rPr>
              <a:t>The investment done is to provide Infrastructure or services support to the insurance company</a:t>
            </a:r>
          </a:p>
          <a:p>
            <a:pPr marL="228600" indent="-228600">
              <a:lnSpc>
                <a:spcPct val="150000"/>
              </a:lnSpc>
              <a:buSzPct val="75000"/>
              <a:buFont typeface="Wingdings" pitchFamily="2" charset="2"/>
              <a:buChar char="q"/>
              <a:defRPr/>
            </a:pPr>
            <a:r>
              <a:rPr lang="en-US" sz="1400">
                <a:solidFill>
                  <a:schemeClr val="tx1"/>
                </a:solidFill>
                <a:ea typeface="MS PGothic" pitchFamily="34" charset="-128"/>
              </a:rPr>
              <a:t>Such participation shall be treated as investment  and should be without any contingent liability for the bank</a:t>
            </a:r>
          </a:p>
          <a:p>
            <a:pPr marL="228600" indent="-228600">
              <a:lnSpc>
                <a:spcPct val="150000"/>
              </a:lnSpc>
              <a:buSzPct val="75000"/>
              <a:buFont typeface="Wingdings" pitchFamily="2" charset="2"/>
              <a:buChar char="q"/>
              <a:defRPr/>
            </a:pPr>
            <a:r>
              <a:rPr lang="en-US" sz="1400">
                <a:solidFill>
                  <a:schemeClr val="tx1"/>
                </a:solidFill>
                <a:ea typeface="MS PGothic" pitchFamily="34" charset="-128"/>
              </a:rPr>
              <a:t>Capital Adequacy Ratio  (CAR) &gt; 10% </a:t>
            </a:r>
          </a:p>
          <a:p>
            <a:pPr marL="228600" indent="-228600">
              <a:lnSpc>
                <a:spcPct val="150000"/>
              </a:lnSpc>
              <a:buSzPct val="75000"/>
              <a:buFont typeface="Wingdings" pitchFamily="2" charset="2"/>
              <a:buChar char="q"/>
              <a:defRPr/>
            </a:pPr>
            <a:r>
              <a:rPr lang="en-US" sz="1400">
                <a:solidFill>
                  <a:schemeClr val="tx1"/>
                </a:solidFill>
                <a:ea typeface="MS PGothic" pitchFamily="34" charset="-128"/>
              </a:rPr>
              <a:t>Non Performing Asset should be reasonable</a:t>
            </a:r>
            <a:endParaRPr lang="en-US" sz="1400" b="1">
              <a:solidFill>
                <a:schemeClr val="tx1"/>
              </a:solidFill>
              <a:ea typeface="MS PGothic" pitchFamily="34" charset="-128"/>
            </a:endParaRPr>
          </a:p>
        </p:txBody>
      </p:sp>
      <p:sp>
        <p:nvSpPr>
          <p:cNvPr id="34820" name="TextBox 8"/>
          <p:cNvSpPr txBox="1">
            <a:spLocks noChangeArrowheads="1"/>
          </p:cNvSpPr>
          <p:nvPr/>
        </p:nvSpPr>
        <p:spPr bwMode="auto">
          <a:xfrm>
            <a:off x="193675" y="6429375"/>
            <a:ext cx="7672388" cy="215900"/>
          </a:xfrm>
          <a:prstGeom prst="rect">
            <a:avLst/>
          </a:prstGeom>
          <a:noFill/>
          <a:ln w="9525">
            <a:noFill/>
            <a:miter lim="800000"/>
            <a:headEnd/>
            <a:tailEnd/>
          </a:ln>
        </p:spPr>
        <p:txBody>
          <a:bodyPr>
            <a:spAutoFit/>
          </a:bodyPr>
          <a:lstStyle/>
          <a:p>
            <a:pPr>
              <a:spcBef>
                <a:spcPts val="100"/>
              </a:spcBef>
              <a:spcAft>
                <a:spcPts val="100"/>
              </a:spcAft>
              <a:tabLst>
                <a:tab pos="1460500" algn="ctr"/>
                <a:tab pos="2705100" algn="ctr"/>
                <a:tab pos="3937000" algn="ctr"/>
                <a:tab pos="5194300" algn="ctr"/>
                <a:tab pos="6426200" algn="ctr"/>
                <a:tab pos="7645400" algn="ctr"/>
              </a:tabLst>
              <a:defRPr/>
            </a:pPr>
            <a:r>
              <a:rPr lang="en-US" sz="800" i="1">
                <a:latin typeface="+mj-lt"/>
                <a:ea typeface="MS PGothic" pitchFamily="34" charset="-128"/>
                <a:cs typeface="Arial" pitchFamily="34" charset="0"/>
              </a:rPr>
              <a:t>Source : RBI Website</a:t>
            </a:r>
          </a:p>
        </p:txBody>
      </p:sp>
      <p:sp>
        <p:nvSpPr>
          <p:cNvPr id="45061"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F48FF26D-2A69-4BEA-9A36-D32085D9E9B8}" type="slidenum">
              <a:rPr lang="en-US" sz="1200" b="1">
                <a:solidFill>
                  <a:schemeClr val="bg1"/>
                </a:solidFill>
              </a:rPr>
              <a:pPr algn="ctr">
                <a:lnSpc>
                  <a:spcPct val="80000"/>
                </a:lnSpc>
              </a:pPr>
              <a:t>36</a:t>
            </a:fld>
            <a:endParaRPr lang="en-US" sz="1200" b="1">
              <a:solidFill>
                <a:schemeClr val="bg1"/>
              </a:solidFill>
            </a:endParaRPr>
          </a:p>
        </p:txBody>
      </p:sp>
      <p:sp>
        <p:nvSpPr>
          <p:cNvPr id="8"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RBI norms pertaining to </a:t>
            </a:r>
            <a:r>
              <a:rPr lang="en-US" sz="2400" b="1" dirty="0" err="1">
                <a:latin typeface="+mj-lt"/>
                <a:ea typeface="+mj-ea"/>
                <a:cs typeface="+mj-cs"/>
              </a:rPr>
              <a:t>bancassurance</a:t>
            </a:r>
            <a:r>
              <a:rPr lang="en-US" sz="2400" b="1" dirty="0">
                <a:latin typeface="+mj-lt"/>
                <a:ea typeface="+mj-ea"/>
                <a:cs typeface="+mj-cs"/>
              </a:rPr>
              <a:t> (2/2)</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quarter" idx="1"/>
          </p:nvPr>
        </p:nvGraphicFramePr>
        <p:xfrm>
          <a:off x="179389" y="1274763"/>
          <a:ext cx="9547222" cy="5075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6083"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7C69E676-BA4F-45FA-869B-7394A996BC6D}" type="slidenum">
              <a:rPr lang="en-US" sz="1200" b="1">
                <a:solidFill>
                  <a:schemeClr val="bg1"/>
                </a:solidFill>
              </a:rPr>
              <a:pPr algn="ctr">
                <a:lnSpc>
                  <a:spcPct val="80000"/>
                </a:lnSpc>
              </a:pPr>
              <a:t>37</a:t>
            </a:fld>
            <a:endParaRPr lang="en-US" sz="1200" b="1">
              <a:solidFill>
                <a:schemeClr val="bg1"/>
              </a:solidFill>
            </a:endParaRPr>
          </a:p>
        </p:txBody>
      </p:sp>
      <p:sp>
        <p:nvSpPr>
          <p:cNvPr id="10"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Key features of each model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99" name="Down Arrow 9"/>
          <p:cNvSpPr>
            <a:spLocks noChangeArrowheads="1"/>
          </p:cNvSpPr>
          <p:nvPr/>
        </p:nvSpPr>
        <p:spPr bwMode="auto">
          <a:xfrm rot="10800000">
            <a:off x="144463" y="1704975"/>
            <a:ext cx="522287" cy="4219575"/>
          </a:xfrm>
          <a:prstGeom prst="downArrow">
            <a:avLst>
              <a:gd name="adj1" fmla="val 50000"/>
              <a:gd name="adj2" fmla="val 49998"/>
            </a:avLst>
          </a:prstGeom>
          <a:solidFill>
            <a:schemeClr val="accent1">
              <a:lumMod val="40000"/>
              <a:lumOff val="60000"/>
            </a:schemeClr>
          </a:solidFill>
          <a:ln w="9525" algn="ctr">
            <a:noFill/>
            <a:round/>
            <a:headEnd/>
            <a:tailEnd/>
          </a:ln>
        </p:spPr>
        <p:txBody>
          <a:bodyPr vert="vert" anchor="ctr"/>
          <a:lstStyle/>
          <a:p>
            <a:pPr algn="ctr" eaLnBrk="0" hangingPunct="0">
              <a:defRPr/>
            </a:pPr>
            <a:r>
              <a:rPr lang="en-US" sz="1400" b="1" dirty="0">
                <a:latin typeface="+mj-lt"/>
                <a:ea typeface="MS PGothic" pitchFamily="34" charset="-128"/>
                <a:cs typeface="Arial" pitchFamily="34" charset="0"/>
              </a:rPr>
              <a:t>BANK COMMITMENT</a:t>
            </a:r>
          </a:p>
        </p:txBody>
      </p:sp>
      <p:sp>
        <p:nvSpPr>
          <p:cNvPr id="12" name="TextBox 9"/>
          <p:cNvSpPr txBox="1">
            <a:spLocks noChangeArrowheads="1"/>
          </p:cNvSpPr>
          <p:nvPr/>
        </p:nvSpPr>
        <p:spPr bwMode="auto">
          <a:xfrm>
            <a:off x="-60325" y="5994400"/>
            <a:ext cx="941388" cy="307975"/>
          </a:xfrm>
          <a:prstGeom prst="rect">
            <a:avLst/>
          </a:prstGeom>
          <a:noFill/>
          <a:ln w="9525">
            <a:noFill/>
            <a:miter lim="800000"/>
            <a:headEnd/>
            <a:tailEnd/>
          </a:ln>
        </p:spPr>
        <p:txBody>
          <a:bodyPr>
            <a:spAutoFit/>
          </a:bodyPr>
          <a:lstStyle/>
          <a:p>
            <a:pPr algn="ctr" fontAlgn="auto">
              <a:spcBef>
                <a:spcPts val="0"/>
              </a:spcBef>
              <a:spcAft>
                <a:spcPts val="0"/>
              </a:spcAft>
              <a:defRPr/>
            </a:pPr>
            <a:r>
              <a:rPr lang="en-US" sz="1400" b="1" kern="0" dirty="0">
                <a:latin typeface="+mj-lt"/>
                <a:ea typeface="MS PGothic" pitchFamily="34" charset="-128"/>
              </a:rPr>
              <a:t>Low</a:t>
            </a:r>
          </a:p>
        </p:txBody>
      </p:sp>
      <p:graphicFrame>
        <p:nvGraphicFramePr>
          <p:cNvPr id="15" name="Table 14"/>
          <p:cNvGraphicFramePr>
            <a:graphicFrameLocks noGrp="1"/>
          </p:cNvGraphicFramePr>
          <p:nvPr/>
        </p:nvGraphicFramePr>
        <p:xfrm>
          <a:off x="679450" y="1331913"/>
          <a:ext cx="9001125" cy="4829175"/>
        </p:xfrm>
        <a:graphic>
          <a:graphicData uri="http://schemas.openxmlformats.org/drawingml/2006/table">
            <a:tbl>
              <a:tblPr/>
              <a:tblGrid>
                <a:gridCol w="1350963"/>
                <a:gridCol w="2514600"/>
                <a:gridCol w="1492250"/>
                <a:gridCol w="2219325"/>
                <a:gridCol w="1423987"/>
              </a:tblGrid>
              <a:tr h="358775">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bg1"/>
                        </a:solidFill>
                        <a:effectLst/>
                        <a:latin typeface="Tw Cen MT" pitchFamily="34" charset="0"/>
                        <a:ea typeface="MS PGothic" pitchFamily="34" charset="-128"/>
                      </a:endParaRPr>
                    </a:p>
                  </a:txBody>
                  <a:tcPr marL="2040" marR="2040" marT="204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Bank’s perspective</a:t>
                      </a:r>
                    </a:p>
                  </a:txBody>
                  <a:tcPr marL="45720" marR="4572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Insurer’s perspective</a:t>
                      </a:r>
                    </a:p>
                  </a:txBody>
                  <a:tcPr marL="45720" marR="4572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r>
              <a:tr h="358775">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Advantages</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Disadvantages</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200" b="0" i="0" u="none" strike="noStrike" kern="1200" cap="none" normalizeH="0" baseline="0" smtClean="0">
                          <a:ln>
                            <a:noFill/>
                          </a:ln>
                          <a:solidFill>
                            <a:srgbClr val="000000"/>
                          </a:solidFill>
                          <a:effectLst/>
                          <a:latin typeface="Tw Cen MT" pitchFamily="34" charset="0"/>
                          <a:ea typeface="MS PGothic" pitchFamily="34" charset="-128"/>
                          <a:cs typeface="+mn-cs"/>
                        </a:rPr>
                        <a:t>Advantages</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bg1"/>
                          </a:solidFill>
                          <a:effectLst/>
                          <a:latin typeface="Tw Cen MT" pitchFamily="34" charset="0"/>
                          <a:ea typeface="MS PGothic" pitchFamily="34" charset="-128"/>
                        </a:rPr>
                        <a:t>Disadvantages</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19034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Joint-venture</a:t>
                      </a:r>
                    </a:p>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(Equity partnership)</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 </a:t>
                      </a:r>
                      <a:endParaRPr kumimoji="0" lang="en-US" sz="1400" b="1" i="0" u="none" strike="noStrike" cap="none" normalizeH="0" baseline="0" smtClean="0">
                        <a:ln>
                          <a:noFill/>
                        </a:ln>
                        <a:solidFill>
                          <a:schemeClr val="tx1"/>
                        </a:solidFill>
                        <a:effectLst/>
                        <a:latin typeface="Tw Cen MT" pitchFamily="34" charset="0"/>
                        <a:ea typeface="MS PGothic" pitchFamily="34" charset="-128"/>
                        <a:cs typeface="Arial" pitchFamily="34" charset="0"/>
                      </a:endParaRP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Increased stability of the venture: </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Long-term partnership, joint interest &amp; aligned incentive structures</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Ability to participate in product design and Product customization </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Dedicated support provided by insurance partner to ensure know-how transfer</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Enhanced profitability: Commissions + Manufacturing margins</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Less flexibility to opt out</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Could be capital intensive</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endParaRPr kumimoji="0" lang="en-US" sz="1200" b="0" i="0" u="none" strike="noStrike" cap="none" normalizeH="0" baseline="0" dirty="0" smtClean="0">
                        <a:ln>
                          <a:noFill/>
                        </a:ln>
                        <a:solidFill>
                          <a:srgbClr val="000000"/>
                        </a:solidFill>
                        <a:effectLst/>
                        <a:latin typeface="Tw Cen MT" pitchFamily="34" charset="0"/>
                        <a:ea typeface="MS PGothic" pitchFamily="34" charset="-128"/>
                      </a:endParaRPr>
                    </a:p>
                    <a:p>
                      <a:pPr marL="120650" marR="0" lvl="0" indent="-120650" algn="l" defTabSz="914400" rtl="0" eaLnBrk="1" fontAlgn="t" latinLnBrk="0" hangingPunct="1">
                        <a:lnSpc>
                          <a:spcPct val="100000"/>
                        </a:lnSpc>
                        <a:spcBef>
                          <a:spcPct val="0"/>
                        </a:spcBef>
                        <a:spcAft>
                          <a:spcPct val="0"/>
                        </a:spcAft>
                        <a:buClrTx/>
                        <a:buSzPct val="75000"/>
                        <a:buFont typeface="Wingdings" pitchFamily="2" charset="2"/>
                        <a:buChar char="q"/>
                        <a:tabLst/>
                      </a:pPr>
                      <a:endParaRPr kumimoji="0" lang="en-US" sz="1000" b="0" i="0" u="none" strike="noStrike" cap="none" normalizeH="0" baseline="0" dirty="0" smtClean="0">
                        <a:ln>
                          <a:noFill/>
                        </a:ln>
                        <a:solidFill>
                          <a:srgbClr val="000000"/>
                        </a:solidFill>
                        <a:effectLst/>
                        <a:latin typeface="Tw Cen MT" pitchFamily="34" charset="0"/>
                        <a:ea typeface="MS PGothic" pitchFamily="34" charset="-128"/>
                        <a:cs typeface="Arial" pitchFamily="34" charset="0"/>
                      </a:endParaRP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kern="1200" cap="none" normalizeH="0" baseline="0" dirty="0" smtClean="0">
                          <a:ln>
                            <a:noFill/>
                          </a:ln>
                          <a:solidFill>
                            <a:srgbClr val="000000"/>
                          </a:solidFill>
                          <a:effectLst/>
                          <a:latin typeface="Tw Cen MT" pitchFamily="34" charset="0"/>
                          <a:ea typeface="MS PGothic" pitchFamily="34" charset="-128"/>
                          <a:cs typeface="+mn-cs"/>
                        </a:rPr>
                        <a:t>Increased stability of partnership allowing investments with longer gestation periods</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kern="1200" cap="none" normalizeH="0" baseline="0" dirty="0" smtClean="0">
                          <a:ln>
                            <a:noFill/>
                          </a:ln>
                          <a:solidFill>
                            <a:srgbClr val="000000"/>
                          </a:solidFill>
                          <a:effectLst/>
                          <a:latin typeface="Tw Cen MT" pitchFamily="34" charset="0"/>
                          <a:ea typeface="MS PGothic" pitchFamily="34" charset="-128"/>
                          <a:cs typeface="+mn-cs"/>
                        </a:rPr>
                        <a:t>Common brand providing easier access to captive customer base</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kern="1200" cap="none" normalizeH="0" baseline="0" dirty="0" smtClean="0">
                          <a:ln>
                            <a:noFill/>
                          </a:ln>
                          <a:solidFill>
                            <a:srgbClr val="000000"/>
                          </a:solidFill>
                          <a:effectLst/>
                          <a:latin typeface="Tw Cen MT" pitchFamily="34" charset="0"/>
                          <a:ea typeface="MS PGothic" pitchFamily="34" charset="-128"/>
                          <a:cs typeface="+mn-cs"/>
                        </a:rPr>
                        <a:t>Increased business potential from long-term common interests</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kern="1200" cap="none" normalizeH="0" baseline="0" dirty="0" smtClean="0">
                          <a:ln>
                            <a:noFill/>
                          </a:ln>
                          <a:solidFill>
                            <a:srgbClr val="000000"/>
                          </a:solidFill>
                          <a:effectLst/>
                          <a:latin typeface="Tw Cen MT" pitchFamily="34" charset="0"/>
                          <a:ea typeface="MS PGothic" pitchFamily="34" charset="-128"/>
                          <a:cs typeface="+mn-cs"/>
                        </a:rPr>
                        <a:t>Increased bank employee buy-in</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kern="1200" cap="none" normalizeH="0" baseline="0" dirty="0" smtClean="0">
                          <a:ln>
                            <a:noFill/>
                          </a:ln>
                          <a:solidFill>
                            <a:srgbClr val="000000"/>
                          </a:solidFill>
                          <a:effectLst/>
                          <a:latin typeface="Tw Cen MT" pitchFamily="34" charset="0"/>
                          <a:ea typeface="MS PGothic" pitchFamily="34" charset="-128"/>
                          <a:cs typeface="+mn-cs"/>
                        </a:rPr>
                        <a:t>Increased penetration across bank branches &amp; associates</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kern="1200" cap="none" normalizeH="0" baseline="0" dirty="0" smtClean="0">
                          <a:ln>
                            <a:noFill/>
                          </a:ln>
                          <a:solidFill>
                            <a:srgbClr val="000000"/>
                          </a:solidFill>
                          <a:effectLst/>
                          <a:latin typeface="Tw Cen MT" pitchFamily="34" charset="0"/>
                          <a:ea typeface="MS PGothic" pitchFamily="34" charset="-128"/>
                          <a:cs typeface="+mn-cs"/>
                        </a:rPr>
                        <a:t>Increased profit sharing with bank</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r>
              <a:tr h="219075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Distribution agreement</a:t>
                      </a:r>
                    </a:p>
                    <a:p>
                      <a:pPr marL="0" marR="0" lvl="0" indent="0" algn="ctr"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(Corporate agency)</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w Cen MT" pitchFamily="34" charset="0"/>
                          <a:ea typeface="MS PGothic" pitchFamily="34" charset="-128"/>
                        </a:rPr>
                        <a:t> </a:t>
                      </a:r>
                      <a:endParaRPr kumimoji="0" lang="en-US" sz="1400" b="1" i="0" u="none" strike="noStrike" cap="none" normalizeH="0" baseline="0" smtClean="0">
                        <a:ln>
                          <a:noFill/>
                        </a:ln>
                        <a:solidFill>
                          <a:schemeClr val="tx1"/>
                        </a:solidFill>
                        <a:effectLst/>
                        <a:latin typeface="Tw Cen MT" pitchFamily="34" charset="0"/>
                        <a:ea typeface="MS PGothic" pitchFamily="34" charset="-128"/>
                        <a:cs typeface="Arial" pitchFamily="34" charset="0"/>
                      </a:endParaRP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Marginal costs</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Limited sharing of customer information</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Capital gain opportunity</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Flexibility due to </a:t>
                      </a:r>
                      <a:r>
                        <a:rPr kumimoji="0" lang="en-US" sz="1200" b="0" i="0" u="none" strike="noStrike" cap="none" normalizeH="0" baseline="0" dirty="0" smtClean="0">
                          <a:ln>
                            <a:noFill/>
                          </a:ln>
                          <a:solidFill>
                            <a:srgbClr val="000000"/>
                          </a:solidFill>
                          <a:effectLst/>
                          <a:latin typeface="Tw Cen MT" pitchFamily="34" charset="0"/>
                          <a:ea typeface="MS PGothic" pitchFamily="34" charset="-128"/>
                          <a:cs typeface="Arial" pitchFamily="34" charset="0"/>
                        </a:rPr>
                        <a:t>shorter term  of partnership</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Limited control</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No/Limited profit sharing</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Direct competition with peer banks for sale of same products (as Life Insurance partner is common)</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Simpler deal structure</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Lower investment requirements</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Reduction in unit costs from increased sales volumes</a:t>
                      </a:r>
                    </a:p>
                    <a:p>
                      <a:pPr marL="120650" marR="0" lvl="0" indent="-120650" algn="l" defTabSz="914400" rtl="0" eaLnBrk="1" fontAlgn="t" latinLnBrk="0" hangingPunct="1">
                        <a:lnSpc>
                          <a:spcPct val="100000"/>
                        </a:lnSpc>
                        <a:spcBef>
                          <a:spcPct val="0"/>
                        </a:spcBef>
                        <a:spcAft>
                          <a:spcPct val="0"/>
                        </a:spcAft>
                        <a:buClrTx/>
                        <a:buSzPct val="75000"/>
                        <a:buFont typeface="Wingdings" pitchFamily="2" charset="2"/>
                        <a:buNone/>
                        <a:tabLst/>
                      </a:pPr>
                      <a:endParaRPr kumimoji="0" lang="en-US" sz="1200" b="0" i="0" u="none" strike="noStrike" cap="none" normalizeH="0" baseline="0" dirty="0" smtClean="0">
                        <a:ln>
                          <a:noFill/>
                        </a:ln>
                        <a:solidFill>
                          <a:srgbClr val="000000"/>
                        </a:solidFill>
                        <a:effectLst/>
                        <a:latin typeface="Tw Cen MT" pitchFamily="34" charset="0"/>
                        <a:ea typeface="MS PGothic" pitchFamily="34" charset="-128"/>
                        <a:cs typeface="Arial" pitchFamily="34" charset="0"/>
                      </a:endParaRP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c>
                  <a:txBody>
                    <a:bodyPr/>
                    <a:lstStyle/>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Shorter tenure of partnership</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Decreased bank employee buy-in</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Higher drain on resources</a:t>
                      </a:r>
                    </a:p>
                    <a:p>
                      <a:pPr marL="120650" marR="0" lvl="0" indent="-120650" algn="l" defTabSz="914400" rtl="0" eaLnBrk="1" fontAlgn="t" latinLnBrk="0" hangingPunct="1">
                        <a:lnSpc>
                          <a:spcPct val="100000"/>
                        </a:lnSpc>
                        <a:spcBef>
                          <a:spcPct val="0"/>
                        </a:spcBef>
                        <a:spcAft>
                          <a:spcPct val="0"/>
                        </a:spcAft>
                        <a:buClr>
                          <a:schemeClr val="tx2"/>
                        </a:buClr>
                        <a:buSzPct val="75000"/>
                        <a:buFont typeface="Wingdings" pitchFamily="2" charset="2"/>
                        <a:buChar char="q"/>
                        <a:tabLst/>
                      </a:pPr>
                      <a:r>
                        <a:rPr kumimoji="0" lang="en-US" sz="1200" b="0" i="0" u="none" strike="noStrike" cap="none" normalizeH="0" baseline="0" dirty="0" smtClean="0">
                          <a:ln>
                            <a:noFill/>
                          </a:ln>
                          <a:solidFill>
                            <a:srgbClr val="000000"/>
                          </a:solidFill>
                          <a:effectLst/>
                          <a:latin typeface="Tw Cen MT" pitchFamily="34" charset="0"/>
                          <a:ea typeface="MS PGothic" pitchFamily="34" charset="-128"/>
                        </a:rPr>
                        <a:t>Brand &amp; culture diversity</a:t>
                      </a:r>
                    </a:p>
                  </a:txBody>
                  <a:tcPr marL="45720" marR="4572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4E2ED"/>
                    </a:solidFill>
                  </a:tcPr>
                </a:tc>
              </a:tr>
            </a:tbl>
          </a:graphicData>
        </a:graphic>
      </p:graphicFrame>
      <p:sp>
        <p:nvSpPr>
          <p:cNvPr id="13" name="TextBox 10"/>
          <p:cNvSpPr txBox="1">
            <a:spLocks noChangeArrowheads="1"/>
          </p:cNvSpPr>
          <p:nvPr/>
        </p:nvSpPr>
        <p:spPr bwMode="auto">
          <a:xfrm>
            <a:off x="-6350" y="1270000"/>
            <a:ext cx="941388" cy="307975"/>
          </a:xfrm>
          <a:prstGeom prst="rect">
            <a:avLst/>
          </a:prstGeom>
          <a:noFill/>
          <a:ln w="9525">
            <a:noFill/>
            <a:miter lim="800000"/>
            <a:headEnd/>
            <a:tailEnd/>
          </a:ln>
        </p:spPr>
        <p:txBody>
          <a:bodyPr>
            <a:spAutoFit/>
          </a:bodyPr>
          <a:lstStyle/>
          <a:p>
            <a:pPr algn="ctr" fontAlgn="auto">
              <a:spcBef>
                <a:spcPts val="0"/>
              </a:spcBef>
              <a:spcAft>
                <a:spcPts val="0"/>
              </a:spcAft>
              <a:defRPr/>
            </a:pPr>
            <a:r>
              <a:rPr lang="en-US" sz="1400" b="1" kern="0" dirty="0">
                <a:latin typeface="+mj-lt"/>
                <a:ea typeface="MS PGothic" pitchFamily="34" charset="-128"/>
              </a:rPr>
              <a:t>High</a:t>
            </a:r>
          </a:p>
        </p:txBody>
      </p:sp>
      <p:sp>
        <p:nvSpPr>
          <p:cNvPr id="47138"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392EA4E0-9BB5-4710-8F13-6EFC057B80A1}" type="slidenum">
              <a:rPr lang="en-US" sz="1200" b="1">
                <a:solidFill>
                  <a:schemeClr val="bg1"/>
                </a:solidFill>
              </a:rPr>
              <a:pPr algn="ctr">
                <a:lnSpc>
                  <a:spcPct val="80000"/>
                </a:lnSpc>
              </a:pPr>
              <a:t>38</a:t>
            </a:fld>
            <a:endParaRPr lang="en-US" sz="1200" b="1">
              <a:solidFill>
                <a:schemeClr val="bg1"/>
              </a:solidFill>
            </a:endParaRPr>
          </a:p>
        </p:txBody>
      </p:sp>
      <p:sp>
        <p:nvSpPr>
          <p:cNvPr id="11"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Equity partnership vs. Distribution relationship</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255588" y="1333500"/>
          <a:ext cx="9404350" cy="396875"/>
        </p:xfrm>
        <a:graphic>
          <a:graphicData uri="http://schemas.openxmlformats.org/drawingml/2006/table">
            <a:tbl>
              <a:tblPr firstRow="1" bandRow="1">
                <a:tableStyleId>{5C22544A-7EE6-4342-B048-85BDC9FD1C3A}</a:tableStyleId>
              </a:tblPr>
              <a:tblGrid>
                <a:gridCol w="9404035"/>
              </a:tblGrid>
              <a:tr h="278709">
                <a:tc>
                  <a:txBody>
                    <a:bodyPr/>
                    <a:lstStyle/>
                    <a:p>
                      <a:r>
                        <a:rPr lang="en-US" sz="2000" dirty="0" smtClean="0">
                          <a:solidFill>
                            <a:schemeClr val="tx1"/>
                          </a:solidFill>
                          <a:latin typeface="+mj-lt"/>
                        </a:rPr>
                        <a:t>Pure</a:t>
                      </a:r>
                      <a:r>
                        <a:rPr lang="en-US" sz="2000" baseline="0" dirty="0" smtClean="0">
                          <a:solidFill>
                            <a:schemeClr val="tx1"/>
                          </a:solidFill>
                          <a:latin typeface="+mj-lt"/>
                        </a:rPr>
                        <a:t> play equity – 10 year deals</a:t>
                      </a:r>
                      <a:endParaRPr lang="en-US" sz="2000" dirty="0">
                        <a:solidFill>
                          <a:schemeClr val="tx1"/>
                        </a:solidFill>
                        <a:latin typeface="+mj-lt"/>
                      </a:endParaRPr>
                    </a:p>
                  </a:txBody>
                  <a:tcPr marL="99060" marR="99060">
                    <a:solidFill>
                      <a:schemeClr val="accent1">
                        <a:lumMod val="40000"/>
                        <a:lumOff val="60000"/>
                      </a:schemeClr>
                    </a:solidFill>
                  </a:tcPr>
                </a:tc>
              </a:tr>
            </a:tbl>
          </a:graphicData>
        </a:graphic>
      </p:graphicFrame>
      <p:graphicFrame>
        <p:nvGraphicFramePr>
          <p:cNvPr id="10" name="Table 9"/>
          <p:cNvGraphicFramePr>
            <a:graphicFrameLocks noGrp="1"/>
          </p:cNvGraphicFramePr>
          <p:nvPr/>
        </p:nvGraphicFramePr>
        <p:xfrm>
          <a:off x="269875" y="2752725"/>
          <a:ext cx="9404350" cy="396875"/>
        </p:xfrm>
        <a:graphic>
          <a:graphicData uri="http://schemas.openxmlformats.org/drawingml/2006/table">
            <a:tbl>
              <a:tblPr firstRow="1" bandRow="1">
                <a:tableStyleId>{5C22544A-7EE6-4342-B048-85BDC9FD1C3A}</a:tableStyleId>
              </a:tblPr>
              <a:tblGrid>
                <a:gridCol w="9404035"/>
              </a:tblGrid>
              <a:tr h="370840">
                <a:tc>
                  <a:txBody>
                    <a:bodyPr/>
                    <a:lstStyle/>
                    <a:p>
                      <a:r>
                        <a:rPr lang="en-US" sz="2000" dirty="0" smtClean="0">
                          <a:solidFill>
                            <a:schemeClr val="tx1"/>
                          </a:solidFill>
                          <a:latin typeface="+mj-lt"/>
                        </a:rPr>
                        <a:t>Step</a:t>
                      </a:r>
                      <a:r>
                        <a:rPr lang="en-US" sz="2000" baseline="0" dirty="0" smtClean="0">
                          <a:solidFill>
                            <a:schemeClr val="tx1"/>
                          </a:solidFill>
                          <a:latin typeface="+mj-lt"/>
                        </a:rPr>
                        <a:t> up equity - 10 year deals</a:t>
                      </a:r>
                      <a:endParaRPr lang="en-US" sz="2000" dirty="0">
                        <a:solidFill>
                          <a:schemeClr val="tx1"/>
                        </a:solidFill>
                        <a:latin typeface="+mj-lt"/>
                      </a:endParaRPr>
                    </a:p>
                  </a:txBody>
                  <a:tcPr marL="99060" marR="99060">
                    <a:solidFill>
                      <a:schemeClr val="accent1">
                        <a:lumMod val="40000"/>
                        <a:lumOff val="60000"/>
                      </a:schemeClr>
                    </a:solidFill>
                  </a:tcPr>
                </a:tc>
              </a:tr>
            </a:tbl>
          </a:graphicData>
        </a:graphic>
      </p:graphicFrame>
      <p:graphicFrame>
        <p:nvGraphicFramePr>
          <p:cNvPr id="11" name="Table 10"/>
          <p:cNvGraphicFramePr>
            <a:graphicFrameLocks noGrp="1"/>
          </p:cNvGraphicFramePr>
          <p:nvPr/>
        </p:nvGraphicFramePr>
        <p:xfrm>
          <a:off x="269875" y="4143375"/>
          <a:ext cx="9404350" cy="396875"/>
        </p:xfrm>
        <a:graphic>
          <a:graphicData uri="http://schemas.openxmlformats.org/drawingml/2006/table">
            <a:tbl>
              <a:tblPr firstRow="1" bandRow="1">
                <a:tableStyleId>{5C22544A-7EE6-4342-B048-85BDC9FD1C3A}</a:tableStyleId>
              </a:tblPr>
              <a:tblGrid>
                <a:gridCol w="9404034"/>
              </a:tblGrid>
              <a:tr h="370840">
                <a:tc>
                  <a:txBody>
                    <a:bodyPr/>
                    <a:lstStyle/>
                    <a:p>
                      <a:r>
                        <a:rPr lang="en-US" sz="2000" dirty="0" smtClean="0">
                          <a:solidFill>
                            <a:schemeClr val="tx1"/>
                          </a:solidFill>
                          <a:latin typeface="+mj-lt"/>
                        </a:rPr>
                        <a:t>Equity +</a:t>
                      </a:r>
                      <a:r>
                        <a:rPr lang="en-US" sz="2000" baseline="0" dirty="0" smtClean="0">
                          <a:solidFill>
                            <a:schemeClr val="tx1"/>
                          </a:solidFill>
                          <a:latin typeface="+mj-lt"/>
                        </a:rPr>
                        <a:t> Distribution premium - 10 year deals</a:t>
                      </a:r>
                      <a:endParaRPr lang="en-US" sz="2000" dirty="0">
                        <a:solidFill>
                          <a:schemeClr val="tx1"/>
                        </a:solidFill>
                        <a:latin typeface="+mj-lt"/>
                      </a:endParaRPr>
                    </a:p>
                  </a:txBody>
                  <a:tcPr marL="99060" marR="99060">
                    <a:solidFill>
                      <a:schemeClr val="accent1">
                        <a:lumMod val="40000"/>
                        <a:lumOff val="60000"/>
                      </a:schemeClr>
                    </a:solidFill>
                  </a:tcPr>
                </a:tc>
              </a:tr>
            </a:tbl>
          </a:graphicData>
        </a:graphic>
      </p:graphicFrame>
      <p:graphicFrame>
        <p:nvGraphicFramePr>
          <p:cNvPr id="12" name="Table 11"/>
          <p:cNvGraphicFramePr>
            <a:graphicFrameLocks noGrp="1"/>
          </p:cNvGraphicFramePr>
          <p:nvPr/>
        </p:nvGraphicFramePr>
        <p:xfrm>
          <a:off x="269875" y="5357813"/>
          <a:ext cx="9404350" cy="396875"/>
        </p:xfrm>
        <a:graphic>
          <a:graphicData uri="http://schemas.openxmlformats.org/drawingml/2006/table">
            <a:tbl>
              <a:tblPr firstRow="1" bandRow="1">
                <a:tableStyleId>{5C22544A-7EE6-4342-B048-85BDC9FD1C3A}</a:tableStyleId>
              </a:tblPr>
              <a:tblGrid>
                <a:gridCol w="9404035"/>
              </a:tblGrid>
              <a:tr h="370840">
                <a:tc>
                  <a:txBody>
                    <a:bodyPr/>
                    <a:lstStyle/>
                    <a:p>
                      <a:r>
                        <a:rPr lang="en-US" sz="2000" baseline="0" dirty="0" smtClean="0">
                          <a:solidFill>
                            <a:schemeClr val="tx1"/>
                          </a:solidFill>
                          <a:latin typeface="+mj-lt"/>
                        </a:rPr>
                        <a:t>Distribution premium upfront / premium year on year - 3 – 5 year deals</a:t>
                      </a:r>
                      <a:endParaRPr lang="en-US" sz="2000" dirty="0">
                        <a:solidFill>
                          <a:schemeClr val="tx1"/>
                        </a:solidFill>
                        <a:latin typeface="+mj-lt"/>
                      </a:endParaRPr>
                    </a:p>
                  </a:txBody>
                  <a:tcPr marL="99060" marR="99060">
                    <a:solidFill>
                      <a:schemeClr val="accent1">
                        <a:lumMod val="40000"/>
                        <a:lumOff val="60000"/>
                      </a:schemeClr>
                    </a:solidFill>
                  </a:tcPr>
                </a:tc>
              </a:tr>
            </a:tbl>
          </a:graphicData>
        </a:graphic>
      </p:graphicFrame>
      <p:graphicFrame>
        <p:nvGraphicFramePr>
          <p:cNvPr id="13" name="Table 12"/>
          <p:cNvGraphicFramePr>
            <a:graphicFrameLocks noGrp="1"/>
          </p:cNvGraphicFramePr>
          <p:nvPr/>
        </p:nvGraphicFramePr>
        <p:xfrm>
          <a:off x="254000" y="1730375"/>
          <a:ext cx="9405938" cy="1031875"/>
        </p:xfrm>
        <a:graphic>
          <a:graphicData uri="http://schemas.openxmlformats.org/drawingml/2006/table">
            <a:tbl>
              <a:tblPr firstRow="1" bandRow="1">
                <a:tableStyleId>{5C22544A-7EE6-4342-B048-85BDC9FD1C3A}</a:tableStyleId>
              </a:tblPr>
              <a:tblGrid>
                <a:gridCol w="9405574"/>
              </a:tblGrid>
              <a:tr h="1031868">
                <a:tc>
                  <a:txBody>
                    <a:bodyPr/>
                    <a:lstStyle/>
                    <a:p>
                      <a:pPr>
                        <a:buFont typeface="Arial" pitchFamily="34" charset="0"/>
                        <a:buChar char="•"/>
                      </a:pPr>
                      <a:r>
                        <a:rPr lang="en-US" sz="1200" baseline="0" dirty="0" smtClean="0">
                          <a:solidFill>
                            <a:schemeClr val="tx1"/>
                          </a:solidFill>
                          <a:latin typeface="+mn-lt"/>
                        </a:rPr>
                        <a:t> </a:t>
                      </a:r>
                      <a:r>
                        <a:rPr lang="en-US" sz="1200" b="0" baseline="0" dirty="0" smtClean="0">
                          <a:solidFill>
                            <a:schemeClr val="tx1"/>
                          </a:solidFill>
                          <a:latin typeface="+mn-lt"/>
                        </a:rPr>
                        <a:t>Bank provided with free equity / initial equity at discounted rate</a:t>
                      </a:r>
                    </a:p>
                    <a:p>
                      <a:pPr>
                        <a:buFont typeface="Arial" pitchFamily="34" charset="0"/>
                        <a:buChar char="•"/>
                      </a:pPr>
                      <a:r>
                        <a:rPr lang="en-US" sz="1200" b="0" baseline="0" dirty="0" smtClean="0">
                          <a:solidFill>
                            <a:schemeClr val="tx1"/>
                          </a:solidFill>
                          <a:latin typeface="+mn-lt"/>
                        </a:rPr>
                        <a:t> Bank partner has skin in the business to deliver commitments</a:t>
                      </a:r>
                    </a:p>
                    <a:p>
                      <a:pPr>
                        <a:buFont typeface="Arial" pitchFamily="34" charset="0"/>
                        <a:buChar char="•"/>
                      </a:pPr>
                      <a:r>
                        <a:rPr lang="en-US" sz="1200" b="0" baseline="0" dirty="0" smtClean="0">
                          <a:solidFill>
                            <a:schemeClr val="tx1"/>
                          </a:solidFill>
                          <a:latin typeface="+mn-lt"/>
                        </a:rPr>
                        <a:t> In certain scenarios equity reduction can be proposed if business is not delivered</a:t>
                      </a:r>
                    </a:p>
                    <a:p>
                      <a:pPr>
                        <a:buFont typeface="Arial" pitchFamily="34" charset="0"/>
                        <a:buChar char="•"/>
                      </a:pPr>
                      <a:r>
                        <a:rPr lang="en-US" sz="1200" b="0" baseline="0" dirty="0" smtClean="0">
                          <a:solidFill>
                            <a:schemeClr val="tx1"/>
                          </a:solidFill>
                          <a:latin typeface="+mn-lt"/>
                        </a:rPr>
                        <a:t> Primarily PSU banks are entering equity participation route to create valuation</a:t>
                      </a:r>
                    </a:p>
                    <a:p>
                      <a:pPr>
                        <a:buFont typeface="Arial" pitchFamily="34" charset="0"/>
                        <a:buChar char="•"/>
                      </a:pPr>
                      <a:r>
                        <a:rPr lang="en-US" sz="1200" b="0" baseline="0" dirty="0" smtClean="0">
                          <a:solidFill>
                            <a:schemeClr val="tx1"/>
                          </a:solidFill>
                          <a:latin typeface="+mn-lt"/>
                        </a:rPr>
                        <a:t> Bank prefers free equity with no or minimal capital investment</a:t>
                      </a:r>
                    </a:p>
                  </a:txBody>
                  <a:tcPr marL="99060" marR="99060">
                    <a:solidFill>
                      <a:schemeClr val="bg1"/>
                    </a:solidFill>
                  </a:tcPr>
                </a:tc>
              </a:tr>
            </a:tbl>
          </a:graphicData>
        </a:graphic>
      </p:graphicFrame>
      <p:graphicFrame>
        <p:nvGraphicFramePr>
          <p:cNvPr id="14" name="Table 13"/>
          <p:cNvGraphicFramePr>
            <a:graphicFrameLocks noGrp="1"/>
          </p:cNvGraphicFramePr>
          <p:nvPr/>
        </p:nvGraphicFramePr>
        <p:xfrm>
          <a:off x="268288" y="3155950"/>
          <a:ext cx="9405937" cy="908050"/>
        </p:xfrm>
        <a:graphic>
          <a:graphicData uri="http://schemas.openxmlformats.org/drawingml/2006/table">
            <a:tbl>
              <a:tblPr firstRow="1" bandRow="1">
                <a:tableStyleId>{5C22544A-7EE6-4342-B048-85BDC9FD1C3A}</a:tableStyleId>
              </a:tblPr>
              <a:tblGrid>
                <a:gridCol w="9406188"/>
              </a:tblGrid>
              <a:tr h="908772">
                <a:tc>
                  <a:txBody>
                    <a:bodyPr/>
                    <a:lstStyle/>
                    <a:p>
                      <a:pPr>
                        <a:buFont typeface="Arial" pitchFamily="34" charset="0"/>
                        <a:buChar char="•"/>
                      </a:pPr>
                      <a:r>
                        <a:rPr lang="en-US" sz="1200" baseline="0" dirty="0" smtClean="0">
                          <a:solidFill>
                            <a:schemeClr val="tx1"/>
                          </a:solidFill>
                          <a:latin typeface="+mn-lt"/>
                        </a:rPr>
                        <a:t> </a:t>
                      </a:r>
                      <a:r>
                        <a:rPr lang="en-US" sz="1200" b="0" baseline="0" dirty="0" smtClean="0">
                          <a:solidFill>
                            <a:schemeClr val="tx1"/>
                          </a:solidFill>
                          <a:latin typeface="+mn-lt"/>
                        </a:rPr>
                        <a:t>Bank provided with free equity / initial equity at discounted rate  / step up at discounted rate</a:t>
                      </a:r>
                    </a:p>
                    <a:p>
                      <a:pPr>
                        <a:buFont typeface="Arial" pitchFamily="34" charset="0"/>
                        <a:buChar char="•"/>
                      </a:pPr>
                      <a:r>
                        <a:rPr lang="en-US" sz="1200" b="0" baseline="0" dirty="0" smtClean="0">
                          <a:solidFill>
                            <a:schemeClr val="tx1"/>
                          </a:solidFill>
                          <a:latin typeface="+mn-lt"/>
                        </a:rPr>
                        <a:t> Bank partner has skin in the business  to deliver basis minimum business guarantee</a:t>
                      </a:r>
                    </a:p>
                    <a:p>
                      <a:pPr>
                        <a:buFont typeface="Arial" pitchFamily="34" charset="0"/>
                        <a:buChar char="•"/>
                      </a:pPr>
                      <a:r>
                        <a:rPr lang="en-US" sz="1200" b="0" baseline="0" dirty="0" smtClean="0">
                          <a:solidFill>
                            <a:schemeClr val="tx1"/>
                          </a:solidFill>
                          <a:latin typeface="+mn-lt"/>
                        </a:rPr>
                        <a:t> Incremental equity on business delivery on a terminal basis</a:t>
                      </a:r>
                    </a:p>
                    <a:p>
                      <a:pPr>
                        <a:buFont typeface="Arial" pitchFamily="34" charset="0"/>
                        <a:buChar char="•"/>
                      </a:pPr>
                      <a:r>
                        <a:rPr lang="en-US" sz="1200" b="0" baseline="0" dirty="0" smtClean="0">
                          <a:solidFill>
                            <a:schemeClr val="tx1"/>
                          </a:solidFill>
                          <a:latin typeface="+mn-lt"/>
                        </a:rPr>
                        <a:t> Structuring methodology to engage bank in delivering the business as per agreed potential</a:t>
                      </a:r>
                    </a:p>
                  </a:txBody>
                  <a:tcPr marL="99060" marR="99060">
                    <a:solidFill>
                      <a:schemeClr val="bg1"/>
                    </a:solidFill>
                  </a:tcPr>
                </a:tc>
              </a:tr>
            </a:tbl>
          </a:graphicData>
        </a:graphic>
      </p:graphicFrame>
      <p:graphicFrame>
        <p:nvGraphicFramePr>
          <p:cNvPr id="15" name="Table 14"/>
          <p:cNvGraphicFramePr>
            <a:graphicFrameLocks noGrp="1"/>
          </p:cNvGraphicFramePr>
          <p:nvPr/>
        </p:nvGraphicFramePr>
        <p:xfrm>
          <a:off x="268288" y="4546600"/>
          <a:ext cx="9405937" cy="739775"/>
        </p:xfrm>
        <a:graphic>
          <a:graphicData uri="http://schemas.openxmlformats.org/drawingml/2006/table">
            <a:tbl>
              <a:tblPr firstRow="1" bandRow="1">
                <a:tableStyleId>{5C22544A-7EE6-4342-B048-85BDC9FD1C3A}</a:tableStyleId>
              </a:tblPr>
              <a:tblGrid>
                <a:gridCol w="9406189"/>
              </a:tblGrid>
              <a:tr h="739073">
                <a:tc>
                  <a:txBody>
                    <a:bodyPr/>
                    <a:lstStyle/>
                    <a:p>
                      <a:pPr>
                        <a:buFont typeface="Arial" pitchFamily="34" charset="0"/>
                        <a:buChar char="•"/>
                      </a:pPr>
                      <a:r>
                        <a:rPr lang="en-US" sz="1200" baseline="0" dirty="0" smtClean="0">
                          <a:solidFill>
                            <a:schemeClr val="tx1"/>
                          </a:solidFill>
                          <a:latin typeface="+mn-lt"/>
                        </a:rPr>
                        <a:t> </a:t>
                      </a:r>
                      <a:r>
                        <a:rPr lang="en-US" sz="1200" b="0" baseline="0" dirty="0" smtClean="0">
                          <a:solidFill>
                            <a:schemeClr val="tx1"/>
                          </a:solidFill>
                          <a:latin typeface="+mn-lt"/>
                        </a:rPr>
                        <a:t>Upfront Cash  + free equity / initial equity at discounted rate  / step up at discounted rate</a:t>
                      </a:r>
                    </a:p>
                    <a:p>
                      <a:pPr>
                        <a:buFont typeface="Arial" pitchFamily="34" charset="0"/>
                        <a:buChar char="•"/>
                      </a:pPr>
                      <a:r>
                        <a:rPr lang="en-US" sz="1200" b="0" baseline="0" dirty="0" smtClean="0">
                          <a:solidFill>
                            <a:schemeClr val="tx1"/>
                          </a:solidFill>
                          <a:latin typeface="+mn-lt"/>
                        </a:rPr>
                        <a:t> Structuring methodology for bank partner to have skin in the business basis minimum business guarantee</a:t>
                      </a:r>
                    </a:p>
                    <a:p>
                      <a:pPr>
                        <a:buFont typeface="Arial" pitchFamily="34" charset="0"/>
                        <a:buChar char="•"/>
                      </a:pPr>
                      <a:r>
                        <a:rPr lang="en-US" sz="1200" b="0" baseline="0" dirty="0" smtClean="0">
                          <a:solidFill>
                            <a:schemeClr val="tx1"/>
                          </a:solidFill>
                          <a:latin typeface="+mn-lt"/>
                        </a:rPr>
                        <a:t> Claw backs applied on cash by holding commissions or reduction in equity</a:t>
                      </a:r>
                    </a:p>
                  </a:txBody>
                  <a:tcPr marL="99060" marR="99060">
                    <a:solidFill>
                      <a:schemeClr val="bg1"/>
                    </a:solidFill>
                  </a:tcPr>
                </a:tc>
              </a:tr>
            </a:tbl>
          </a:graphicData>
        </a:graphic>
      </p:graphicFrame>
      <p:graphicFrame>
        <p:nvGraphicFramePr>
          <p:cNvPr id="16" name="Table 15"/>
          <p:cNvGraphicFramePr>
            <a:graphicFrameLocks noGrp="1"/>
          </p:cNvGraphicFramePr>
          <p:nvPr/>
        </p:nvGraphicFramePr>
        <p:xfrm>
          <a:off x="268288" y="5780088"/>
          <a:ext cx="9405937" cy="822325"/>
        </p:xfrm>
        <a:graphic>
          <a:graphicData uri="http://schemas.openxmlformats.org/drawingml/2006/table">
            <a:tbl>
              <a:tblPr firstRow="1" bandRow="1">
                <a:tableStyleId>{5C22544A-7EE6-4342-B048-85BDC9FD1C3A}</a:tableStyleId>
              </a:tblPr>
              <a:tblGrid>
                <a:gridCol w="9406188"/>
              </a:tblGrid>
              <a:tr h="817554">
                <a:tc>
                  <a:txBody>
                    <a:bodyPr/>
                    <a:lstStyle/>
                    <a:p>
                      <a:pPr>
                        <a:buFont typeface="Arial" pitchFamily="34" charset="0"/>
                        <a:buChar char="•"/>
                      </a:pPr>
                      <a:r>
                        <a:rPr lang="en-US" sz="1200" baseline="0" dirty="0" smtClean="0">
                          <a:solidFill>
                            <a:schemeClr val="tx1"/>
                          </a:solidFill>
                          <a:latin typeface="+mn-lt"/>
                        </a:rPr>
                        <a:t> </a:t>
                      </a:r>
                      <a:r>
                        <a:rPr lang="en-US" sz="1200" b="0" baseline="0" dirty="0" smtClean="0">
                          <a:solidFill>
                            <a:schemeClr val="tx1"/>
                          </a:solidFill>
                          <a:latin typeface="+mn-lt"/>
                        </a:rPr>
                        <a:t>Usually prevalent in Private or Foreign bank deals</a:t>
                      </a:r>
                    </a:p>
                    <a:p>
                      <a:pPr>
                        <a:buFont typeface="Arial" pitchFamily="34" charset="0"/>
                        <a:buChar char="•"/>
                      </a:pPr>
                      <a:r>
                        <a:rPr lang="en-US" sz="1200" b="0" baseline="0" dirty="0" smtClean="0">
                          <a:solidFill>
                            <a:schemeClr val="tx1"/>
                          </a:solidFill>
                          <a:latin typeface="+mn-lt"/>
                        </a:rPr>
                        <a:t> Cash paid upfront or structured basis year on year delivery of agreed business</a:t>
                      </a:r>
                    </a:p>
                    <a:p>
                      <a:pPr>
                        <a:buFont typeface="Arial" pitchFamily="34" charset="0"/>
                        <a:buChar char="•"/>
                      </a:pPr>
                      <a:r>
                        <a:rPr lang="en-US" sz="1200" b="0" baseline="0" dirty="0" smtClean="0">
                          <a:solidFill>
                            <a:schemeClr val="tx1"/>
                          </a:solidFill>
                          <a:latin typeface="+mn-lt"/>
                        </a:rPr>
                        <a:t> Structuring methodology for bank partner to have skin in the business basis minimum business guarantee</a:t>
                      </a:r>
                    </a:p>
                    <a:p>
                      <a:pPr>
                        <a:buFont typeface="Arial" pitchFamily="34" charset="0"/>
                        <a:buChar char="•"/>
                      </a:pPr>
                      <a:r>
                        <a:rPr lang="en-US" sz="1200" b="0" baseline="0" dirty="0" smtClean="0">
                          <a:solidFill>
                            <a:schemeClr val="tx1"/>
                          </a:solidFill>
                          <a:latin typeface="+mn-lt"/>
                        </a:rPr>
                        <a:t> Claw backs applied on cash by withdrawing commissions until business delivered</a:t>
                      </a:r>
                    </a:p>
                  </a:txBody>
                  <a:tcPr marL="99060" marR="99060">
                    <a:solidFill>
                      <a:schemeClr val="bg1"/>
                    </a:solidFill>
                  </a:tcPr>
                </a:tc>
              </a:tr>
            </a:tbl>
          </a:graphicData>
        </a:graphic>
      </p:graphicFrame>
      <p:sp>
        <p:nvSpPr>
          <p:cNvPr id="20"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Deal Structuring Options</a:t>
            </a:r>
          </a:p>
        </p:txBody>
      </p:sp>
      <p:sp>
        <p:nvSpPr>
          <p:cNvPr id="48179" name="Slide Number Placeholder 3"/>
          <p:cNvSpPr txBox="1">
            <a:spLocks/>
          </p:cNvSpPr>
          <p:nvPr/>
        </p:nvSpPr>
        <p:spPr bwMode="auto">
          <a:xfrm>
            <a:off x="0" y="1030288"/>
            <a:ext cx="577850" cy="244475"/>
          </a:xfrm>
          <a:prstGeom prst="rect">
            <a:avLst/>
          </a:prstGeom>
          <a:noFill/>
          <a:ln w="9525">
            <a:noFill/>
            <a:miter lim="800000"/>
            <a:headEnd/>
            <a:tailEnd/>
          </a:ln>
        </p:spPr>
        <p:txBody>
          <a:bodyPr/>
          <a:lstStyle/>
          <a:p>
            <a:pPr algn="ctr">
              <a:lnSpc>
                <a:spcPct val="80000"/>
              </a:lnSpc>
            </a:pPr>
            <a:fld id="{82AFBA71-02D2-43FE-AAA9-954C809EE891}" type="slidenum">
              <a:rPr lang="en-US" sz="1200" b="1">
                <a:solidFill>
                  <a:schemeClr val="bg1"/>
                </a:solidFill>
              </a:rPr>
              <a:pPr algn="ctr">
                <a:lnSpc>
                  <a:spcPct val="80000"/>
                </a:lnSpc>
              </a:pPr>
              <a:t>39</a:t>
            </a:fld>
            <a:endParaRPr lang="en-US" sz="1200" b="1">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sz="quarter" idx="1"/>
          </p:nvPr>
        </p:nvSpPr>
        <p:spPr>
          <a:xfrm>
            <a:off x="165100" y="1500188"/>
            <a:ext cx="9574213" cy="4632325"/>
          </a:xfrm>
        </p:spPr>
        <p:txBody>
          <a:bodyPr/>
          <a:lstStyle/>
          <a:p>
            <a:pPr eaLnBrk="1" hangingPunct="1">
              <a:buFont typeface="Wingdings" pitchFamily="2" charset="2"/>
              <a:buChar char="q"/>
            </a:pPr>
            <a:r>
              <a:rPr lang="en-US" sz="1600" smtClean="0"/>
              <a:t>Total branches across all scheduled commercial banks in India : over 76,000</a:t>
            </a:r>
          </a:p>
          <a:p>
            <a:pPr eaLnBrk="1" hangingPunct="1"/>
            <a:endParaRPr lang="en-US" sz="1300" smtClean="0"/>
          </a:p>
          <a:p>
            <a:pPr eaLnBrk="1" hangingPunct="1"/>
            <a:endParaRPr lang="en-US" sz="1300" smtClean="0"/>
          </a:p>
          <a:p>
            <a:pPr eaLnBrk="1" hangingPunct="1"/>
            <a:endParaRPr lang="en-US" sz="1300" smtClean="0"/>
          </a:p>
          <a:p>
            <a:pPr eaLnBrk="1" hangingPunct="1"/>
            <a:endParaRPr lang="en-US" sz="1300" i="1" smtClean="0"/>
          </a:p>
          <a:p>
            <a:pPr eaLnBrk="1" hangingPunct="1">
              <a:buFont typeface="Wingdings" pitchFamily="2" charset="2"/>
              <a:buChar char="q"/>
            </a:pPr>
            <a:r>
              <a:rPr lang="en-US" sz="1600" smtClean="0"/>
              <a:t>Increased customer awareness about financial products post globalization.</a:t>
            </a:r>
          </a:p>
          <a:p>
            <a:pPr eaLnBrk="1" hangingPunct="1">
              <a:buFont typeface="Wingdings" pitchFamily="2" charset="2"/>
              <a:buChar char="q"/>
            </a:pPr>
            <a:r>
              <a:rPr lang="en-US" sz="1600" smtClean="0"/>
              <a:t>Banks aspiration to offer all financial products under one roof &amp; position</a:t>
            </a:r>
          </a:p>
          <a:p>
            <a:pPr eaLnBrk="1" hangingPunct="1">
              <a:buFont typeface="Wingdings 2" pitchFamily="18" charset="2"/>
              <a:buNone/>
            </a:pPr>
            <a:r>
              <a:rPr lang="en-US" sz="1600" smtClean="0"/>
              <a:t>	“</a:t>
            </a:r>
            <a:r>
              <a:rPr lang="en-US" sz="1600" i="1" smtClean="0"/>
              <a:t>Bank as a ONE STOP SHOP</a:t>
            </a:r>
            <a:r>
              <a:rPr lang="en-US" sz="1600" smtClean="0"/>
              <a:t>”</a:t>
            </a:r>
          </a:p>
          <a:p>
            <a:pPr eaLnBrk="1" hangingPunct="1"/>
            <a:endParaRPr lang="en-US" sz="1300" smtClean="0"/>
          </a:p>
          <a:p>
            <a:pPr eaLnBrk="1" hangingPunct="1">
              <a:buFont typeface="Wingdings" pitchFamily="2" charset="2"/>
              <a:buChar char="q"/>
            </a:pPr>
            <a:r>
              <a:rPr lang="en-US" sz="1600" smtClean="0"/>
              <a:t>Opportunity to up-sell &amp; cross-sell para-banking products through the existing banking network.</a:t>
            </a:r>
          </a:p>
          <a:p>
            <a:pPr eaLnBrk="1" hangingPunct="1">
              <a:buFont typeface="Wingdings" pitchFamily="2" charset="2"/>
              <a:buChar char="q"/>
            </a:pPr>
            <a:r>
              <a:rPr lang="en-US" sz="1600" smtClean="0"/>
              <a:t>Para-banking activities lead to improved productivity of bank employees &amp; to earn fee-based income.</a:t>
            </a:r>
          </a:p>
          <a:p>
            <a:pPr eaLnBrk="1" hangingPunct="1">
              <a:buFont typeface="Wingdings" pitchFamily="2" charset="2"/>
              <a:buChar char="q"/>
            </a:pPr>
            <a:r>
              <a:rPr lang="en-US" sz="1600" b="1" smtClean="0"/>
              <a:t>Insurance products </a:t>
            </a:r>
            <a:r>
              <a:rPr lang="en-US" sz="1600" smtClean="0"/>
              <a:t>offer superior long term benefits both to bank &amp; customer over the relationship period.</a:t>
            </a:r>
          </a:p>
          <a:p>
            <a:pPr eaLnBrk="1" hangingPunct="1">
              <a:buFont typeface="Wingdings" pitchFamily="2" charset="2"/>
              <a:buChar char="q"/>
            </a:pPr>
            <a:r>
              <a:rPr lang="en-US" sz="1600" b="1" smtClean="0"/>
              <a:t>Emergence of Bancassurance – a Win-Win Proposition for both the Insurer &amp; Bank.</a:t>
            </a:r>
          </a:p>
          <a:p>
            <a:pPr eaLnBrk="1" hangingPunct="1">
              <a:buFont typeface="Wingdings" pitchFamily="2" charset="2"/>
              <a:buChar char="q"/>
            </a:pPr>
            <a:endParaRPr lang="en-US" sz="1700" smtClean="0"/>
          </a:p>
        </p:txBody>
      </p:sp>
      <p:graphicFrame>
        <p:nvGraphicFramePr>
          <p:cNvPr id="5" name="Table 4"/>
          <p:cNvGraphicFramePr>
            <a:graphicFrameLocks noGrp="1"/>
          </p:cNvGraphicFramePr>
          <p:nvPr/>
        </p:nvGraphicFramePr>
        <p:xfrm>
          <a:off x="469900" y="1854200"/>
          <a:ext cx="9126538" cy="853440"/>
        </p:xfrm>
        <a:graphic>
          <a:graphicData uri="http://schemas.openxmlformats.org/drawingml/2006/table">
            <a:tbl>
              <a:tblPr/>
              <a:tblGrid>
                <a:gridCol w="1246188"/>
                <a:gridCol w="1911350"/>
                <a:gridCol w="1866900"/>
                <a:gridCol w="1911350"/>
                <a:gridCol w="1441450"/>
                <a:gridCol w="749300"/>
              </a:tblGrid>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rgbClr val="FFFFFF"/>
                        </a:solidFill>
                        <a:effectLst/>
                        <a:latin typeface="Georgia" pitchFamily="18"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Georgia" pitchFamily="18" charset="0"/>
                          <a:ea typeface="MS PGothic" pitchFamily="34" charset="-128"/>
                        </a:rPr>
                        <a:t>SBI &amp; its Associates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Georgia" pitchFamily="18" charset="0"/>
                          <a:ea typeface="MS PGothic" pitchFamily="34" charset="-128"/>
                        </a:rPr>
                        <a:t>Public Sector Banks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Georgia" pitchFamily="18" charset="0"/>
                          <a:ea typeface="MS PGothic" pitchFamily="34" charset="-128"/>
                        </a:rPr>
                        <a:t>Private Sector Banks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Georgia" pitchFamily="18" charset="0"/>
                          <a:ea typeface="MS PGothic" pitchFamily="34" charset="-128"/>
                        </a:rPr>
                        <a:t>Foreign Banks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FFFFFF"/>
                          </a:solidFill>
                          <a:effectLst/>
                          <a:latin typeface="Georgia" pitchFamily="18" charset="0"/>
                          <a:ea typeface="MS PGothic" pitchFamily="34" charset="-128"/>
                        </a:rPr>
                        <a:t>Total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09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Georgia" pitchFamily="18" charset="0"/>
                          <a:ea typeface="MS PGothic" pitchFamily="34" charset="-128"/>
                        </a:rPr>
                        <a:t>Branches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Georgia" pitchFamily="18" charset="0"/>
                          <a:ea typeface="MS PGothic" pitchFamily="34" charset="-128"/>
                        </a:rPr>
                        <a:t>18,772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Georgia" pitchFamily="18" charset="0"/>
                          <a:ea typeface="MS PGothic" pitchFamily="34" charset="-128"/>
                        </a:rPr>
                        <a:t>45,460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Georgia" pitchFamily="18" charset="0"/>
                          <a:ea typeface="MS PGothic" pitchFamily="34" charset="-128"/>
                        </a:rPr>
                        <a:t>11,968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Georgia" pitchFamily="18" charset="0"/>
                          <a:ea typeface="MS PGothic" pitchFamily="34" charset="-128"/>
                        </a:rPr>
                        <a:t>316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AF0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Georgia" pitchFamily="18" charset="0"/>
                          <a:ea typeface="MS PGothic" pitchFamily="34" charset="-128"/>
                        </a:rPr>
                        <a:t>76,516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AF0F6"/>
                    </a:solidFill>
                  </a:tcPr>
                </a:tc>
              </a:tr>
              <a:tr h="209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Georgia" pitchFamily="18" charset="0"/>
                          <a:ea typeface="MS PGothic" pitchFamily="34" charset="-128"/>
                        </a:rPr>
                        <a:t>Customer base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ea typeface="MS PGothic" pitchFamily="34" charset="-128"/>
                        </a:rPr>
                        <a:t>Over 400 million customers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AF0F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4365" name="TextBox 5"/>
          <p:cNvSpPr txBox="1">
            <a:spLocks noChangeArrowheads="1"/>
          </p:cNvSpPr>
          <p:nvPr/>
        </p:nvSpPr>
        <p:spPr bwMode="auto">
          <a:xfrm>
            <a:off x="155575" y="6386513"/>
            <a:ext cx="9245600" cy="246062"/>
          </a:xfrm>
          <a:prstGeom prst="rect">
            <a:avLst/>
          </a:prstGeom>
          <a:noFill/>
          <a:ln w="9525">
            <a:noFill/>
            <a:miter lim="800000"/>
            <a:headEnd/>
            <a:tailEnd/>
          </a:ln>
        </p:spPr>
        <p:txBody>
          <a:bodyPr>
            <a:spAutoFit/>
          </a:bodyPr>
          <a:lstStyle/>
          <a:p>
            <a:pPr>
              <a:defRPr/>
            </a:pPr>
            <a:r>
              <a:rPr lang="en-US" sz="1000" dirty="0">
                <a:latin typeface="+mj-lt"/>
                <a:ea typeface="MS PGothic" pitchFamily="34" charset="-128"/>
                <a:cs typeface="Arial" pitchFamily="34" charset="0"/>
              </a:rPr>
              <a:t>Bank network source</a:t>
            </a:r>
            <a:r>
              <a:rPr lang="en-US" sz="1000" b="1" dirty="0">
                <a:latin typeface="+mj-lt"/>
                <a:ea typeface="MS PGothic" pitchFamily="34" charset="-128"/>
                <a:cs typeface="Arial" pitchFamily="34" charset="0"/>
              </a:rPr>
              <a:t>:</a:t>
            </a:r>
            <a:r>
              <a:rPr lang="en-US" sz="1000" dirty="0">
                <a:latin typeface="+mj-lt"/>
                <a:ea typeface="MS PGothic" pitchFamily="34" charset="-128"/>
                <a:cs typeface="Arial" pitchFamily="34" charset="0"/>
              </a:rPr>
              <a:t> RBI profile of banks in India as on 31</a:t>
            </a:r>
            <a:r>
              <a:rPr lang="en-US" sz="1000" baseline="30000" dirty="0">
                <a:latin typeface="+mj-lt"/>
                <a:ea typeface="MS PGothic" pitchFamily="34" charset="-128"/>
                <a:cs typeface="Arial" pitchFamily="34" charset="0"/>
              </a:rPr>
              <a:t>st</a:t>
            </a:r>
            <a:r>
              <a:rPr lang="en-US" sz="1000" dirty="0">
                <a:latin typeface="+mj-lt"/>
                <a:ea typeface="MS PGothic" pitchFamily="34" charset="-128"/>
                <a:cs typeface="Arial" pitchFamily="34" charset="0"/>
              </a:rPr>
              <a:t> Mar 2011; Bancassurance is the sale of Insurance through Bank partner’s distribution network</a:t>
            </a:r>
          </a:p>
        </p:txBody>
      </p:sp>
      <p:graphicFrame>
        <p:nvGraphicFramePr>
          <p:cNvPr id="7" name="Table 6"/>
          <p:cNvGraphicFramePr>
            <a:graphicFrameLocks noGrp="1"/>
          </p:cNvGraphicFramePr>
          <p:nvPr/>
        </p:nvGraphicFramePr>
        <p:xfrm>
          <a:off x="6596063" y="3233738"/>
          <a:ext cx="2976551" cy="1051561"/>
        </p:xfrm>
        <a:graphic>
          <a:graphicData uri="http://schemas.openxmlformats.org/drawingml/2006/table">
            <a:tbl>
              <a:tblPr/>
              <a:tblGrid>
                <a:gridCol w="1544640"/>
                <a:gridCol w="1431911"/>
              </a:tblGrid>
              <a:tr h="241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Georgia" pitchFamily="18" charset="0"/>
                          <a:ea typeface="MS PGothic" pitchFamily="34" charset="-128"/>
                        </a:rPr>
                        <a:t>Cross sell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Georgia" pitchFamily="18" charset="0"/>
                          <a:ea typeface="MS PGothic" pitchFamily="34" charset="-128"/>
                        </a:rPr>
                        <a:t>Life insurance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err="1" smtClean="0">
                          <a:ln>
                            <a:noFill/>
                          </a:ln>
                          <a:solidFill>
                            <a:srgbClr val="000000"/>
                          </a:solidFill>
                          <a:effectLst/>
                          <a:latin typeface="Georgia" pitchFamily="18" charset="0"/>
                          <a:ea typeface="MS PGothic" pitchFamily="34" charset="-128"/>
                        </a:rPr>
                        <a:t>Upsell</a:t>
                      </a:r>
                      <a:endParaRPr kumimoji="0" lang="en-US" sz="1100" b="0" i="0" u="none" strike="noStrike" cap="none" normalizeH="0" baseline="0" dirty="0" smtClean="0">
                        <a:ln>
                          <a:noFill/>
                        </a:ln>
                        <a:solidFill>
                          <a:srgbClr val="000000"/>
                        </a:solidFill>
                        <a:effectLst/>
                        <a:latin typeface="Georgia" pitchFamily="18"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18" charset="0"/>
                          <a:ea typeface="MS PGothic" pitchFamily="34" charset="-128"/>
                        </a:rPr>
                        <a:t>General Insurance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r h="271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18" charset="0"/>
                          <a:ea typeface="MS PGothic" pitchFamily="34" charset="-128"/>
                        </a:rPr>
                        <a:t>Wealth Management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18" charset="0"/>
                          <a:ea typeface="MS PGothic" pitchFamily="34" charset="-128"/>
                        </a:rPr>
                        <a:t>Mutual Funds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60000"/>
                        <a:lumOff val="40000"/>
                      </a:schemeClr>
                    </a:solidFill>
                  </a:tcPr>
                </a:tc>
              </a:tr>
              <a:tr h="25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18" charset="0"/>
                          <a:ea typeface="MS PGothic" pitchFamily="34" charset="-128"/>
                        </a:rPr>
                        <a:t>Asset products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Georgia" pitchFamily="18" charset="0"/>
                          <a:ea typeface="MS PGothic" pitchFamily="34" charset="-128"/>
                        </a:rPr>
                        <a:t>Equity – </a:t>
                      </a:r>
                      <a:r>
                        <a:rPr kumimoji="0" lang="en-US" sz="1100" b="0" i="0" u="none" strike="noStrike" cap="none" normalizeH="0" baseline="0" dirty="0" err="1" smtClean="0">
                          <a:ln>
                            <a:noFill/>
                          </a:ln>
                          <a:solidFill>
                            <a:srgbClr val="000000"/>
                          </a:solidFill>
                          <a:effectLst/>
                          <a:latin typeface="Georgia" pitchFamily="18" charset="0"/>
                          <a:ea typeface="MS PGothic" pitchFamily="34" charset="-128"/>
                        </a:rPr>
                        <a:t>Demat</a:t>
                      </a:r>
                      <a:endParaRPr kumimoji="0" lang="en-US" sz="1100" b="0" i="0" u="none" strike="noStrike" cap="none" normalizeH="0" baseline="0" dirty="0" smtClean="0">
                        <a:ln>
                          <a:noFill/>
                        </a:ln>
                        <a:solidFill>
                          <a:srgbClr val="000000"/>
                        </a:solidFill>
                        <a:effectLst/>
                        <a:latin typeface="Georgia" pitchFamily="18"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
        <p:nvSpPr>
          <p:cNvPr id="15407" name="Slide Number Placeholder 3"/>
          <p:cNvSpPr>
            <a:spLocks noGrp="1"/>
          </p:cNvSpPr>
          <p:nvPr>
            <p:ph type="sldNum" sz="quarter" idx="12"/>
          </p:nvPr>
        </p:nvSpPr>
        <p:spPr bwMode="auto">
          <a:noFill/>
          <a:ln>
            <a:miter lim="800000"/>
            <a:headEnd/>
            <a:tailEnd/>
          </a:ln>
        </p:spPr>
        <p:txBody>
          <a:bodyPr/>
          <a:lstStyle/>
          <a:p>
            <a:pPr>
              <a:lnSpc>
                <a:spcPct val="80000"/>
              </a:lnSpc>
            </a:pPr>
            <a:fld id="{E31DCA4F-6801-48E1-9D6A-C3706202FF19}" type="slidenum">
              <a:rPr lang="en-US" sz="1200" smtClean="0">
                <a:solidFill>
                  <a:schemeClr val="bg1"/>
                </a:solidFill>
                <a:ea typeface="ＭＳ Ｐゴシック" pitchFamily="34" charset="-128"/>
              </a:rPr>
              <a:pPr>
                <a:lnSpc>
                  <a:spcPct val="80000"/>
                </a:lnSpc>
              </a:pPr>
              <a:t>4</a:t>
            </a:fld>
            <a:endParaRPr lang="en-US" sz="1200" smtClean="0">
              <a:solidFill>
                <a:schemeClr val="bg1"/>
              </a:solidFill>
              <a:ea typeface="ＭＳ Ｐゴシック" pitchFamily="34" charset="-128"/>
            </a:endParaRPr>
          </a:p>
        </p:txBody>
      </p:sp>
      <p:sp>
        <p:nvSpPr>
          <p:cNvPr id="13"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Banking Industry in India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bwMode="auto">
          <a:noFill/>
          <a:ln>
            <a:miter lim="800000"/>
            <a:headEnd/>
            <a:tailEnd/>
          </a:ln>
        </p:spPr>
        <p:txBody>
          <a:bodyPr/>
          <a:lstStyle/>
          <a:p>
            <a:pPr>
              <a:lnSpc>
                <a:spcPct val="80000"/>
              </a:lnSpc>
            </a:pPr>
            <a:fld id="{2536BFE7-05AD-4FA4-8888-E37F5F54D7CF}" type="slidenum">
              <a:rPr lang="en-US" sz="1200" smtClean="0">
                <a:ea typeface="ＭＳ Ｐゴシック" pitchFamily="34" charset="-128"/>
              </a:rPr>
              <a:pPr>
                <a:lnSpc>
                  <a:spcPct val="80000"/>
                </a:lnSpc>
              </a:pPr>
              <a:t>5</a:t>
            </a:fld>
            <a:endParaRPr lang="en-US" sz="1200" smtClean="0">
              <a:ea typeface="ＭＳ Ｐゴシック" pitchFamily="34" charset="-128"/>
            </a:endParaRPr>
          </a:p>
        </p:txBody>
      </p:sp>
      <p:sp>
        <p:nvSpPr>
          <p:cNvPr id="16387" name="Title 1"/>
          <p:cNvSpPr txBox="1">
            <a:spLocks/>
          </p:cNvSpPr>
          <p:nvPr/>
        </p:nvSpPr>
        <p:spPr bwMode="auto">
          <a:xfrm>
            <a:off x="269875" y="242888"/>
            <a:ext cx="9245600" cy="758825"/>
          </a:xfrm>
          <a:prstGeom prst="rect">
            <a:avLst/>
          </a:prstGeom>
          <a:noFill/>
          <a:ln w="9525">
            <a:noFill/>
            <a:miter lim="800000"/>
            <a:headEnd/>
            <a:tailEnd/>
          </a:ln>
        </p:spPr>
        <p:txBody>
          <a:bodyPr anchor="ctr"/>
          <a:lstStyle/>
          <a:p>
            <a:r>
              <a:rPr lang="en-US" sz="2400" b="1" i="1">
                <a:solidFill>
                  <a:srgbClr val="000066"/>
                </a:solidFill>
                <a:latin typeface="Book Antiqua" pitchFamily="18" charset="0"/>
              </a:rPr>
              <a:t>The Bancassurance Opportunity…</a:t>
            </a:r>
          </a:p>
          <a:p>
            <a:endParaRPr lang="en-US" sz="2400" b="1" i="1">
              <a:solidFill>
                <a:srgbClr val="000066"/>
              </a:solidFill>
              <a:latin typeface="Book Antiqua" pitchFamily="18" charset="0"/>
            </a:endParaRPr>
          </a:p>
        </p:txBody>
      </p:sp>
      <p:sp>
        <p:nvSpPr>
          <p:cNvPr id="16388" name="Content Placeholder 5"/>
          <p:cNvSpPr>
            <a:spLocks noGrp="1"/>
          </p:cNvSpPr>
          <p:nvPr>
            <p:ph sz="quarter" idx="1"/>
          </p:nvPr>
        </p:nvSpPr>
        <p:spPr>
          <a:xfrm>
            <a:off x="660400" y="1917700"/>
            <a:ext cx="8855075" cy="4470400"/>
          </a:xfrm>
        </p:spPr>
        <p:txBody>
          <a:bodyPr/>
          <a:lstStyle/>
          <a:p>
            <a:pPr marL="342900" indent="-342900">
              <a:lnSpc>
                <a:spcPct val="90000"/>
              </a:lnSpc>
              <a:spcBef>
                <a:spcPct val="20000"/>
              </a:spcBef>
              <a:buClr>
                <a:srgbClr val="333399"/>
              </a:buClr>
              <a:buFontTx/>
              <a:buChar char="•"/>
            </a:pPr>
            <a:r>
              <a:rPr lang="en-US" sz="2400" smtClean="0">
                <a:solidFill>
                  <a:srgbClr val="003399"/>
                </a:solidFill>
                <a:latin typeface="Book Antiqua" pitchFamily="18" charset="0"/>
              </a:rPr>
              <a:t>Banks are major players in the Indian Financial system:</a:t>
            </a:r>
          </a:p>
          <a:p>
            <a:pPr marL="1143000" lvl="2">
              <a:lnSpc>
                <a:spcPct val="90000"/>
              </a:lnSpc>
              <a:spcBef>
                <a:spcPct val="20000"/>
              </a:spcBef>
              <a:buClr>
                <a:srgbClr val="333399"/>
              </a:buClr>
              <a:buFontTx/>
              <a:buChar char="•"/>
            </a:pPr>
            <a:r>
              <a:rPr lang="en-US" sz="1600" smtClean="0">
                <a:solidFill>
                  <a:srgbClr val="003399"/>
                </a:solidFill>
                <a:latin typeface="Book Antiqua" pitchFamily="18" charset="0"/>
              </a:rPr>
              <a:t>76,000 branches (32,000 rural and 14,700 semi urban)</a:t>
            </a:r>
          </a:p>
          <a:p>
            <a:pPr marL="1143000" lvl="2">
              <a:lnSpc>
                <a:spcPct val="90000"/>
              </a:lnSpc>
              <a:spcBef>
                <a:spcPct val="20000"/>
              </a:spcBef>
              <a:buClr>
                <a:srgbClr val="333399"/>
              </a:buClr>
              <a:buFontTx/>
              <a:buChar char="•"/>
            </a:pPr>
            <a:r>
              <a:rPr lang="en-US" sz="1600" smtClean="0">
                <a:solidFill>
                  <a:srgbClr val="003399"/>
                </a:solidFill>
                <a:latin typeface="Book Antiqua" pitchFamily="18" charset="0"/>
              </a:rPr>
              <a:t>Enormous retail account base of 440 mn deposit accounts</a:t>
            </a:r>
          </a:p>
          <a:p>
            <a:pPr marL="1143000" lvl="2">
              <a:lnSpc>
                <a:spcPct val="90000"/>
              </a:lnSpc>
              <a:spcBef>
                <a:spcPct val="20000"/>
              </a:spcBef>
              <a:buClr>
                <a:srgbClr val="333399"/>
              </a:buClr>
              <a:buFontTx/>
              <a:buChar char="•"/>
            </a:pPr>
            <a:r>
              <a:rPr lang="en-US" sz="1600" smtClean="0">
                <a:solidFill>
                  <a:srgbClr val="003399"/>
                </a:solidFill>
                <a:latin typeface="Book Antiqua" pitchFamily="18" charset="0"/>
              </a:rPr>
              <a:t>Total deposit base of Rs. 1,49,473 billion</a:t>
            </a:r>
          </a:p>
          <a:p>
            <a:pPr marL="342900" indent="-342900">
              <a:lnSpc>
                <a:spcPct val="90000"/>
              </a:lnSpc>
              <a:spcBef>
                <a:spcPct val="20000"/>
              </a:spcBef>
              <a:buFontTx/>
              <a:buChar char="•"/>
            </a:pPr>
            <a:endParaRPr lang="en-US" sz="800" smtClean="0">
              <a:solidFill>
                <a:srgbClr val="003399"/>
              </a:solidFill>
              <a:latin typeface="Book Antiqua" pitchFamily="18" charset="0"/>
            </a:endParaRPr>
          </a:p>
          <a:p>
            <a:pPr marL="342900" indent="-342900">
              <a:lnSpc>
                <a:spcPct val="90000"/>
              </a:lnSpc>
              <a:spcBef>
                <a:spcPct val="20000"/>
              </a:spcBef>
              <a:buFontTx/>
              <a:buChar char="•"/>
            </a:pPr>
            <a:r>
              <a:rPr lang="en-US" sz="2400" smtClean="0">
                <a:solidFill>
                  <a:srgbClr val="003399"/>
                </a:solidFill>
                <a:latin typeface="Book Antiqua" pitchFamily="18" charset="0"/>
              </a:rPr>
              <a:t>Large Structure governed thru’ Regulations</a:t>
            </a:r>
          </a:p>
          <a:p>
            <a:pPr marL="1143000" lvl="2">
              <a:lnSpc>
                <a:spcPct val="90000"/>
              </a:lnSpc>
              <a:spcBef>
                <a:spcPct val="20000"/>
              </a:spcBef>
              <a:buFontTx/>
              <a:buChar char="•"/>
            </a:pPr>
            <a:r>
              <a:rPr lang="en-US" sz="1600" smtClean="0">
                <a:solidFill>
                  <a:srgbClr val="003399"/>
                </a:solidFill>
                <a:latin typeface="Book Antiqua" pitchFamily="18" charset="0"/>
              </a:rPr>
              <a:t>Four Categories of Banks – Foreign Banks, Nationalised Banks, Private Sector Banks and Co-operative Banks catering to distinct customer segments</a:t>
            </a:r>
          </a:p>
          <a:p>
            <a:pPr marL="1143000" lvl="2">
              <a:lnSpc>
                <a:spcPct val="90000"/>
              </a:lnSpc>
              <a:spcBef>
                <a:spcPct val="20000"/>
              </a:spcBef>
              <a:buFontTx/>
              <a:buChar char="•"/>
            </a:pPr>
            <a:r>
              <a:rPr lang="en-US" sz="1600" smtClean="0">
                <a:solidFill>
                  <a:srgbClr val="003399"/>
                </a:solidFill>
                <a:latin typeface="Book Antiqua" pitchFamily="18" charset="0"/>
              </a:rPr>
              <a:t>Over 2500 Banks spread nationally and geographically </a:t>
            </a:r>
          </a:p>
          <a:p>
            <a:pPr marL="342900" indent="-342900">
              <a:lnSpc>
                <a:spcPct val="90000"/>
              </a:lnSpc>
              <a:spcBef>
                <a:spcPct val="20000"/>
              </a:spcBef>
              <a:buFontTx/>
              <a:buChar char="•"/>
            </a:pPr>
            <a:endParaRPr lang="en-US" sz="800" smtClean="0">
              <a:solidFill>
                <a:srgbClr val="003399"/>
              </a:solidFill>
              <a:latin typeface="Book Antiqua" pitchFamily="18" charset="0"/>
            </a:endParaRPr>
          </a:p>
          <a:p>
            <a:pPr marL="342900" indent="-342900">
              <a:lnSpc>
                <a:spcPct val="90000"/>
              </a:lnSpc>
              <a:spcBef>
                <a:spcPct val="20000"/>
              </a:spcBef>
              <a:buFontTx/>
              <a:buChar char="•"/>
            </a:pPr>
            <a:r>
              <a:rPr lang="en-US" sz="2400" smtClean="0">
                <a:solidFill>
                  <a:srgbClr val="003399"/>
                </a:solidFill>
                <a:latin typeface="Book Antiqua" pitchFamily="18" charset="0"/>
              </a:rPr>
              <a:t>Banking Habits of Customers</a:t>
            </a:r>
          </a:p>
          <a:p>
            <a:pPr marL="1143000" lvl="2">
              <a:lnSpc>
                <a:spcPct val="90000"/>
              </a:lnSpc>
              <a:spcBef>
                <a:spcPct val="20000"/>
              </a:spcBef>
              <a:buFontTx/>
              <a:buChar char="•"/>
            </a:pPr>
            <a:r>
              <a:rPr lang="en-US" sz="1600" smtClean="0">
                <a:solidFill>
                  <a:srgbClr val="003399"/>
                </a:solidFill>
                <a:latin typeface="Book Antiqua" pitchFamily="18" charset="0"/>
              </a:rPr>
              <a:t>Propensity to Visit Bank Branches </a:t>
            </a:r>
          </a:p>
          <a:p>
            <a:pPr marL="1143000" lvl="2">
              <a:lnSpc>
                <a:spcPct val="90000"/>
              </a:lnSpc>
              <a:spcBef>
                <a:spcPct val="20000"/>
              </a:spcBef>
              <a:buFontTx/>
              <a:buChar char="•"/>
            </a:pPr>
            <a:r>
              <a:rPr lang="en-US" sz="1600" smtClean="0">
                <a:solidFill>
                  <a:srgbClr val="003399"/>
                </a:solidFill>
                <a:latin typeface="Book Antiqua" pitchFamily="18" charset="0"/>
              </a:rPr>
              <a:t>High Trust in the Banking System</a:t>
            </a:r>
          </a:p>
          <a:p>
            <a:pPr marL="1143000" lvl="2">
              <a:lnSpc>
                <a:spcPct val="90000"/>
              </a:lnSpc>
              <a:spcBef>
                <a:spcPct val="20000"/>
              </a:spcBef>
              <a:buFontTx/>
              <a:buChar char="•"/>
            </a:pPr>
            <a:r>
              <a:rPr lang="en-US" sz="1600" smtClean="0">
                <a:solidFill>
                  <a:srgbClr val="003399"/>
                </a:solidFill>
                <a:latin typeface="Book Antiqua" pitchFamily="18" charset="0"/>
              </a:rPr>
              <a:t>Bank Managers looked upon as “Financial Advisors”</a:t>
            </a:r>
          </a:p>
        </p:txBody>
      </p:sp>
      <p:sp>
        <p:nvSpPr>
          <p:cNvPr id="16389" name="Content Placeholder 6"/>
          <p:cNvSpPr>
            <a:spLocks noGrp="1"/>
          </p:cNvSpPr>
          <p:nvPr>
            <p:ph sz="quarter" idx="2"/>
          </p:nvPr>
        </p:nvSpPr>
        <p:spPr>
          <a:xfrm>
            <a:off x="269875" y="1274763"/>
            <a:ext cx="9188450" cy="388937"/>
          </a:xfrm>
        </p:spPr>
        <p:txBody>
          <a:bodyPr/>
          <a:lstStyle/>
          <a:p>
            <a:pPr algn="r">
              <a:buFont typeface="Wingdings" pitchFamily="2" charset="2"/>
              <a:buNone/>
            </a:pPr>
            <a:r>
              <a:rPr lang="en-US" sz="2000" b="1" i="1" smtClean="0">
                <a:solidFill>
                  <a:srgbClr val="333399"/>
                </a:solidFill>
                <a:latin typeface="Book Antiqua" pitchFamily="18" charset="0"/>
              </a:rPr>
              <a:t>Real Potential Still to be Unleashed</a:t>
            </a:r>
            <a:r>
              <a:rPr lang="en-US" sz="2000" b="1" smtClean="0">
                <a:solidFill>
                  <a:srgbClr val="333399"/>
                </a:solidFill>
                <a:latin typeface="Book Antiqua" pitchFamily="18" charset="0"/>
              </a:rPr>
              <a:t> </a:t>
            </a:r>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3"/>
          <p:cNvSpPr>
            <a:spLocks noGrp="1"/>
          </p:cNvSpPr>
          <p:nvPr>
            <p:ph type="sldNum" sz="quarter" idx="12"/>
          </p:nvPr>
        </p:nvSpPr>
        <p:spPr bwMode="auto">
          <a:noFill/>
          <a:ln>
            <a:miter lim="800000"/>
            <a:headEnd/>
            <a:tailEnd/>
          </a:ln>
        </p:spPr>
        <p:txBody>
          <a:bodyPr/>
          <a:lstStyle/>
          <a:p>
            <a:pPr>
              <a:lnSpc>
                <a:spcPct val="80000"/>
              </a:lnSpc>
            </a:pPr>
            <a:fld id="{F0A3682D-B07F-48F9-BA9B-C2C71436B3AD}" type="slidenum">
              <a:rPr lang="en-US" sz="1200" smtClean="0">
                <a:ea typeface="ＭＳ Ｐゴシック" pitchFamily="34" charset="-128"/>
              </a:rPr>
              <a:pPr>
                <a:lnSpc>
                  <a:spcPct val="80000"/>
                </a:lnSpc>
              </a:pPr>
              <a:t>6</a:t>
            </a:fld>
            <a:endParaRPr lang="en-US" sz="1200" smtClean="0">
              <a:ea typeface="ＭＳ Ｐゴシック" pitchFamily="34" charset="-128"/>
            </a:endParaRPr>
          </a:p>
        </p:txBody>
      </p:sp>
      <p:sp>
        <p:nvSpPr>
          <p:cNvPr id="1028" name="Title 1"/>
          <p:cNvSpPr txBox="1">
            <a:spLocks/>
          </p:cNvSpPr>
          <p:nvPr/>
        </p:nvSpPr>
        <p:spPr bwMode="auto">
          <a:xfrm>
            <a:off x="269875" y="242888"/>
            <a:ext cx="9245600" cy="758825"/>
          </a:xfrm>
          <a:prstGeom prst="rect">
            <a:avLst/>
          </a:prstGeom>
          <a:noFill/>
          <a:ln w="9525">
            <a:noFill/>
            <a:miter lim="800000"/>
            <a:headEnd/>
            <a:tailEnd/>
          </a:ln>
        </p:spPr>
        <p:txBody>
          <a:bodyPr anchor="ctr"/>
          <a:lstStyle/>
          <a:p>
            <a:r>
              <a:rPr lang="en-US" sz="2400" b="1" i="1">
                <a:solidFill>
                  <a:srgbClr val="000066"/>
                </a:solidFill>
                <a:latin typeface="Book Antiqua" pitchFamily="18" charset="0"/>
              </a:rPr>
              <a:t>The Bancassurance Opportunity…</a:t>
            </a:r>
          </a:p>
          <a:p>
            <a:endParaRPr lang="en-US" sz="2400" b="1" i="1">
              <a:solidFill>
                <a:srgbClr val="000066"/>
              </a:solidFill>
              <a:latin typeface="Book Antiqua" pitchFamily="18" charset="0"/>
            </a:endParaRPr>
          </a:p>
        </p:txBody>
      </p:sp>
      <p:sp>
        <p:nvSpPr>
          <p:cNvPr id="1029" name="Content Placeholder 6"/>
          <p:cNvSpPr>
            <a:spLocks noGrp="1"/>
          </p:cNvSpPr>
          <p:nvPr>
            <p:ph sz="quarter" idx="2"/>
          </p:nvPr>
        </p:nvSpPr>
        <p:spPr>
          <a:xfrm>
            <a:off x="269875" y="1274763"/>
            <a:ext cx="9188450" cy="388937"/>
          </a:xfrm>
        </p:spPr>
        <p:txBody>
          <a:bodyPr/>
          <a:lstStyle/>
          <a:p>
            <a:pPr algn="r">
              <a:buFont typeface="Wingdings" pitchFamily="2" charset="2"/>
              <a:buNone/>
            </a:pPr>
            <a:r>
              <a:rPr lang="en-US" sz="2000" b="1" smtClean="0">
                <a:solidFill>
                  <a:srgbClr val="333399"/>
                </a:solidFill>
                <a:latin typeface="Book Antiqua" pitchFamily="18" charset="0"/>
              </a:rPr>
              <a:t>Incremental Financial Household Savings </a:t>
            </a:r>
          </a:p>
          <a:p>
            <a:pPr>
              <a:buFont typeface="Wingdings" pitchFamily="2" charset="2"/>
              <a:buNone/>
            </a:pPr>
            <a:endParaRPr lang="en-US" smtClean="0"/>
          </a:p>
        </p:txBody>
      </p:sp>
      <p:graphicFrame>
        <p:nvGraphicFramePr>
          <p:cNvPr id="1026" name="Object 5"/>
          <p:cNvGraphicFramePr>
            <a:graphicFrameLocks noChangeAspect="1"/>
          </p:cNvGraphicFramePr>
          <p:nvPr>
            <p:ph sz="quarter" idx="1"/>
          </p:nvPr>
        </p:nvGraphicFramePr>
        <p:xfrm>
          <a:off x="1314450" y="1917700"/>
          <a:ext cx="7546975" cy="4114800"/>
        </p:xfrm>
        <a:graphic>
          <a:graphicData uri="http://schemas.openxmlformats.org/presentationml/2006/ole">
            <p:oleObj spid="_x0000_s1026" name="Chart" r:id="rId3" imgW="8086619" imgH="4791051" progId="MSGraph.Chart.8">
              <p:embed followColorScheme="full"/>
            </p:oleObj>
          </a:graphicData>
        </a:graphic>
      </p:graphicFrame>
      <p:grpSp>
        <p:nvGrpSpPr>
          <p:cNvPr id="1030" name="Group 7"/>
          <p:cNvGrpSpPr>
            <a:grpSpLocks/>
          </p:cNvGrpSpPr>
          <p:nvPr/>
        </p:nvGrpSpPr>
        <p:grpSpPr bwMode="auto">
          <a:xfrm>
            <a:off x="330200" y="6249988"/>
            <a:ext cx="9024938" cy="392112"/>
            <a:chOff x="256" y="3663"/>
            <a:chExt cx="5248" cy="247"/>
          </a:xfrm>
        </p:grpSpPr>
        <p:sp>
          <p:nvSpPr>
            <p:cNvPr id="1031" name="AutoShape 8"/>
            <p:cNvSpPr>
              <a:spLocks noChangeArrowheads="1"/>
            </p:cNvSpPr>
            <p:nvPr/>
          </p:nvSpPr>
          <p:spPr bwMode="black">
            <a:xfrm>
              <a:off x="256" y="3663"/>
              <a:ext cx="5248" cy="247"/>
            </a:xfrm>
            <a:prstGeom prst="hexagon">
              <a:avLst>
                <a:gd name="adj" fmla="val 23116"/>
                <a:gd name="vf" fmla="val 115470"/>
              </a:avLst>
            </a:prstGeom>
            <a:solidFill>
              <a:srgbClr val="FFFF99"/>
            </a:solidFill>
            <a:ln w="9525">
              <a:solidFill>
                <a:schemeClr val="tx1"/>
              </a:solidFill>
              <a:miter lim="800000"/>
              <a:headEnd/>
              <a:tailEnd/>
            </a:ln>
          </p:spPr>
          <p:txBody>
            <a:bodyPr wrap="none" anchor="ctr"/>
            <a:lstStyle/>
            <a:p>
              <a:endParaRPr lang="en-US"/>
            </a:p>
          </p:txBody>
        </p:sp>
        <p:sp>
          <p:nvSpPr>
            <p:cNvPr id="11" name="Text Box 9"/>
            <p:cNvSpPr txBox="1">
              <a:spLocks noChangeArrowheads="1"/>
            </p:cNvSpPr>
            <p:nvPr/>
          </p:nvSpPr>
          <p:spPr bwMode="auto">
            <a:xfrm>
              <a:off x="771" y="3671"/>
              <a:ext cx="4244" cy="23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a:spAutoFit/>
            </a:bodyPr>
            <a:lstStyle/>
            <a:p>
              <a:pPr algn="ctr" eaLnBrk="0" hangingPunct="0">
                <a:defRPr/>
              </a:pPr>
              <a:r>
                <a:rPr lang="en-US" sz="1600" b="1" dirty="0">
                  <a:latin typeface="Arial" pitchFamily="34" charset="0"/>
                </a:rPr>
                <a:t>Over 65% of Household financial savings are in short term instruments </a:t>
              </a:r>
              <a:r>
                <a:rPr lang="en-US" sz="1800" b="1" dirty="0">
                  <a:latin typeface="Arial" pitchFamily="34" charset="0"/>
                </a:rPr>
                <a:t>  </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4"/>
          <p:cNvSpPr>
            <a:spLocks noGrp="1"/>
          </p:cNvSpPr>
          <p:nvPr>
            <p:ph sz="quarter" idx="1"/>
          </p:nvPr>
        </p:nvSpPr>
        <p:spPr>
          <a:xfrm>
            <a:off x="166688" y="1384300"/>
            <a:ext cx="4786312" cy="5157788"/>
          </a:xfrm>
        </p:spPr>
        <p:txBody>
          <a:bodyPr/>
          <a:lstStyle/>
          <a:p>
            <a:pPr algn="ctr" eaLnBrk="1" hangingPunct="1">
              <a:buFont typeface="Wingdings 2" pitchFamily="18" charset="2"/>
              <a:buNone/>
            </a:pPr>
            <a:r>
              <a:rPr lang="en-US" sz="1800" b="1" u="sng" smtClean="0"/>
              <a:t>Advantages for Bank partner</a:t>
            </a:r>
          </a:p>
          <a:p>
            <a:pPr eaLnBrk="1" hangingPunct="1">
              <a:lnSpc>
                <a:spcPct val="130000"/>
              </a:lnSpc>
              <a:spcBef>
                <a:spcPts val="600"/>
              </a:spcBef>
              <a:buSzPct val="80000"/>
              <a:buFont typeface="Wingdings" pitchFamily="2" charset="2"/>
              <a:buChar char="q"/>
            </a:pPr>
            <a:r>
              <a:rPr lang="en-US" sz="1600" smtClean="0"/>
              <a:t>Increased customer loyalty from offering all  financial products &amp; services under one roof – </a:t>
            </a:r>
            <a:r>
              <a:rPr lang="en-US" sz="1600" b="1" smtClean="0"/>
              <a:t>One Stop Financial Institution</a:t>
            </a:r>
            <a:endParaRPr lang="en-US" sz="1600" smtClean="0"/>
          </a:p>
          <a:p>
            <a:pPr eaLnBrk="1" hangingPunct="1">
              <a:lnSpc>
                <a:spcPct val="130000"/>
              </a:lnSpc>
              <a:spcBef>
                <a:spcPts val="600"/>
              </a:spcBef>
              <a:buSzPct val="80000"/>
              <a:buFont typeface="Wingdings" pitchFamily="2" charset="2"/>
              <a:buChar char="q"/>
            </a:pPr>
            <a:r>
              <a:rPr lang="en-US" sz="1600" smtClean="0"/>
              <a:t>Improved usage of its distribution network</a:t>
            </a:r>
          </a:p>
          <a:p>
            <a:pPr eaLnBrk="1" hangingPunct="1">
              <a:lnSpc>
                <a:spcPct val="130000"/>
              </a:lnSpc>
              <a:spcBef>
                <a:spcPts val="600"/>
              </a:spcBef>
              <a:buSzPct val="80000"/>
              <a:buFont typeface="Wingdings" pitchFamily="2" charset="2"/>
              <a:buChar char="q"/>
            </a:pPr>
            <a:r>
              <a:rPr lang="en-US" sz="1600" smtClean="0"/>
              <a:t>Improvement in sales skills of employees enabling better sale of other banking products &amp; services; </a:t>
            </a:r>
          </a:p>
          <a:p>
            <a:pPr eaLnBrk="1" hangingPunct="1">
              <a:lnSpc>
                <a:spcPct val="130000"/>
              </a:lnSpc>
              <a:spcBef>
                <a:spcPts val="600"/>
              </a:spcBef>
              <a:buSzPct val="80000"/>
              <a:buFont typeface="Wingdings" pitchFamily="2" charset="2"/>
              <a:buChar char="q"/>
            </a:pPr>
            <a:r>
              <a:rPr lang="en-US" sz="1600" smtClean="0"/>
              <a:t>Increase in employee productivity &amp; profitability</a:t>
            </a:r>
          </a:p>
          <a:p>
            <a:pPr eaLnBrk="1" hangingPunct="1">
              <a:lnSpc>
                <a:spcPct val="130000"/>
              </a:lnSpc>
              <a:spcBef>
                <a:spcPts val="600"/>
              </a:spcBef>
              <a:buSzPct val="80000"/>
              <a:buFont typeface="Wingdings" pitchFamily="2" charset="2"/>
              <a:buChar char="q"/>
            </a:pPr>
            <a:r>
              <a:rPr lang="en-US" sz="1600" smtClean="0"/>
              <a:t>Insurance revenues - </a:t>
            </a:r>
            <a:r>
              <a:rPr lang="en-US" sz="1600" b="1" smtClean="0"/>
              <a:t>fee based </a:t>
            </a:r>
            <a:r>
              <a:rPr lang="en-US" sz="1600" smtClean="0"/>
              <a:t>income </a:t>
            </a:r>
          </a:p>
          <a:p>
            <a:pPr eaLnBrk="1" hangingPunct="1">
              <a:lnSpc>
                <a:spcPct val="130000"/>
              </a:lnSpc>
              <a:spcBef>
                <a:spcPts val="600"/>
              </a:spcBef>
              <a:buSzPct val="80000"/>
              <a:buFont typeface="Wingdings" pitchFamily="2" charset="2"/>
              <a:buChar char="q"/>
            </a:pPr>
            <a:r>
              <a:rPr lang="en-US" sz="1600" smtClean="0"/>
              <a:t>Additionally upfront revenues can be utilised for fuelling banks growth aspirations &amp; capital requirements</a:t>
            </a:r>
          </a:p>
          <a:p>
            <a:pPr eaLnBrk="1" hangingPunct="1">
              <a:lnSpc>
                <a:spcPct val="130000"/>
              </a:lnSpc>
              <a:spcBef>
                <a:spcPts val="600"/>
              </a:spcBef>
              <a:buSzPct val="80000"/>
              <a:buFont typeface="Wingdings" pitchFamily="2" charset="2"/>
              <a:buChar char="q"/>
            </a:pPr>
            <a:r>
              <a:rPr lang="en-US" sz="1600" smtClean="0"/>
              <a:t>Long term valuation benefit creation through equity JVs by leveraging the bank brand and presence </a:t>
            </a:r>
          </a:p>
        </p:txBody>
      </p:sp>
      <p:sp>
        <p:nvSpPr>
          <p:cNvPr id="17411" name="Content Placeholder 5"/>
          <p:cNvSpPr>
            <a:spLocks noGrp="1"/>
          </p:cNvSpPr>
          <p:nvPr>
            <p:ph sz="quarter" idx="2"/>
          </p:nvPr>
        </p:nvSpPr>
        <p:spPr>
          <a:xfrm>
            <a:off x="4970463" y="1397000"/>
            <a:ext cx="4714875" cy="4681538"/>
          </a:xfrm>
        </p:spPr>
        <p:txBody>
          <a:bodyPr/>
          <a:lstStyle/>
          <a:p>
            <a:pPr algn="ctr" eaLnBrk="1" hangingPunct="1">
              <a:buFont typeface="Wingdings 2" pitchFamily="18" charset="2"/>
              <a:buNone/>
            </a:pPr>
            <a:r>
              <a:rPr lang="en-US" sz="1800" b="1" u="sng" smtClean="0"/>
              <a:t>Advantages for Insurance Companies</a:t>
            </a:r>
          </a:p>
          <a:p>
            <a:pPr eaLnBrk="1" hangingPunct="1">
              <a:lnSpc>
                <a:spcPct val="130000"/>
              </a:lnSpc>
              <a:spcBef>
                <a:spcPts val="600"/>
              </a:spcBef>
              <a:buSzPct val="80000"/>
              <a:buFont typeface="Wingdings" pitchFamily="2" charset="2"/>
              <a:buChar char="q"/>
            </a:pPr>
            <a:r>
              <a:rPr lang="en-US" sz="1600" smtClean="0"/>
              <a:t>Immediate access to established brand and wide distribution network</a:t>
            </a:r>
          </a:p>
          <a:p>
            <a:pPr eaLnBrk="1" hangingPunct="1">
              <a:lnSpc>
                <a:spcPct val="130000"/>
              </a:lnSpc>
              <a:spcBef>
                <a:spcPts val="600"/>
              </a:spcBef>
              <a:buSzPct val="80000"/>
              <a:buFont typeface="Wingdings" pitchFamily="2" charset="2"/>
              <a:buChar char="q"/>
            </a:pPr>
            <a:r>
              <a:rPr lang="en-US" sz="1600" smtClean="0"/>
              <a:t>Additional source of premium generation</a:t>
            </a:r>
          </a:p>
          <a:p>
            <a:pPr eaLnBrk="1" hangingPunct="1">
              <a:lnSpc>
                <a:spcPct val="130000"/>
              </a:lnSpc>
              <a:spcBef>
                <a:spcPts val="600"/>
              </a:spcBef>
              <a:buSzPct val="80000"/>
              <a:buFont typeface="Wingdings" pitchFamily="2" charset="2"/>
              <a:buChar char="q"/>
            </a:pPr>
            <a:r>
              <a:rPr lang="en-US" sz="1600" smtClean="0"/>
              <a:t>Low operating costs leading to higher efficiency</a:t>
            </a:r>
          </a:p>
          <a:p>
            <a:pPr eaLnBrk="1" hangingPunct="1">
              <a:lnSpc>
                <a:spcPct val="130000"/>
              </a:lnSpc>
              <a:spcBef>
                <a:spcPts val="600"/>
              </a:spcBef>
              <a:buSzPct val="80000"/>
              <a:buFont typeface="Wingdings" pitchFamily="2" charset="2"/>
              <a:buChar char="q"/>
            </a:pPr>
            <a:r>
              <a:rPr lang="en-US" sz="1600" smtClean="0"/>
              <a:t>Geographic advantage: Access to banks exclusive customer base</a:t>
            </a:r>
          </a:p>
          <a:p>
            <a:pPr eaLnBrk="1" hangingPunct="1">
              <a:lnSpc>
                <a:spcPct val="130000"/>
              </a:lnSpc>
              <a:spcBef>
                <a:spcPts val="600"/>
              </a:spcBef>
              <a:buSzPct val="80000"/>
              <a:buFont typeface="Wingdings" pitchFamily="2" charset="2"/>
              <a:buChar char="q"/>
            </a:pPr>
            <a:r>
              <a:rPr lang="en-US" sz="1600" smtClean="0"/>
              <a:t>Demographic advantage: Access to all the customer segments</a:t>
            </a:r>
          </a:p>
          <a:p>
            <a:pPr eaLnBrk="1" hangingPunct="1">
              <a:lnSpc>
                <a:spcPct val="130000"/>
              </a:lnSpc>
              <a:spcBef>
                <a:spcPts val="600"/>
              </a:spcBef>
              <a:buSzPct val="80000"/>
              <a:buFont typeface="Wingdings" pitchFamily="2" charset="2"/>
              <a:buChar char="q"/>
            </a:pPr>
            <a:r>
              <a:rPr lang="en-US" sz="1600" smtClean="0"/>
              <a:t>Access to banks captive customer base</a:t>
            </a:r>
          </a:p>
          <a:p>
            <a:pPr eaLnBrk="1" hangingPunct="1">
              <a:lnSpc>
                <a:spcPct val="130000"/>
              </a:lnSpc>
              <a:spcBef>
                <a:spcPts val="600"/>
              </a:spcBef>
              <a:buSzPct val="80000"/>
              <a:buFont typeface="Wingdings" pitchFamily="2" charset="2"/>
              <a:buChar char="q"/>
            </a:pPr>
            <a:r>
              <a:rPr lang="en-US" sz="1600" smtClean="0"/>
              <a:t>Increased brand awareness through mutual association</a:t>
            </a:r>
          </a:p>
          <a:p>
            <a:pPr eaLnBrk="1" hangingPunct="1">
              <a:lnSpc>
                <a:spcPct val="130000"/>
              </a:lnSpc>
              <a:spcBef>
                <a:spcPts val="600"/>
              </a:spcBef>
              <a:buSzPct val="80000"/>
              <a:buFont typeface="Wingdings" pitchFamily="2" charset="2"/>
              <a:buChar char="q"/>
            </a:pPr>
            <a:r>
              <a:rPr lang="en-US" sz="1600" smtClean="0"/>
              <a:t>Profitable growth opportunity</a:t>
            </a:r>
          </a:p>
          <a:p>
            <a:pPr eaLnBrk="1" hangingPunct="1">
              <a:spcBef>
                <a:spcPts val="600"/>
              </a:spcBef>
            </a:pPr>
            <a:endParaRPr lang="en-US" sz="1400" smtClean="0"/>
          </a:p>
        </p:txBody>
      </p:sp>
      <p:sp>
        <p:nvSpPr>
          <p:cNvPr id="17412" name="Slide Number Placeholder 3"/>
          <p:cNvSpPr>
            <a:spLocks noGrp="1"/>
          </p:cNvSpPr>
          <p:nvPr>
            <p:ph type="sldNum" sz="quarter" idx="12"/>
          </p:nvPr>
        </p:nvSpPr>
        <p:spPr bwMode="auto">
          <a:noFill/>
          <a:ln>
            <a:miter lim="800000"/>
            <a:headEnd/>
            <a:tailEnd/>
          </a:ln>
        </p:spPr>
        <p:txBody>
          <a:bodyPr/>
          <a:lstStyle/>
          <a:p>
            <a:pPr>
              <a:lnSpc>
                <a:spcPct val="80000"/>
              </a:lnSpc>
            </a:pPr>
            <a:fld id="{A2DD7AE1-E0B7-4CA0-A8D0-D8BA472AD9AA}" type="slidenum">
              <a:rPr lang="en-US" sz="1200" smtClean="0">
                <a:ea typeface="ＭＳ Ｐゴシック" pitchFamily="34" charset="-128"/>
              </a:rPr>
              <a:pPr>
                <a:lnSpc>
                  <a:spcPct val="80000"/>
                </a:lnSpc>
              </a:pPr>
              <a:t>7</a:t>
            </a:fld>
            <a:endParaRPr lang="en-US" sz="1200" smtClean="0">
              <a:ea typeface="ＭＳ Ｐゴシック" pitchFamily="34" charset="-128"/>
            </a:endParaRPr>
          </a:p>
        </p:txBody>
      </p:sp>
      <p:sp>
        <p:nvSpPr>
          <p:cNvPr id="10"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Bancassurance – a Win-Win Proposition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4"/>
          <p:cNvSpPr>
            <a:spLocks noGrp="1"/>
          </p:cNvSpPr>
          <p:nvPr>
            <p:ph sz="quarter" idx="1"/>
          </p:nvPr>
        </p:nvSpPr>
        <p:spPr>
          <a:xfrm>
            <a:off x="166688" y="1384300"/>
            <a:ext cx="9078912" cy="520700"/>
          </a:xfrm>
        </p:spPr>
        <p:txBody>
          <a:bodyPr/>
          <a:lstStyle/>
          <a:p>
            <a:pPr algn="ctr" eaLnBrk="1" hangingPunct="1">
              <a:buFont typeface="Wingdings 2" pitchFamily="18" charset="2"/>
              <a:buNone/>
            </a:pPr>
            <a:r>
              <a:rPr lang="en-US" sz="2400" smtClean="0"/>
              <a:t>Comparative between other income and profit -2010-11(Rs in Crore)</a:t>
            </a:r>
          </a:p>
        </p:txBody>
      </p:sp>
      <p:sp>
        <p:nvSpPr>
          <p:cNvPr id="18435" name="Slide Number Placeholder 3"/>
          <p:cNvSpPr>
            <a:spLocks noGrp="1"/>
          </p:cNvSpPr>
          <p:nvPr>
            <p:ph type="sldNum" sz="quarter" idx="12"/>
          </p:nvPr>
        </p:nvSpPr>
        <p:spPr bwMode="auto">
          <a:noFill/>
          <a:ln>
            <a:miter lim="800000"/>
            <a:headEnd/>
            <a:tailEnd/>
          </a:ln>
        </p:spPr>
        <p:txBody>
          <a:bodyPr/>
          <a:lstStyle/>
          <a:p>
            <a:pPr>
              <a:lnSpc>
                <a:spcPct val="80000"/>
              </a:lnSpc>
            </a:pPr>
            <a:fld id="{D55492E6-E805-4828-9EFE-E5FBF6180412}" type="slidenum">
              <a:rPr lang="en-US" sz="1200" smtClean="0">
                <a:ea typeface="ＭＳ Ｐゴシック" pitchFamily="34" charset="-128"/>
              </a:rPr>
              <a:pPr>
                <a:lnSpc>
                  <a:spcPct val="80000"/>
                </a:lnSpc>
              </a:pPr>
              <a:t>8</a:t>
            </a:fld>
            <a:endParaRPr lang="en-US" sz="1200" smtClean="0">
              <a:ea typeface="ＭＳ Ｐゴシック" pitchFamily="34" charset="-128"/>
            </a:endParaRPr>
          </a:p>
        </p:txBody>
      </p:sp>
      <p:sp>
        <p:nvSpPr>
          <p:cNvPr id="10" name="Title 1"/>
          <p:cNvSpPr txBox="1">
            <a:spLocks/>
          </p:cNvSpPr>
          <p:nvPr/>
        </p:nvSpPr>
        <p:spPr>
          <a:xfrm>
            <a:off x="269875" y="242888"/>
            <a:ext cx="9245600" cy="758825"/>
          </a:xfrm>
          <a:prstGeom prst="rect">
            <a:avLst/>
          </a:prstGeom>
        </p:spPr>
        <p:txBody>
          <a:bodyPr anchor="ctr">
            <a:normAutofit/>
          </a:bodyPr>
          <a:lstStyle/>
          <a:p>
            <a:pPr defTabSz="914400" fontAlgn="auto">
              <a:spcAft>
                <a:spcPts val="0"/>
              </a:spcAft>
              <a:defRPr/>
            </a:pPr>
            <a:r>
              <a:rPr lang="en-US" sz="2400" b="1" dirty="0">
                <a:latin typeface="+mj-lt"/>
                <a:ea typeface="+mj-ea"/>
                <a:cs typeface="+mj-cs"/>
              </a:rPr>
              <a:t>Bancassurance – a Win-Win Proposition</a:t>
            </a:r>
          </a:p>
        </p:txBody>
      </p:sp>
      <p:graphicFrame>
        <p:nvGraphicFramePr>
          <p:cNvPr id="7" name="Content Placeholder 6"/>
          <p:cNvGraphicFramePr>
            <a:graphicFrameLocks noGrp="1"/>
          </p:cNvGraphicFramePr>
          <p:nvPr>
            <p:ph sz="quarter" idx="2"/>
          </p:nvPr>
        </p:nvGraphicFramePr>
        <p:xfrm>
          <a:off x="787400" y="2273300"/>
          <a:ext cx="6537324" cy="4165692"/>
        </p:xfrm>
        <a:graphic>
          <a:graphicData uri="http://schemas.openxmlformats.org/drawingml/2006/table">
            <a:tbl>
              <a:tblPr firstRow="1" bandRow="1">
                <a:tableStyleId>{5C22544A-7EE6-4342-B048-85BDC9FD1C3A}</a:tableStyleId>
              </a:tblPr>
              <a:tblGrid>
                <a:gridCol w="2179108"/>
                <a:gridCol w="2179108"/>
                <a:gridCol w="2179108"/>
              </a:tblGrid>
              <a:tr h="536802">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BANK</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OTHER INCOME</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PROFIT</a:t>
                      </a:r>
                    </a:p>
                  </a:txBody>
                  <a:tcPr horzOverflow="overflow"/>
                </a:tc>
              </a:tr>
              <a:tr h="536802">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CBI</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1265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1252</a:t>
                      </a:r>
                    </a:p>
                  </a:txBody>
                  <a:tcPr horzOverflow="overflow"/>
                </a:tc>
              </a:tr>
              <a:tr h="536802">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UNION Bank</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2039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2081</a:t>
                      </a:r>
                    </a:p>
                  </a:txBody>
                  <a:tcPr horzOverflow="overflow"/>
                </a:tc>
              </a:tr>
              <a:tr h="536802">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Allahabad</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1389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1423</a:t>
                      </a:r>
                    </a:p>
                  </a:txBody>
                  <a:tcPr horzOverflow="overflow"/>
                </a:tc>
              </a:tr>
              <a:tr h="536802">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BOI</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2681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2488</a:t>
                      </a:r>
                    </a:p>
                  </a:txBody>
                  <a:tcPr horzOverflow="overflow"/>
                </a:tc>
              </a:tr>
              <a:tr h="536802">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Indian Bank</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1182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smtClean="0">
                          <a:ln>
                            <a:noFill/>
                          </a:ln>
                          <a:solidFill>
                            <a:schemeClr val="tx1"/>
                          </a:solidFill>
                          <a:effectLst/>
                          <a:latin typeface="Calibri" pitchFamily="34" charset="0"/>
                        </a:rPr>
                        <a:t>1714</a:t>
                      </a:r>
                    </a:p>
                  </a:txBody>
                  <a:tcPr horzOverflow="overflow"/>
                </a:tc>
              </a:tr>
              <a:tr h="536802">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PNB</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3613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800" b="0" i="0" u="none" strike="noStrike" cap="none" normalizeH="0" baseline="0" dirty="0" smtClean="0">
                          <a:ln>
                            <a:noFill/>
                          </a:ln>
                          <a:solidFill>
                            <a:schemeClr val="tx1"/>
                          </a:solidFill>
                          <a:effectLst/>
                          <a:latin typeface="Calibri" pitchFamily="34" charset="0"/>
                        </a:rPr>
                        <a:t>4433</a:t>
                      </a:r>
                    </a:p>
                  </a:txBody>
                  <a:tcPr horzOverflow="overflow"/>
                </a:tc>
              </a:tr>
            </a:tbl>
          </a:graphicData>
        </a:graphic>
      </p:graphicFrame>
      <p:sp>
        <p:nvSpPr>
          <p:cNvPr id="9" name="Rounded Rectangle 8"/>
          <p:cNvSpPr/>
          <p:nvPr/>
        </p:nvSpPr>
        <p:spPr>
          <a:xfrm>
            <a:off x="7734300" y="2806700"/>
            <a:ext cx="1955800" cy="31369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b="1" i="1" dirty="0">
                <a:solidFill>
                  <a:schemeClr val="bg1"/>
                </a:solidFill>
                <a:effectLst>
                  <a:outerShdw blurRad="38100" dist="38100" dir="2700000" algn="tl">
                    <a:srgbClr val="000000"/>
                  </a:outerShdw>
                </a:effectLst>
                <a:latin typeface="Cambria" pitchFamily="18" charset="0"/>
              </a:rPr>
              <a:t>Traditional source of income </a:t>
            </a:r>
            <a:br>
              <a:rPr lang="en-US" sz="1800" b="1" i="1" dirty="0">
                <a:solidFill>
                  <a:schemeClr val="bg1"/>
                </a:solidFill>
                <a:effectLst>
                  <a:outerShdw blurRad="38100" dist="38100" dir="2700000" algn="tl">
                    <a:srgbClr val="000000"/>
                  </a:outerShdw>
                </a:effectLst>
                <a:latin typeface="Cambria" pitchFamily="18" charset="0"/>
              </a:rPr>
            </a:br>
            <a:r>
              <a:rPr lang="en-US" sz="1800" b="1" i="1" dirty="0">
                <a:solidFill>
                  <a:schemeClr val="bg1"/>
                </a:solidFill>
                <a:effectLst>
                  <a:outerShdw blurRad="38100" dist="38100" dir="2700000" algn="tl">
                    <a:srgbClr val="000000"/>
                  </a:outerShdw>
                </a:effectLst>
                <a:latin typeface="Cambria" pitchFamily="18" charset="0"/>
              </a:rPr>
              <a:t>  Shrinking Margins</a:t>
            </a:r>
            <a:br>
              <a:rPr lang="en-US" sz="1800" b="1" i="1" dirty="0">
                <a:solidFill>
                  <a:schemeClr val="bg1"/>
                </a:solidFill>
                <a:effectLst>
                  <a:outerShdw blurRad="38100" dist="38100" dir="2700000" algn="tl">
                    <a:srgbClr val="000000"/>
                  </a:outerShdw>
                </a:effectLst>
                <a:latin typeface="Cambria" pitchFamily="18" charset="0"/>
              </a:rPr>
            </a:br>
            <a:r>
              <a:rPr lang="en-US" sz="1800" b="1" i="1" dirty="0">
                <a:solidFill>
                  <a:schemeClr val="bg1"/>
                </a:solidFill>
                <a:effectLst>
                  <a:outerShdw blurRad="38100" dist="38100" dir="2700000" algn="tl">
                    <a:srgbClr val="000000"/>
                  </a:outerShdw>
                </a:effectLst>
                <a:latin typeface="Cambria" pitchFamily="18" charset="0"/>
              </a:rPr>
              <a:t>  Low Interest Income</a:t>
            </a:r>
            <a:br>
              <a:rPr lang="en-US" sz="1800" b="1" i="1" dirty="0">
                <a:solidFill>
                  <a:schemeClr val="bg1"/>
                </a:solidFill>
                <a:effectLst>
                  <a:outerShdw blurRad="38100" dist="38100" dir="2700000" algn="tl">
                    <a:srgbClr val="000000"/>
                  </a:outerShdw>
                </a:effectLst>
                <a:latin typeface="Cambria" pitchFamily="18" charset="0"/>
              </a:rPr>
            </a:br>
            <a:r>
              <a:rPr lang="en-US" sz="1800" b="1" i="1" dirty="0">
                <a:solidFill>
                  <a:schemeClr val="bg1"/>
                </a:solidFill>
                <a:effectLst>
                  <a:outerShdw blurRad="38100" dist="38100" dir="2700000" algn="tl">
                    <a:srgbClr val="000000"/>
                  </a:outerShdw>
                </a:effectLst>
                <a:latin typeface="Cambria" pitchFamily="18" charset="0"/>
              </a:rPr>
              <a:t>  Capital Requirement – Basel II</a:t>
            </a:r>
            <a:br>
              <a:rPr lang="en-US" sz="1800" b="1" i="1" dirty="0">
                <a:solidFill>
                  <a:schemeClr val="bg1"/>
                </a:solidFill>
                <a:effectLst>
                  <a:outerShdw blurRad="38100" dist="38100" dir="2700000" algn="tl">
                    <a:srgbClr val="000000"/>
                  </a:outerShdw>
                </a:effectLst>
                <a:latin typeface="Cambria" pitchFamily="18" charset="0"/>
              </a:rPr>
            </a:br>
            <a:r>
              <a:rPr lang="en-US" sz="1800" b="1" i="1" dirty="0">
                <a:solidFill>
                  <a:schemeClr val="bg1"/>
                </a:solidFill>
                <a:effectLst>
                  <a:outerShdw blurRad="38100" dist="38100" dir="2700000" algn="tl">
                    <a:srgbClr val="000000"/>
                  </a:outerShdw>
                </a:effectLst>
                <a:latin typeface="Cambria" pitchFamily="18" charset="0"/>
              </a:rPr>
              <a:t>  Threat of NPA</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742950" y="609600"/>
            <a:ext cx="8420100" cy="685800"/>
          </a:xfrm>
          <a:prstGeom prst="rect">
            <a:avLst/>
          </a:prstGeom>
          <a:noFill/>
          <a:ln w="9525">
            <a:noFill/>
            <a:miter lim="800000"/>
            <a:headEnd/>
            <a:tailEnd/>
          </a:ln>
        </p:spPr>
        <p:txBody>
          <a:bodyPr anchor="ctr"/>
          <a:lstStyle/>
          <a:p>
            <a:endParaRPr lang="en-US" sz="4400" b="1" i="1">
              <a:solidFill>
                <a:srgbClr val="000066"/>
              </a:solidFill>
              <a:latin typeface="Book Antiqua" pitchFamily="18" charset="0"/>
            </a:endParaRPr>
          </a:p>
        </p:txBody>
      </p:sp>
      <p:sp>
        <p:nvSpPr>
          <p:cNvPr id="22548" name="Text Box 20"/>
          <p:cNvSpPr txBox="1">
            <a:spLocks noChangeArrowheads="1"/>
          </p:cNvSpPr>
          <p:nvPr/>
        </p:nvSpPr>
        <p:spPr bwMode="auto">
          <a:xfrm>
            <a:off x="4870450" y="1687513"/>
            <a:ext cx="4787900" cy="1592262"/>
          </a:xfrm>
          <a:prstGeom prst="rect">
            <a:avLst/>
          </a:prstGeom>
          <a:gradFill rotWithShape="0">
            <a:gsLst>
              <a:gs pos="0">
                <a:schemeClr val="accent1">
                  <a:gamma/>
                  <a:tint val="33333"/>
                  <a:invGamma/>
                </a:schemeClr>
              </a:gs>
              <a:gs pos="100000">
                <a:schemeClr val="accent1"/>
              </a:gs>
            </a:gsLst>
            <a:lin ang="5400000" scaled="1"/>
          </a:gradFill>
          <a:ln w="9525">
            <a:solidFill>
              <a:srgbClr val="333399"/>
            </a:solidFill>
            <a:miter lim="800000"/>
            <a:headEnd/>
            <a:tailEnd/>
          </a:ln>
          <a:effectLst/>
        </p:spPr>
        <p:txBody>
          <a:bodyPr>
            <a:spAutoFit/>
          </a:bodyPr>
          <a:lstStyle/>
          <a:p>
            <a:pPr marL="114300" indent="-114300" algn="ctr">
              <a:spcBef>
                <a:spcPct val="5000"/>
              </a:spcBef>
              <a:defRPr/>
            </a:pPr>
            <a:r>
              <a:rPr lang="en-US" sz="2400" b="1" dirty="0">
                <a:solidFill>
                  <a:srgbClr val="000066"/>
                </a:solidFill>
                <a:latin typeface="Book Antiqua" pitchFamily="18" charset="0"/>
                <a:ea typeface="MS PGothic" pitchFamily="34" charset="-128"/>
              </a:rPr>
              <a:t>Insurer</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Sales &amp; marketing expertise for insurance products</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Profit maximization selling insurance products</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Strong technical expertise &amp; Product know-how</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Financial strength</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Brand</a:t>
            </a:r>
          </a:p>
        </p:txBody>
      </p:sp>
      <p:sp>
        <p:nvSpPr>
          <p:cNvPr id="22549" name="Text Box 21"/>
          <p:cNvSpPr txBox="1">
            <a:spLocks noChangeArrowheads="1"/>
          </p:cNvSpPr>
          <p:nvPr/>
        </p:nvSpPr>
        <p:spPr bwMode="auto">
          <a:xfrm>
            <a:off x="330200" y="1676400"/>
            <a:ext cx="3384550" cy="1592263"/>
          </a:xfrm>
          <a:prstGeom prst="rect">
            <a:avLst/>
          </a:prstGeom>
          <a:gradFill rotWithShape="0">
            <a:gsLst>
              <a:gs pos="0">
                <a:schemeClr val="accent1">
                  <a:gamma/>
                  <a:tint val="33725"/>
                  <a:invGamma/>
                </a:schemeClr>
              </a:gs>
              <a:gs pos="100000">
                <a:schemeClr val="accent1"/>
              </a:gs>
            </a:gsLst>
            <a:lin ang="5400000" scaled="1"/>
          </a:gradFill>
          <a:ln w="9525">
            <a:solidFill>
              <a:srgbClr val="333399"/>
            </a:solidFill>
            <a:miter lim="800000"/>
            <a:headEnd/>
            <a:tailEnd/>
          </a:ln>
          <a:effectLst/>
        </p:spPr>
        <p:txBody>
          <a:bodyPr>
            <a:spAutoFit/>
          </a:bodyPr>
          <a:lstStyle/>
          <a:p>
            <a:pPr marL="114300" indent="-114300" algn="ctr">
              <a:spcBef>
                <a:spcPct val="5000"/>
              </a:spcBef>
              <a:defRPr/>
            </a:pPr>
            <a:r>
              <a:rPr lang="en-US" sz="2400" b="1" dirty="0">
                <a:solidFill>
                  <a:srgbClr val="000066"/>
                </a:solidFill>
                <a:latin typeface="Book Antiqua" pitchFamily="18" charset="0"/>
                <a:ea typeface="MS PGothic" pitchFamily="34" charset="-128"/>
              </a:rPr>
              <a:t>Bank</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Customer base and relationships</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High footfalls at Bank’s retail outlets</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Distribution network</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Large sales force.</a:t>
            </a:r>
          </a:p>
          <a:p>
            <a:pPr marL="114300" indent="-114300">
              <a:spcBef>
                <a:spcPct val="5000"/>
              </a:spcBef>
              <a:buFontTx/>
              <a:buChar char="•"/>
              <a:defRPr/>
            </a:pPr>
            <a:r>
              <a:rPr lang="en-US" sz="1400" dirty="0">
                <a:solidFill>
                  <a:srgbClr val="000066"/>
                </a:solidFill>
                <a:latin typeface="Book Antiqua" pitchFamily="18" charset="0"/>
                <a:ea typeface="MS PGothic" pitchFamily="34" charset="-128"/>
              </a:rPr>
              <a:t>Brand</a:t>
            </a:r>
          </a:p>
        </p:txBody>
      </p:sp>
      <p:cxnSp>
        <p:nvCxnSpPr>
          <p:cNvPr id="19461" name="AutoShape 22"/>
          <p:cNvCxnSpPr>
            <a:cxnSpLocks noChangeShapeType="1"/>
            <a:stCxn id="22548" idx="2"/>
            <a:endCxn id="19466" idx="3"/>
          </p:cNvCxnSpPr>
          <p:nvPr/>
        </p:nvCxnSpPr>
        <p:spPr bwMode="auto">
          <a:xfrm rot="5400000">
            <a:off x="6027737" y="2617788"/>
            <a:ext cx="574675" cy="1898650"/>
          </a:xfrm>
          <a:prstGeom prst="bentConnector2">
            <a:avLst/>
          </a:prstGeom>
          <a:noFill/>
          <a:ln w="9525">
            <a:solidFill>
              <a:srgbClr val="000066"/>
            </a:solidFill>
            <a:miter lim="800000"/>
            <a:headEnd/>
            <a:tailEnd type="triangle" w="med" len="med"/>
          </a:ln>
        </p:spPr>
      </p:cxnSp>
      <p:sp>
        <p:nvSpPr>
          <p:cNvPr id="19462" name="Text Box 23"/>
          <p:cNvSpPr txBox="1">
            <a:spLocks noChangeArrowheads="1"/>
          </p:cNvSpPr>
          <p:nvPr/>
        </p:nvSpPr>
        <p:spPr bwMode="auto">
          <a:xfrm>
            <a:off x="2393950" y="3608388"/>
            <a:ext cx="577850" cy="274637"/>
          </a:xfrm>
          <a:prstGeom prst="rect">
            <a:avLst/>
          </a:prstGeom>
          <a:noFill/>
          <a:ln w="9525">
            <a:noFill/>
            <a:miter lim="800000"/>
            <a:headEnd/>
            <a:tailEnd/>
          </a:ln>
        </p:spPr>
        <p:txBody>
          <a:bodyPr>
            <a:spAutoFit/>
          </a:bodyPr>
          <a:lstStyle/>
          <a:p>
            <a:pPr>
              <a:spcBef>
                <a:spcPct val="5000"/>
              </a:spcBef>
            </a:pPr>
            <a:r>
              <a:rPr lang="en-US" sz="1200"/>
              <a:t>50%</a:t>
            </a:r>
          </a:p>
        </p:txBody>
      </p:sp>
      <p:sp>
        <p:nvSpPr>
          <p:cNvPr id="19463" name="Text Box 24"/>
          <p:cNvSpPr txBox="1">
            <a:spLocks noChangeArrowheads="1"/>
          </p:cNvSpPr>
          <p:nvPr/>
        </p:nvSpPr>
        <p:spPr bwMode="auto">
          <a:xfrm>
            <a:off x="6191250" y="3608388"/>
            <a:ext cx="577850" cy="274637"/>
          </a:xfrm>
          <a:prstGeom prst="rect">
            <a:avLst/>
          </a:prstGeom>
          <a:noFill/>
          <a:ln w="9525">
            <a:noFill/>
            <a:miter lim="800000"/>
            <a:headEnd/>
            <a:tailEnd/>
          </a:ln>
        </p:spPr>
        <p:txBody>
          <a:bodyPr>
            <a:spAutoFit/>
          </a:bodyPr>
          <a:lstStyle/>
          <a:p>
            <a:pPr>
              <a:spcBef>
                <a:spcPct val="5000"/>
              </a:spcBef>
            </a:pPr>
            <a:r>
              <a:rPr lang="en-US" sz="1200"/>
              <a:t>50%</a:t>
            </a:r>
          </a:p>
        </p:txBody>
      </p:sp>
      <p:sp>
        <p:nvSpPr>
          <p:cNvPr id="22553" name="AutoShape 25"/>
          <p:cNvSpPr>
            <a:spLocks noChangeArrowheads="1"/>
          </p:cNvSpPr>
          <p:nvPr/>
        </p:nvSpPr>
        <p:spPr bwMode="auto">
          <a:xfrm>
            <a:off x="4622800" y="3532188"/>
            <a:ext cx="742950" cy="642937"/>
          </a:xfrm>
          <a:prstGeom prst="flowChartDelay">
            <a:avLst/>
          </a:prstGeom>
          <a:gradFill rotWithShape="0">
            <a:gsLst>
              <a:gs pos="0">
                <a:schemeClr val="accent1"/>
              </a:gs>
              <a:gs pos="100000">
                <a:schemeClr val="accent1">
                  <a:gamma/>
                  <a:shade val="66275"/>
                  <a:invGamma/>
                </a:schemeClr>
              </a:gs>
            </a:gsLst>
            <a:lin ang="5400000" scaled="1"/>
          </a:gradFill>
          <a:ln w="9525">
            <a:solidFill>
              <a:srgbClr val="333399"/>
            </a:solidFill>
            <a:miter lim="800000"/>
            <a:headEnd/>
            <a:tailEnd/>
          </a:ln>
          <a:effectLst/>
        </p:spPr>
        <p:txBody>
          <a:bodyPr wrap="none" anchor="ctr"/>
          <a:lstStyle/>
          <a:p>
            <a:pPr>
              <a:defRPr/>
            </a:pPr>
            <a:endParaRPr lang="en-US">
              <a:ea typeface="MS PGothic" pitchFamily="34" charset="-128"/>
            </a:endParaRPr>
          </a:p>
        </p:txBody>
      </p:sp>
      <p:sp>
        <p:nvSpPr>
          <p:cNvPr id="22554" name="AutoShape 26"/>
          <p:cNvSpPr>
            <a:spLocks noChangeArrowheads="1"/>
          </p:cNvSpPr>
          <p:nvPr/>
        </p:nvSpPr>
        <p:spPr bwMode="auto">
          <a:xfrm flipH="1">
            <a:off x="3879850" y="3532188"/>
            <a:ext cx="742950" cy="642937"/>
          </a:xfrm>
          <a:prstGeom prst="flowChartDelay">
            <a:avLst/>
          </a:prstGeom>
          <a:gradFill rotWithShape="0">
            <a:gsLst>
              <a:gs pos="0">
                <a:schemeClr val="accent1">
                  <a:gamma/>
                  <a:tint val="33725"/>
                  <a:invGamma/>
                </a:schemeClr>
              </a:gs>
              <a:gs pos="100000">
                <a:schemeClr val="accent1"/>
              </a:gs>
            </a:gsLst>
            <a:lin ang="5400000" scaled="1"/>
          </a:gradFill>
          <a:ln w="9525">
            <a:solidFill>
              <a:srgbClr val="333399"/>
            </a:solidFill>
            <a:miter lim="800000"/>
            <a:headEnd/>
            <a:tailEnd/>
          </a:ln>
          <a:effectLst/>
        </p:spPr>
        <p:txBody>
          <a:bodyPr wrap="none" anchor="ctr"/>
          <a:lstStyle/>
          <a:p>
            <a:pPr>
              <a:defRPr/>
            </a:pPr>
            <a:endParaRPr lang="en-US">
              <a:ea typeface="MS PGothic" pitchFamily="34" charset="-128"/>
            </a:endParaRPr>
          </a:p>
        </p:txBody>
      </p:sp>
      <p:sp>
        <p:nvSpPr>
          <p:cNvPr id="19466" name="Text Box 27"/>
          <p:cNvSpPr txBox="1">
            <a:spLocks noChangeArrowheads="1"/>
          </p:cNvSpPr>
          <p:nvPr/>
        </p:nvSpPr>
        <p:spPr bwMode="auto">
          <a:xfrm>
            <a:off x="3879850" y="3686175"/>
            <a:ext cx="1485900" cy="336550"/>
          </a:xfrm>
          <a:prstGeom prst="rect">
            <a:avLst/>
          </a:prstGeom>
          <a:noFill/>
          <a:ln w="9525">
            <a:noFill/>
            <a:miter lim="800000"/>
            <a:headEnd/>
            <a:tailEnd/>
          </a:ln>
        </p:spPr>
        <p:txBody>
          <a:bodyPr>
            <a:spAutoFit/>
          </a:bodyPr>
          <a:lstStyle/>
          <a:p>
            <a:pPr algn="ctr">
              <a:spcBef>
                <a:spcPct val="5000"/>
              </a:spcBef>
            </a:pPr>
            <a:r>
              <a:rPr lang="en-US" sz="1600" b="1">
                <a:solidFill>
                  <a:srgbClr val="000066"/>
                </a:solidFill>
                <a:latin typeface="Book Antiqua" pitchFamily="18" charset="0"/>
              </a:rPr>
              <a:t>Insurance </a:t>
            </a:r>
          </a:p>
        </p:txBody>
      </p:sp>
      <p:cxnSp>
        <p:nvCxnSpPr>
          <p:cNvPr id="19467" name="AutoShape 28"/>
          <p:cNvCxnSpPr>
            <a:cxnSpLocks noChangeShapeType="1"/>
            <a:stCxn id="22549" idx="2"/>
            <a:endCxn id="22554" idx="3"/>
          </p:cNvCxnSpPr>
          <p:nvPr/>
        </p:nvCxnSpPr>
        <p:spPr bwMode="auto">
          <a:xfrm rot="16200000" flipH="1">
            <a:off x="2658269" y="2632869"/>
            <a:ext cx="585787" cy="1857375"/>
          </a:xfrm>
          <a:prstGeom prst="bentConnector2">
            <a:avLst/>
          </a:prstGeom>
          <a:noFill/>
          <a:ln w="9525">
            <a:solidFill>
              <a:srgbClr val="000066"/>
            </a:solidFill>
            <a:miter lim="800000"/>
            <a:headEnd/>
            <a:tailEnd type="triangle" w="med" len="med"/>
          </a:ln>
        </p:spPr>
      </p:cxnSp>
      <p:grpSp>
        <p:nvGrpSpPr>
          <p:cNvPr id="2" name="Group 29"/>
          <p:cNvGrpSpPr>
            <a:grpSpLocks/>
          </p:cNvGrpSpPr>
          <p:nvPr/>
        </p:nvGrpSpPr>
        <p:grpSpPr bwMode="auto">
          <a:xfrm>
            <a:off x="412750" y="4354513"/>
            <a:ext cx="9328150" cy="1436687"/>
            <a:chOff x="192" y="2352"/>
            <a:chExt cx="5472" cy="1004"/>
          </a:xfrm>
        </p:grpSpPr>
        <p:sp>
          <p:nvSpPr>
            <p:cNvPr id="19471" name="Text Box 30"/>
            <p:cNvSpPr txBox="1">
              <a:spLocks noChangeArrowheads="1"/>
            </p:cNvSpPr>
            <p:nvPr/>
          </p:nvSpPr>
          <p:spPr bwMode="auto">
            <a:xfrm>
              <a:off x="192" y="2352"/>
              <a:ext cx="5376" cy="1004"/>
            </a:xfrm>
            <a:prstGeom prst="rect">
              <a:avLst/>
            </a:prstGeom>
            <a:solidFill>
              <a:srgbClr val="333399"/>
            </a:solidFill>
            <a:ln w="9525">
              <a:noFill/>
              <a:miter lim="800000"/>
              <a:headEnd/>
              <a:tailEnd/>
            </a:ln>
          </p:spPr>
          <p:txBody>
            <a:bodyPr lIns="90000" tIns="46800" rIns="90000" bIns="46800">
              <a:spAutoFit/>
            </a:bodyPr>
            <a:lstStyle/>
            <a:p>
              <a:pPr algn="ctr">
                <a:spcBef>
                  <a:spcPct val="50000"/>
                </a:spcBef>
              </a:pPr>
              <a:r>
                <a:rPr lang="en-US" sz="1600" b="1">
                  <a:solidFill>
                    <a:schemeClr val="bg1"/>
                  </a:solidFill>
                  <a:latin typeface="Book Antiqua" pitchFamily="18" charset="0"/>
                </a:rPr>
                <a:t>Bancassurance partnership and distribution agreement to clearly address:</a:t>
              </a:r>
            </a:p>
            <a:p>
              <a:pPr>
                <a:spcBef>
                  <a:spcPct val="50000"/>
                </a:spcBef>
              </a:pPr>
              <a:endParaRPr lang="en-US" sz="1600" b="1">
                <a:solidFill>
                  <a:schemeClr val="bg1"/>
                </a:solidFill>
                <a:latin typeface="Book Antiqua" pitchFamily="18" charset="0"/>
              </a:endParaRPr>
            </a:p>
            <a:p>
              <a:pPr>
                <a:spcBef>
                  <a:spcPct val="50000"/>
                </a:spcBef>
              </a:pPr>
              <a:endParaRPr lang="en-US" sz="1600" b="1">
                <a:solidFill>
                  <a:schemeClr val="bg1"/>
                </a:solidFill>
                <a:latin typeface="Book Antiqua" pitchFamily="18" charset="0"/>
              </a:endParaRPr>
            </a:p>
            <a:p>
              <a:pPr>
                <a:spcBef>
                  <a:spcPct val="50000"/>
                </a:spcBef>
              </a:pPr>
              <a:endParaRPr lang="en-US" sz="1600" b="1">
                <a:solidFill>
                  <a:schemeClr val="bg1"/>
                </a:solidFill>
                <a:latin typeface="Book Antiqua" pitchFamily="18" charset="0"/>
              </a:endParaRPr>
            </a:p>
          </p:txBody>
        </p:sp>
        <p:sp>
          <p:nvSpPr>
            <p:cNvPr id="19472" name="Text Box 31"/>
            <p:cNvSpPr txBox="1">
              <a:spLocks noChangeArrowheads="1"/>
            </p:cNvSpPr>
            <p:nvPr/>
          </p:nvSpPr>
          <p:spPr bwMode="auto">
            <a:xfrm>
              <a:off x="192" y="2609"/>
              <a:ext cx="1728" cy="382"/>
            </a:xfrm>
            <a:prstGeom prst="rect">
              <a:avLst/>
            </a:prstGeom>
            <a:noFill/>
            <a:ln w="9525">
              <a:noFill/>
              <a:miter lim="800000"/>
              <a:headEnd/>
              <a:tailEnd/>
            </a:ln>
          </p:spPr>
          <p:txBody>
            <a:bodyPr lIns="90000" tIns="46800" rIns="90000" bIns="46800">
              <a:spAutoFit/>
            </a:bodyPr>
            <a:lstStyle/>
            <a:p>
              <a:pPr marL="114300" indent="-114300">
                <a:spcBef>
                  <a:spcPct val="10000"/>
                </a:spcBef>
                <a:buFontTx/>
                <a:buChar char="•"/>
              </a:pPr>
              <a:r>
                <a:rPr lang="en-US" sz="1400">
                  <a:solidFill>
                    <a:schemeClr val="bg1"/>
                  </a:solidFill>
                  <a:latin typeface="Book Antiqua" pitchFamily="18" charset="0"/>
                </a:rPr>
                <a:t>Volume targets</a:t>
              </a:r>
            </a:p>
            <a:p>
              <a:pPr marL="114300" indent="-114300">
                <a:spcBef>
                  <a:spcPct val="10000"/>
                </a:spcBef>
                <a:buFontTx/>
                <a:buChar char="•"/>
              </a:pPr>
              <a:r>
                <a:rPr lang="en-US" sz="1400">
                  <a:solidFill>
                    <a:schemeClr val="bg1"/>
                  </a:solidFill>
                  <a:latin typeface="Book Antiqua" pitchFamily="18" charset="0"/>
                </a:rPr>
                <a:t>Type of products to be sold</a:t>
              </a:r>
            </a:p>
          </p:txBody>
        </p:sp>
        <p:sp>
          <p:nvSpPr>
            <p:cNvPr id="19473" name="Text Box 32"/>
            <p:cNvSpPr txBox="1">
              <a:spLocks noChangeArrowheads="1"/>
            </p:cNvSpPr>
            <p:nvPr/>
          </p:nvSpPr>
          <p:spPr bwMode="auto">
            <a:xfrm>
              <a:off x="1824" y="2609"/>
              <a:ext cx="2016" cy="533"/>
            </a:xfrm>
            <a:prstGeom prst="rect">
              <a:avLst/>
            </a:prstGeom>
            <a:noFill/>
            <a:ln w="9525">
              <a:noFill/>
              <a:miter lim="800000"/>
              <a:headEnd/>
              <a:tailEnd/>
            </a:ln>
          </p:spPr>
          <p:txBody>
            <a:bodyPr lIns="90000" tIns="46800" rIns="90000" bIns="46800">
              <a:spAutoFit/>
            </a:bodyPr>
            <a:lstStyle/>
            <a:p>
              <a:pPr marL="114300" indent="-114300">
                <a:spcBef>
                  <a:spcPct val="10000"/>
                </a:spcBef>
                <a:buFontTx/>
                <a:buChar char="•"/>
              </a:pPr>
              <a:r>
                <a:rPr lang="en-US" sz="1400">
                  <a:solidFill>
                    <a:schemeClr val="bg1"/>
                  </a:solidFill>
                  <a:latin typeface="Book Antiqua" pitchFamily="18" charset="0"/>
                </a:rPr>
                <a:t>Sharing of margins between product and distribution</a:t>
              </a:r>
            </a:p>
            <a:p>
              <a:pPr marL="114300" indent="-114300">
                <a:spcBef>
                  <a:spcPct val="10000"/>
                </a:spcBef>
                <a:buFontTx/>
                <a:buChar char="•"/>
              </a:pPr>
              <a:r>
                <a:rPr lang="en-US" sz="1400">
                  <a:solidFill>
                    <a:schemeClr val="bg1"/>
                  </a:solidFill>
                  <a:latin typeface="Book Antiqua" pitchFamily="18" charset="0"/>
                </a:rPr>
                <a:t>Sharing of CRM system</a:t>
              </a:r>
            </a:p>
          </p:txBody>
        </p:sp>
        <p:sp>
          <p:nvSpPr>
            <p:cNvPr id="19474" name="Text Box 33"/>
            <p:cNvSpPr txBox="1">
              <a:spLocks noChangeArrowheads="1"/>
            </p:cNvSpPr>
            <p:nvPr/>
          </p:nvSpPr>
          <p:spPr bwMode="auto">
            <a:xfrm>
              <a:off x="3936" y="2609"/>
              <a:ext cx="1728" cy="683"/>
            </a:xfrm>
            <a:prstGeom prst="rect">
              <a:avLst/>
            </a:prstGeom>
            <a:noFill/>
            <a:ln w="9525">
              <a:noFill/>
              <a:miter lim="800000"/>
              <a:headEnd/>
              <a:tailEnd/>
            </a:ln>
          </p:spPr>
          <p:txBody>
            <a:bodyPr lIns="90000" tIns="46800" rIns="90000" bIns="46800">
              <a:spAutoFit/>
            </a:bodyPr>
            <a:lstStyle/>
            <a:p>
              <a:pPr marL="114300" indent="-114300">
                <a:spcBef>
                  <a:spcPct val="10000"/>
                </a:spcBef>
                <a:buFontTx/>
                <a:buChar char="•"/>
              </a:pPr>
              <a:r>
                <a:rPr lang="en-US" sz="1400">
                  <a:solidFill>
                    <a:schemeClr val="bg1"/>
                  </a:solidFill>
                  <a:latin typeface="Book Antiqua" pitchFamily="18" charset="0"/>
                </a:rPr>
                <a:t>Management responsibility of the product factory</a:t>
              </a:r>
            </a:p>
            <a:p>
              <a:pPr marL="114300" indent="-114300">
                <a:spcBef>
                  <a:spcPct val="10000"/>
                </a:spcBef>
                <a:buFontTx/>
                <a:buChar char="•"/>
              </a:pPr>
              <a:r>
                <a:rPr lang="en-US" sz="1400">
                  <a:solidFill>
                    <a:schemeClr val="bg1"/>
                  </a:solidFill>
                  <a:latin typeface="Book Antiqua" pitchFamily="18" charset="0"/>
                </a:rPr>
                <a:t>Require solid legal contract / servicing agreements</a:t>
              </a:r>
            </a:p>
          </p:txBody>
        </p:sp>
        <p:sp>
          <p:nvSpPr>
            <p:cNvPr id="19475" name="Line 34"/>
            <p:cNvSpPr>
              <a:spLocks noChangeShapeType="1"/>
            </p:cNvSpPr>
            <p:nvPr/>
          </p:nvSpPr>
          <p:spPr bwMode="auto">
            <a:xfrm>
              <a:off x="192" y="2544"/>
              <a:ext cx="5376" cy="0"/>
            </a:xfrm>
            <a:prstGeom prst="line">
              <a:avLst/>
            </a:prstGeom>
            <a:noFill/>
            <a:ln w="9525">
              <a:solidFill>
                <a:schemeClr val="accent1"/>
              </a:solidFill>
              <a:round/>
              <a:headEnd/>
              <a:tailEnd/>
            </a:ln>
          </p:spPr>
          <p:txBody>
            <a:bodyPr lIns="90000" tIns="46800" rIns="90000" bIns="46800">
              <a:spAutoFit/>
            </a:bodyPr>
            <a:lstStyle/>
            <a:p>
              <a:endParaRPr lang="en-IN"/>
            </a:p>
          </p:txBody>
        </p:sp>
      </p:grpSp>
      <p:sp>
        <p:nvSpPr>
          <p:cNvPr id="19469" name="Rectangle 35"/>
          <p:cNvSpPr>
            <a:spLocks noChangeArrowheads="1"/>
          </p:cNvSpPr>
          <p:nvPr/>
        </p:nvSpPr>
        <p:spPr bwMode="auto">
          <a:xfrm>
            <a:off x="412750" y="609600"/>
            <a:ext cx="8915400" cy="685800"/>
          </a:xfrm>
          <a:prstGeom prst="rect">
            <a:avLst/>
          </a:prstGeom>
          <a:noFill/>
          <a:ln w="9525">
            <a:noFill/>
            <a:miter lim="800000"/>
            <a:headEnd/>
            <a:tailEnd/>
          </a:ln>
        </p:spPr>
        <p:txBody>
          <a:bodyPr anchor="ctr"/>
          <a:lstStyle/>
          <a:p>
            <a:r>
              <a:rPr lang="en-US" sz="3600" b="1" i="1">
                <a:solidFill>
                  <a:srgbClr val="000066"/>
                </a:solidFill>
                <a:latin typeface="Book Antiqua" pitchFamily="18" charset="0"/>
              </a:rPr>
              <a:t>Partnership Matrix…</a:t>
            </a:r>
          </a:p>
        </p:txBody>
      </p:sp>
      <p:sp>
        <p:nvSpPr>
          <p:cNvPr id="19470" name="Line 36"/>
          <p:cNvSpPr>
            <a:spLocks noChangeShapeType="1"/>
          </p:cNvSpPr>
          <p:nvPr/>
        </p:nvSpPr>
        <p:spPr bwMode="auto">
          <a:xfrm>
            <a:off x="247650" y="1295400"/>
            <a:ext cx="9163050" cy="0"/>
          </a:xfrm>
          <a:prstGeom prst="line">
            <a:avLst/>
          </a:prstGeom>
          <a:noFill/>
          <a:ln w="28575">
            <a:solidFill>
              <a:srgbClr val="000066"/>
            </a:solidFill>
            <a:round/>
            <a:headEnd/>
            <a:tailEn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25840</TotalTime>
  <Words>4735</Words>
  <Application>Microsoft Office PowerPoint</Application>
  <PresentationFormat>A4 Paper (210x297 mm)</PresentationFormat>
  <Paragraphs>1037</Paragraphs>
  <Slides>39</Slides>
  <Notes>8</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56" baseType="lpstr">
      <vt:lpstr>Arial</vt:lpstr>
      <vt:lpstr>ＭＳ Ｐゴシック</vt:lpstr>
      <vt:lpstr>Tw Cen MT</vt:lpstr>
      <vt:lpstr>Wingdings</vt:lpstr>
      <vt:lpstr>Wingdings 2</vt:lpstr>
      <vt:lpstr>Calibri</vt:lpstr>
      <vt:lpstr>Times New Roman</vt:lpstr>
      <vt:lpstr>Georgia</vt:lpstr>
      <vt:lpstr>Rupee</vt:lpstr>
      <vt:lpstr>Book Antiqua</vt:lpstr>
      <vt:lpstr>Cambria</vt:lpstr>
      <vt:lpstr>Symbol</vt:lpstr>
      <vt:lpstr>TT18FEEO00</vt:lpstr>
      <vt:lpstr>Arial Unicode MS</vt:lpstr>
      <vt:lpstr>Median</vt:lpstr>
      <vt:lpstr>Microsoft Graph 2000 Chart</vt:lpstr>
      <vt:lpstr>Microsoft Office PowerPoint Presentation</vt:lpstr>
      <vt:lpstr>BANCASSURANCE   AND BEYOND –  A Banker Perspective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                   Queries</vt:lpstr>
      <vt:lpstr>Winning is Everything</vt:lpstr>
      <vt:lpstr>Appendix</vt:lpstr>
      <vt:lpstr>Slide 27</vt:lpstr>
      <vt:lpstr>Slide 28</vt:lpstr>
      <vt:lpstr>Constituents for an effective Bancassurance Partnership</vt:lpstr>
      <vt:lpstr>Slide 30</vt:lpstr>
      <vt:lpstr>Slide 31</vt:lpstr>
      <vt:lpstr>Slide 32</vt:lpstr>
      <vt:lpstr>Slide 33</vt:lpstr>
      <vt:lpstr>Slide 34</vt:lpstr>
      <vt:lpstr>Slide 35</vt:lpstr>
      <vt:lpstr>Slide 36</vt:lpstr>
      <vt:lpstr>Slide 37</vt:lpstr>
      <vt:lpstr>Slide 38</vt:lpstr>
      <vt:lpstr>Slide 39</vt:lpstr>
    </vt:vector>
  </TitlesOfParts>
  <Company>Deutsche Bank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HCL</dc:creator>
  <cp:lastModifiedBy>S.P.Shinde</cp:lastModifiedBy>
  <cp:revision>1265</cp:revision>
  <cp:lastPrinted>2011-06-10T05:17:56Z</cp:lastPrinted>
  <dcterms:created xsi:type="dcterms:W3CDTF">2011-03-29T16:12:57Z</dcterms:created>
  <dcterms:modified xsi:type="dcterms:W3CDTF">2012-07-06T06:54:55Z</dcterms:modified>
</cp:coreProperties>
</file>