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tags/tag8.xml" ContentType="application/vnd.openxmlformats-officedocument.presentationml.tags+xml"/>
  <Override PartName="/customXml/itemProps1.xml" ContentType="application/vnd.openxmlformats-officedocument.customXmlProperties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ags/tag4.xml" ContentType="application/vnd.openxmlformats-officedocument.presentationml.tag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tags/tag16.xml" ContentType="application/vnd.openxmlformats-officedocument.presentationml.tags+xml"/>
  <Override PartName="/ppt/tags/tag18.xml" ContentType="application/vnd.openxmlformats-officedocument.presentationml.tags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tags/tag14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tags/tag12.xml" ContentType="application/vnd.openxmlformats-officedocument.presentationml.tag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customXml/itemProps2.xml" ContentType="application/vnd.openxmlformats-officedocument.customXml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emf" ContentType="image/x-emf"/>
  <Override PartName="/ppt/tags/tag3.xml" ContentType="application/vnd.openxmlformats-officedocument.presentationml.tags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tags/tag1.xml" ContentType="application/vnd.openxmlformats-officedocument.presentationml.tags+xml"/>
  <Override PartName="/ppt/tags/tag19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tags/tag17.xml" ContentType="application/vnd.openxmlformats-officedocument.presentationml.tag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tags/tag15.xml" ContentType="application/vnd.openxmlformats-officedocument.presentationml.tags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13.xml" ContentType="application/vnd.openxmlformats-officedocument.presentationml.tags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xls" ContentType="application/vnd.ms-excel"/>
  <Default Extension="wmf" ContentType="image/x-wmf"/>
  <Override PartName="/ppt/tags/tag2.xml" ContentType="application/vnd.openxmlformats-officedocument.presentationml.tags+xml"/>
  <Default Extension="rels" ContentType="application/vnd.openxmlformats-package.relationships+xml"/>
  <Override PartName="/ppt/slides/slide23.xml" ContentType="application/vnd.openxmlformats-officedocument.presentationml.slide+xml"/>
  <Override PartName="/ppt/slideLayouts/slideLayout2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0" r:id="rId4"/>
    <p:sldMasterId id="2147483676" r:id="rId5"/>
    <p:sldMasterId id="2147483652" r:id="rId6"/>
  </p:sldMasterIdLst>
  <p:notesMasterIdLst>
    <p:notesMasterId r:id="rId36"/>
  </p:notesMasterIdLst>
  <p:handoutMasterIdLst>
    <p:handoutMasterId r:id="rId37"/>
  </p:handoutMasterIdLst>
  <p:sldIdLst>
    <p:sldId id="257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87" r:id="rId16"/>
    <p:sldId id="288" r:id="rId17"/>
    <p:sldId id="289" r:id="rId18"/>
    <p:sldId id="290" r:id="rId19"/>
    <p:sldId id="291" r:id="rId20"/>
    <p:sldId id="292" r:id="rId21"/>
    <p:sldId id="293" r:id="rId22"/>
    <p:sldId id="294" r:id="rId23"/>
    <p:sldId id="295" r:id="rId24"/>
    <p:sldId id="296" r:id="rId25"/>
    <p:sldId id="297" r:id="rId26"/>
    <p:sldId id="298" r:id="rId27"/>
    <p:sldId id="299" r:id="rId28"/>
    <p:sldId id="300" r:id="rId29"/>
    <p:sldId id="301" r:id="rId30"/>
    <p:sldId id="302" r:id="rId31"/>
    <p:sldId id="303" r:id="rId32"/>
    <p:sldId id="304" r:id="rId33"/>
    <p:sldId id="305" r:id="rId34"/>
    <p:sldId id="311" r:id="rId35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9AA"/>
    <a:srgbClr val="EDCC27"/>
    <a:srgbClr val="F0E600"/>
    <a:srgbClr val="FFF405"/>
    <a:srgbClr val="8096B5"/>
  </p:clrMru>
</p:presentationPr>
</file>

<file path=ppt/tableStyles.xml><?xml version="1.0" encoding="utf-8"?>
<a:tblStyleLst xmlns:a="http://schemas.openxmlformats.org/drawingml/2006/main" def="{5C22544A-7EE6-4342-B048-85BDC9FD1C3A}"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93" autoAdjust="0"/>
    <p:restoredTop sz="99872" autoAdjust="0"/>
  </p:normalViewPr>
  <p:slideViewPr>
    <p:cSldViewPr snapToGrid="0" showGuides="1">
      <p:cViewPr>
        <p:scale>
          <a:sx n="70" d="100"/>
          <a:sy n="70" d="100"/>
        </p:scale>
        <p:origin x="-1452" y="-162"/>
      </p:cViewPr>
      <p:guideLst>
        <p:guide orient="horz" pos="1692"/>
        <p:guide orient="horz" pos="3965"/>
        <p:guide orient="horz" pos="1016"/>
        <p:guide orient="horz" pos="166"/>
        <p:guide orient="horz" pos="764"/>
        <p:guide orient="horz" pos="3793"/>
        <p:guide orient="horz" pos="3966"/>
        <p:guide orient="horz" pos="3967"/>
        <p:guide orient="horz" pos="2130"/>
        <p:guide pos="2880"/>
        <p:guide pos="927"/>
        <p:guide pos="651"/>
        <p:guide pos="5469"/>
        <p:guide pos="3052"/>
        <p:guide pos="123"/>
        <p:guide pos="242"/>
        <p:guide pos="572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48"/>
    </p:cViewPr>
  </p:sorterViewPr>
  <p:notesViewPr>
    <p:cSldViewPr snapToGrid="0" showGuides="1">
      <p:cViewPr varScale="1">
        <p:scale>
          <a:sx n="80" d="100"/>
          <a:sy n="80" d="100"/>
        </p:scale>
        <p:origin x="-2022" y="-96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image" Target="../media/image11.png"/><Relationship Id="rId5" Type="http://schemas.openxmlformats.org/officeDocument/2006/relationships/image" Target="../media/image15.wmf"/><Relationship Id="rId4" Type="http://schemas.openxmlformats.org/officeDocument/2006/relationships/image" Target="../media/image14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9E2D8202-8BA0-4EAF-91FF-5BE7A5A4B113}" type="datetimeFigureOut">
              <a:rPr lang="en-US" smtClean="0"/>
              <a:pPr/>
              <a:t>7/4/2012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F29A04D2-983D-408E-9031-B91E2F39445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587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endParaRPr lang="en-US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520" y="4560570"/>
            <a:ext cx="5852160" cy="432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587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3DA595C9-1AB0-4F77-8D0C-0633AB2EE933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111157-151B-48E2-A778-75E32D5D6C9B}" type="slidenum">
              <a:rPr lang="en-US" smtClean="0">
                <a:latin typeface="Arial" charset="0"/>
              </a:rPr>
              <a:pPr/>
              <a:t>6</a:t>
            </a:fld>
            <a:endParaRPr lang="en-US" smtClean="0">
              <a:latin typeface="Arial" charset="0"/>
            </a:endParaRP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84725" cy="3589337"/>
          </a:xfrm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341" y="4559580"/>
            <a:ext cx="5367495" cy="4321861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95D8F9-FD8C-4FCC-BA3C-A4A74C38A743}" type="slidenum">
              <a:rPr lang="en-US" smtClean="0">
                <a:latin typeface="Arial" charset="0"/>
              </a:rPr>
              <a:pPr/>
              <a:t>20</a:t>
            </a:fld>
            <a:endParaRPr lang="en-US" smtClean="0">
              <a:latin typeface="Arial" charset="0"/>
            </a:endParaRPr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2313"/>
            <a:ext cx="4800600" cy="3600450"/>
          </a:xfrm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4739" y="5044922"/>
            <a:ext cx="5328976" cy="3217459"/>
          </a:xfrm>
          <a:noFill/>
          <a:ln/>
        </p:spPr>
        <p:txBody>
          <a:bodyPr lIns="94909" tIns="47454" rIns="94909" bIns="47454"/>
          <a:lstStyle/>
          <a:p>
            <a:pPr eaLnBrk="1" hangingPunct="1"/>
            <a:endParaRPr kumimoji="1" lang="en-AU" sz="1000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558866-8CAE-4C93-B116-AB2860A1B4E0}" type="slidenum">
              <a:rPr lang="de-DE" smtClean="0">
                <a:latin typeface="Arial" pitchFamily="34" charset="0"/>
                <a:ea typeface="ＭＳ Ｐゴシック" pitchFamily="34" charset="-128"/>
              </a:rPr>
              <a:pPr/>
              <a:t>25</a:t>
            </a:fld>
            <a:endParaRPr lang="de-DE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0069EB-9DF5-4D74-A705-8BC4DB2042A0}" type="slidenum">
              <a:rPr lang="en-US" smtClean="0">
                <a:latin typeface="Arial" charset="0"/>
              </a:rPr>
              <a:pPr/>
              <a:t>7</a:t>
            </a:fld>
            <a:endParaRPr lang="en-US" smtClean="0">
              <a:latin typeface="Arial" charset="0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84725" cy="3589337"/>
          </a:xfrm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341" y="4559580"/>
            <a:ext cx="5367495" cy="4321861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42C16C-2D34-4CE0-93D1-F938D2C0D4CE}" type="slidenum">
              <a:rPr lang="en-US" smtClean="0">
                <a:latin typeface="Arial" charset="0"/>
              </a:rPr>
              <a:pPr/>
              <a:t>8</a:t>
            </a:fld>
            <a:endParaRPr lang="en-US" smtClean="0">
              <a:latin typeface="Arial" charset="0"/>
            </a:endParaRPr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84725" cy="3589337"/>
          </a:xfrm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341" y="4559580"/>
            <a:ext cx="5367495" cy="4321861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58E440-C041-4038-A3CD-91B7F03F1750}" type="slidenum">
              <a:rPr lang="en-US" smtClean="0">
                <a:latin typeface="Arial" charset="0"/>
              </a:rPr>
              <a:pPr/>
              <a:t>9</a:t>
            </a:fld>
            <a:endParaRPr lang="en-US" smtClean="0">
              <a:latin typeface="Arial" charset="0"/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84725" cy="3589337"/>
          </a:xfrm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341" y="4559580"/>
            <a:ext cx="5367495" cy="4321861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9DA809-0137-460F-8CFA-3A52DECC2AF5}" type="slidenum">
              <a:rPr lang="en-US" smtClean="0">
                <a:latin typeface="Arial" charset="0"/>
              </a:rPr>
              <a:pPr/>
              <a:t>10</a:t>
            </a:fld>
            <a:endParaRPr lang="en-US" smtClean="0">
              <a:latin typeface="Arial" charset="0"/>
            </a:endParaRP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84725" cy="3589337"/>
          </a:xfrm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341" y="4559580"/>
            <a:ext cx="5367495" cy="4321861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006AD6-00BC-44BC-969D-2F3366D1966D}" type="slidenum">
              <a:rPr lang="en-US" smtClean="0">
                <a:latin typeface="Arial" charset="0"/>
              </a:rPr>
              <a:pPr/>
              <a:t>15</a:t>
            </a:fld>
            <a:endParaRPr lang="en-US" smtClean="0">
              <a:latin typeface="Arial" charset="0"/>
            </a:endParaRPr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84725" cy="3589337"/>
          </a:xfrm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341" y="4559580"/>
            <a:ext cx="5367495" cy="4321861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EC48E5-8E7F-41D7-B189-A2425D4D3ED7}" type="slidenum">
              <a:rPr lang="en-US" smtClean="0">
                <a:latin typeface="Arial" charset="0"/>
              </a:rPr>
              <a:pPr/>
              <a:t>16</a:t>
            </a:fld>
            <a:endParaRPr lang="en-US" smtClean="0">
              <a:latin typeface="Arial" charset="0"/>
            </a:endParaRPr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84725" cy="3589337"/>
          </a:xfrm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341" y="4559580"/>
            <a:ext cx="5367495" cy="4321861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75FB7A-2141-4578-AAB3-CF797378A4BD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30723" name="Rectangle 7"/>
          <p:cNvSpPr txBox="1">
            <a:spLocks noGrp="1" noChangeArrowheads="1"/>
          </p:cNvSpPr>
          <p:nvPr/>
        </p:nvSpPr>
        <p:spPr bwMode="auto">
          <a:xfrm>
            <a:off x="4144704" y="9121757"/>
            <a:ext cx="3170497" cy="479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8434" tIns="49221" rIns="98434" bIns="49221" anchor="b"/>
          <a:lstStyle/>
          <a:p>
            <a:pPr algn="r" defTabSz="984974"/>
            <a:fld id="{9798822B-2CCA-4176-BE4B-D0CC310CB0ED}" type="slidenum">
              <a:rPr lang="zh-CN" altLang="en-US" sz="1400">
                <a:latin typeface="Book Antiqua" pitchFamily="18" charset="0"/>
                <a:ea typeface="宋体" pitchFamily="2" charset="-122"/>
              </a:rPr>
              <a:pPr algn="r" defTabSz="984974"/>
              <a:t>18</a:t>
            </a:fld>
            <a:endParaRPr lang="en-US" altLang="zh-CN" sz="1400" dirty="0">
              <a:latin typeface="Book Antiqua" pitchFamily="18" charset="0"/>
              <a:ea typeface="宋体" pitchFamily="2" charset="-122"/>
            </a:endParaRPr>
          </a:p>
        </p:txBody>
      </p:sp>
      <p:sp>
        <p:nvSpPr>
          <p:cNvPr id="307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17550"/>
            <a:ext cx="4808537" cy="3605213"/>
          </a:xfrm>
          <a:ln/>
        </p:spPr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2473" y="4560108"/>
            <a:ext cx="5370258" cy="4322698"/>
          </a:xfrm>
          <a:noFill/>
          <a:ln/>
        </p:spPr>
        <p:txBody>
          <a:bodyPr lIns="98434" tIns="49221" rIns="98434" bIns="49221"/>
          <a:lstStyle/>
          <a:p>
            <a:pPr eaLnBrk="1" hangingPunct="1"/>
            <a:endParaRPr lang="zh-TW" altLang="zh-TW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59C8FC-88E1-4395-96BE-26ACEABDD9D3}" type="slidenum">
              <a:rPr lang="en-US" smtClean="0">
                <a:latin typeface="Arial" charset="0"/>
              </a:rPr>
              <a:pPr/>
              <a:t>19</a:t>
            </a:fld>
            <a:endParaRPr lang="en-US" smtClean="0">
              <a:latin typeface="Arial" charset="0"/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84725" cy="3589337"/>
          </a:xfrm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341" y="4559580"/>
            <a:ext cx="5367495" cy="4321861"/>
          </a:xfrm>
          <a:noFill/>
          <a:ln/>
        </p:spPr>
        <p:txBody>
          <a:bodyPr/>
          <a:lstStyle/>
          <a:p>
            <a:pPr eaLnBrk="1" hangingPunct="1"/>
            <a:endParaRPr lang="en-GB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28663" y="1603375"/>
            <a:ext cx="7685087" cy="1470025"/>
          </a:xfrm>
          <a:effectLst>
            <a:outerShdw dist="25400" dir="21594000" algn="ctr" rotWithShape="0">
              <a:schemeClr val="tx1"/>
            </a:outerShdw>
          </a:effectLst>
        </p:spPr>
        <p:txBody>
          <a:bodyPr anchor="ctr"/>
          <a:lstStyle>
            <a:lvl1pPr algn="ctr">
              <a:lnSpc>
                <a:spcPts val="5400"/>
              </a:lnSpc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375025"/>
            <a:ext cx="6400800" cy="1752600"/>
          </a:xfrm>
        </p:spPr>
        <p:txBody>
          <a:bodyPr/>
          <a:lstStyle>
            <a:lvl1pPr marL="0" indent="0" algn="ctr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200">
                <a:latin typeface="Arial Narrow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 baseline="0"/>
            </a:lvl1pPr>
          </a:lstStyle>
          <a:p>
            <a:endParaRPr lang="en-US" dirty="0"/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 anchor="t"/>
          <a:lstStyle>
            <a:lvl1pPr>
              <a:defRPr/>
            </a:lvl1pPr>
          </a:lstStyle>
          <a:p>
            <a:fld id="{71FD708B-C312-4264-97D9-B6B0604F044E}" type="slidenum">
              <a:rPr lang="en-US"/>
              <a:pPr/>
              <a:t>‹#›</a:t>
            </a:fld>
            <a:endParaRPr lang="en-US" dirty="0"/>
          </a:p>
        </p:txBody>
      </p:sp>
      <p:pic>
        <p:nvPicPr>
          <p:cNvPr id="11272" name="Picture 8" descr="08LIM1-logo-2col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3025" y="5894388"/>
            <a:ext cx="1371600" cy="454025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28663" y="1603375"/>
            <a:ext cx="7685087" cy="1470025"/>
          </a:xfrm>
          <a:effectLst>
            <a:outerShdw dist="35921" dir="2700000" algn="ctr" rotWithShape="0">
              <a:schemeClr val="tx1"/>
            </a:outerShdw>
          </a:effectLst>
        </p:spPr>
        <p:txBody>
          <a:bodyPr anchor="ctr"/>
          <a:lstStyle>
            <a:lvl1pPr algn="ctr">
              <a:lnSpc>
                <a:spcPts val="5400"/>
              </a:lnSpc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375025"/>
            <a:ext cx="6400800" cy="1752600"/>
          </a:xfrm>
        </p:spPr>
        <p:txBody>
          <a:bodyPr/>
          <a:lstStyle>
            <a:lvl1pPr marL="0" indent="0" algn="ctr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200">
                <a:latin typeface="Arial Narrow" pitchFamily="34" charset="0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 baseline="0"/>
            </a:lvl1pPr>
          </a:lstStyle>
          <a:p>
            <a:endParaRPr lang="en-US" dirty="0"/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 anchor="t"/>
          <a:lstStyle>
            <a:lvl1pPr>
              <a:defRPr/>
            </a:lvl1pPr>
          </a:lstStyle>
          <a:p>
            <a:fld id="{71FD708B-C312-4264-97D9-B6B0604F044E}" type="slidenum">
              <a:rPr lang="en-US"/>
              <a:pPr/>
              <a:t>‹#›</a:t>
            </a:fld>
            <a:endParaRPr lang="en-US" dirty="0"/>
          </a:p>
        </p:txBody>
      </p:sp>
      <p:pic>
        <p:nvPicPr>
          <p:cNvPr id="10" name="Picture 8" descr="08LIM1-logo-2col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3025" y="5894388"/>
            <a:ext cx="1371600" cy="454025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11997C-AD6E-4F05-915A-DAD7C222DD3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2889250"/>
            <a:ext cx="7772400" cy="1362075"/>
          </a:xfrm>
          <a:effectLst/>
        </p:spPr>
        <p:txBody>
          <a:bodyPr/>
          <a:lstStyle>
            <a:lvl1pPr algn="ctr">
              <a:defRPr sz="4000" b="1" cap="small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3595688"/>
            <a:ext cx="7772400" cy="493776"/>
          </a:xfrm>
        </p:spPr>
        <p:txBody>
          <a:bodyPr anchor="b"/>
          <a:lstStyle>
            <a:lvl1pPr marL="0" indent="0" algn="ctr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8B43AB-645C-41A5-9D43-65A0BB12C386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3463" y="1619250"/>
            <a:ext cx="3749675" cy="420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5538" y="1619250"/>
            <a:ext cx="3751262" cy="420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20B5CC-6815-443C-928E-639DF365650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2075" y="65088"/>
            <a:ext cx="7720013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3300" y="1535113"/>
            <a:ext cx="38100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3300" y="2276475"/>
            <a:ext cx="381304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24425" y="1535113"/>
            <a:ext cx="381304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4425" y="2276475"/>
            <a:ext cx="381304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A9CC3D-7103-40BA-8B53-8E46D4046FCD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BA22A7-62D4-4784-B751-15A74A34D97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960F93-819D-4AE0-9232-43BE19DB88D9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2474E3-265F-4C90-84D7-854B3FE010FE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1830388" y="1641474"/>
            <a:ext cx="5486400" cy="41497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366838" y="66675"/>
            <a:ext cx="7707312" cy="1143000"/>
          </a:xfrm>
        </p:spPr>
        <p:txBody>
          <a:bodyPr anchor="t" anchorCtr="0"/>
          <a:lstStyle>
            <a:lvl1pPr algn="l">
              <a:defRPr sz="4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817688" y="5786438"/>
            <a:ext cx="5486400" cy="804862"/>
          </a:xfrm>
        </p:spPr>
        <p:txBody>
          <a:bodyPr/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6838" y="55563"/>
            <a:ext cx="7715250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033462" y="1600200"/>
            <a:ext cx="7648576" cy="4525963"/>
          </a:xfrm>
        </p:spPr>
        <p:txBody>
          <a:bodyPr/>
          <a:lstStyle/>
          <a:p>
            <a:r>
              <a:rPr lang="en-US" dirty="0" smtClean="0"/>
              <a:t>Click icon to add chart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DF3DD0E-A7C5-474C-9EC0-7E818A96BE26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0"/>
            <a:ext cx="7772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7388" y="1447800"/>
            <a:ext cx="7624762" cy="4114800"/>
          </a:xfrm>
        </p:spPr>
        <p:txBody>
          <a:bodyPr/>
          <a:lstStyle/>
          <a:p>
            <a:pPr lvl="0"/>
            <a:endParaRPr lang="en-MY" noProof="0" smtClean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40558F-DDAA-42DC-8391-63876B241A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11997C-AD6E-4F05-915A-DAD7C222DD3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 hidden="1"/>
          <p:cNvSpPr txBox="1">
            <a:spLocks/>
          </p:cNvSpPr>
          <p:nvPr userDrawn="1"/>
        </p:nvSpPr>
        <p:spPr>
          <a:xfrm>
            <a:off x="8688388" y="6826250"/>
            <a:ext cx="174625" cy="133350"/>
          </a:xfrm>
          <a:prstGeom prst="flowChartProcess">
            <a:avLst/>
          </a:prstGeom>
        </p:spPr>
        <p:txBody>
          <a:bodyPr wrap="none" lIns="0" tIns="0" rIns="0" bIns="0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>
                <a:latin typeface="+mn-lt"/>
                <a:ea typeface="+mn-ea"/>
              </a:rPr>
              <a:t>‹#›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 dirty="0"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22031" y="1508400"/>
            <a:ext cx="8301046" cy="459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28663" y="1603375"/>
            <a:ext cx="7685087" cy="1470025"/>
          </a:xfrm>
          <a:effectLst>
            <a:outerShdw dist="25400" dir="21594000" algn="ctr" rotWithShape="0">
              <a:schemeClr val="tx1"/>
            </a:outerShdw>
          </a:effectLst>
        </p:spPr>
        <p:txBody>
          <a:bodyPr anchor="ctr"/>
          <a:lstStyle>
            <a:lvl1pPr algn="ctr">
              <a:lnSpc>
                <a:spcPts val="5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375025"/>
            <a:ext cx="6400800" cy="1752600"/>
          </a:xfrm>
        </p:spPr>
        <p:txBody>
          <a:bodyPr/>
          <a:lstStyle>
            <a:lvl1pPr marL="0" indent="0" algn="ctr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200">
                <a:solidFill>
                  <a:schemeClr val="tx1"/>
                </a:solidFill>
                <a:latin typeface="Arial Narrow" pitchFamily="34" charset="0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 baseline="0"/>
            </a:lvl1pPr>
          </a:lstStyle>
          <a:p>
            <a:endParaRPr lang="en-US" dirty="0"/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 anchor="t"/>
          <a:lstStyle>
            <a:lvl1pPr>
              <a:defRPr/>
            </a:lvl1pPr>
          </a:lstStyle>
          <a:p>
            <a:fld id="{71FD708B-C312-4264-97D9-B6B0604F044E}" type="slidenum">
              <a:rPr lang="en-US"/>
              <a:pPr/>
              <a:t>‹#›</a:t>
            </a:fld>
            <a:endParaRPr lang="en-US" dirty="0"/>
          </a:p>
        </p:txBody>
      </p:sp>
      <p:pic>
        <p:nvPicPr>
          <p:cNvPr id="10" name="Picture 8" descr="08LIM1-logo-2col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3025" y="5894388"/>
            <a:ext cx="1371600" cy="454025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11997C-AD6E-4F05-915A-DAD7C222DD3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4056" y="2932113"/>
            <a:ext cx="7716839" cy="1398587"/>
          </a:xfrm>
        </p:spPr>
        <p:txBody>
          <a:bodyPr/>
          <a:lstStyle>
            <a:lvl1pPr algn="ctr">
              <a:defRPr cap="small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BA22A7-62D4-4784-B751-15A74A34D97A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695325" y="3743325"/>
            <a:ext cx="7734300" cy="504825"/>
          </a:xfrm>
        </p:spPr>
        <p:txBody>
          <a:bodyPr/>
          <a:lstStyle>
            <a:lvl1pPr algn="ctr">
              <a:buNone/>
              <a:defRPr sz="20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3463" y="1619250"/>
            <a:ext cx="3749675" cy="420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5538" y="1619250"/>
            <a:ext cx="3751262" cy="420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20B5CC-6815-443C-928E-639DF365650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6838" y="55563"/>
            <a:ext cx="770731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6000" y="1687513"/>
            <a:ext cx="35560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16000" y="2441575"/>
            <a:ext cx="3556000" cy="37941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24425" y="1687513"/>
            <a:ext cx="35570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4425" y="2441575"/>
            <a:ext cx="3557016" cy="37947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A9CC3D-7103-40BA-8B53-8E46D4046FCD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BA22A7-62D4-4784-B751-15A74A34D97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960F93-819D-4AE0-9232-43BE19DB88D9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1309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30388" y="1641474"/>
            <a:ext cx="5486400" cy="41497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6838" y="57150"/>
            <a:ext cx="7707312" cy="1143000"/>
          </a:xfrm>
        </p:spPr>
        <p:txBody>
          <a:bodyPr anchor="t" anchorCtr="0"/>
          <a:lstStyle>
            <a:lvl1pPr algn="l">
              <a:defRPr sz="4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17688" y="5786438"/>
            <a:ext cx="5486400" cy="804862"/>
          </a:xfrm>
        </p:spPr>
        <p:txBody>
          <a:bodyPr/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2474E3-265F-4C90-84D7-854B3FE010F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6838" y="55563"/>
            <a:ext cx="771525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033462" y="1600200"/>
            <a:ext cx="7648576" cy="4525963"/>
          </a:xfrm>
        </p:spPr>
        <p:txBody>
          <a:bodyPr/>
          <a:lstStyle/>
          <a:p>
            <a:r>
              <a:rPr lang="en-US" dirty="0" smtClean="0"/>
              <a:t>Click icon to add chart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DF3DD0E-A7C5-474C-9EC0-7E818A96BE26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863" y="2886075"/>
            <a:ext cx="7772400" cy="1362075"/>
          </a:xfrm>
          <a:effectLst/>
        </p:spPr>
        <p:txBody>
          <a:bodyPr/>
          <a:lstStyle>
            <a:lvl1pPr algn="ctr">
              <a:defRPr sz="4000" b="1" cap="small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3594100"/>
            <a:ext cx="7772400" cy="495300"/>
          </a:xfrm>
        </p:spPr>
        <p:txBody>
          <a:bodyPr anchor="b"/>
          <a:lstStyle>
            <a:lvl1pPr marL="0" indent="0" algn="ctr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8B43AB-645C-41A5-9D43-65A0BB12C386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3463" y="1924050"/>
            <a:ext cx="3749675" cy="420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5538" y="1924050"/>
            <a:ext cx="3751262" cy="420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20B5CC-6815-443C-928E-639DF365650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6838" y="55563"/>
            <a:ext cx="770731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6000" y="1687513"/>
            <a:ext cx="35560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16000" y="2441575"/>
            <a:ext cx="3556000" cy="37941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24425" y="1687513"/>
            <a:ext cx="35570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4425" y="2441575"/>
            <a:ext cx="3557016" cy="37947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A9CC3D-7103-40BA-8B53-8E46D4046FCD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6838" y="55563"/>
            <a:ext cx="7708392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BA22A7-62D4-4784-B751-15A74A34D97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960F93-819D-4AE0-9232-43BE19DB88D9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1309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30388" y="1641474"/>
            <a:ext cx="5486400" cy="41497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6838" y="57150"/>
            <a:ext cx="7707312" cy="1143000"/>
          </a:xfrm>
        </p:spPr>
        <p:txBody>
          <a:bodyPr anchor="t" anchorCtr="0"/>
          <a:lstStyle>
            <a:lvl1pPr algn="l">
              <a:defRPr sz="4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17688" y="5786438"/>
            <a:ext cx="5486400" cy="804862"/>
          </a:xfrm>
        </p:spPr>
        <p:txBody>
          <a:bodyPr/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2474E3-265F-4C90-84D7-854B3FE010F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6838" y="55563"/>
            <a:ext cx="771525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033462" y="1600200"/>
            <a:ext cx="7648576" cy="4525963"/>
          </a:xfrm>
        </p:spPr>
        <p:txBody>
          <a:bodyPr/>
          <a:lstStyle/>
          <a:p>
            <a:r>
              <a:rPr lang="en-US" dirty="0" smtClean="0"/>
              <a:t>Click icon to add chart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DF3DD0E-A7C5-474C-9EC0-7E818A96BE26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image" Target="../media/image5.jpeg"/><Relationship Id="rId5" Type="http://schemas.openxmlformats.org/officeDocument/2006/relationships/slideLayout" Target="../slideLayouts/slideLayout25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1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66838" y="55563"/>
            <a:ext cx="7777162" cy="1398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2700" dir="21594000" algn="ctr" rotWithShape="0">
              <a:schemeClr val="tx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33463" y="1924050"/>
            <a:ext cx="7653337" cy="420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US" dirty="0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000" baseline="30000"/>
            </a:lvl1pPr>
          </a:lstStyle>
          <a:p>
            <a:endParaRPr lang="en-US" dirty="0"/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42138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8162B50B-EB50-498A-B2EC-0A933EEFC76B}" type="slidenum">
              <a:rPr lang="en-US"/>
              <a:pPr/>
              <a:t>‹#›</a:t>
            </a:fld>
            <a:endParaRPr lang="en-US" dirty="0"/>
          </a:p>
        </p:txBody>
      </p:sp>
      <p:pic>
        <p:nvPicPr>
          <p:cNvPr id="10247" name="Picture 7" descr="08LIM1-logo-2col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764463" y="6394450"/>
            <a:ext cx="914400" cy="303213"/>
          </a:xfrm>
          <a:prstGeom prst="rect">
            <a:avLst/>
          </a:prstGeom>
          <a:noFill/>
        </p:spPr>
      </p:pic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4143375" y="6464300"/>
            <a:ext cx="10334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 dirty="0">
                <a:latin typeface="Arial Narrow" pitchFamily="34" charset="0"/>
                <a:cs typeface="Arial" charset="0"/>
              </a:rPr>
              <a:t>© </a:t>
            </a:r>
            <a:r>
              <a:rPr lang="en-US" sz="1000" dirty="0">
                <a:latin typeface="Arial Narrow" pitchFamily="34" charset="0"/>
              </a:rPr>
              <a:t>LL Global, Inc.</a:t>
            </a:r>
            <a:r>
              <a:rPr lang="en-US" sz="800" baseline="36000" dirty="0">
                <a:latin typeface="Arial Narrow" pitchFamily="34" charset="0"/>
              </a:rPr>
              <a:t>SM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1" r:id="rId8"/>
    <p:sldLayoutId id="2147483693" r:id="rId9"/>
  </p:sldLayoutIdLst>
  <p:hf hdr="0" ftr="0" dt="0"/>
  <p:txStyles>
    <p:titleStyle>
      <a:lvl1pPr algn="l" rtl="0" eaLnBrk="1" fontAlgn="base" hangingPunct="1">
        <a:lnSpc>
          <a:spcPts val="52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Times New Roman" pitchFamily="18" charset="0"/>
        </a:defRPr>
      </a:lvl9pPr>
    </p:titleStyle>
    <p:bodyStyle>
      <a:lvl1pPr marL="225425" indent="-225425" algn="l" rtl="0" eaLnBrk="1" fontAlgn="base" hangingPunct="1">
        <a:lnSpc>
          <a:spcPts val="2700"/>
        </a:lnSpc>
        <a:spcBef>
          <a:spcPts val="600"/>
        </a:spcBef>
        <a:spcAft>
          <a:spcPts val="600"/>
        </a:spcAft>
        <a:buSzPct val="13000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69913" indent="-230188" algn="l" rtl="0" eaLnBrk="1" fontAlgn="base" hangingPunct="1">
        <a:lnSpc>
          <a:spcPts val="2700"/>
        </a:lnSpc>
        <a:spcBef>
          <a:spcPts val="600"/>
        </a:spcBef>
        <a:spcAft>
          <a:spcPts val="600"/>
        </a:spcAft>
        <a:buSzPct val="130000"/>
        <a:buChar char="•"/>
        <a:defRPr sz="2400">
          <a:solidFill>
            <a:schemeClr val="tx1"/>
          </a:solidFill>
          <a:latin typeface="+mn-lt"/>
        </a:defRPr>
      </a:lvl2pPr>
      <a:lvl3pPr marL="914400" indent="-227013" algn="l" rtl="0" eaLnBrk="1" fontAlgn="base" hangingPunct="1">
        <a:lnSpc>
          <a:spcPts val="2700"/>
        </a:lnSpc>
        <a:spcBef>
          <a:spcPts val="600"/>
        </a:spcBef>
        <a:spcAft>
          <a:spcPts val="600"/>
        </a:spcAft>
        <a:buSzPct val="130000"/>
        <a:buChar char="•"/>
        <a:defRPr sz="2200">
          <a:solidFill>
            <a:schemeClr val="tx1"/>
          </a:solidFill>
          <a:latin typeface="+mn-lt"/>
        </a:defRPr>
      </a:lvl3pPr>
      <a:lvl4pPr marL="1257300" indent="-228600" algn="l" rtl="0" eaLnBrk="1" fontAlgn="base" hangingPunct="1">
        <a:lnSpc>
          <a:spcPts val="2700"/>
        </a:lnSpc>
        <a:spcBef>
          <a:spcPts val="600"/>
        </a:spcBef>
        <a:spcAft>
          <a:spcPts val="600"/>
        </a:spcAft>
        <a:buSzPct val="130000"/>
        <a:buChar char="•"/>
        <a:defRPr sz="2200">
          <a:solidFill>
            <a:schemeClr val="tx1"/>
          </a:solidFill>
          <a:latin typeface="+mn-lt"/>
          <a:cs typeface="Arial" charset="0"/>
        </a:defRPr>
      </a:lvl4pPr>
      <a:lvl5pPr marL="1606550" indent="-228600" algn="l" rtl="0" eaLnBrk="1" fontAlgn="base" hangingPunct="1">
        <a:lnSpc>
          <a:spcPts val="2700"/>
        </a:lnSpc>
        <a:spcBef>
          <a:spcPts val="600"/>
        </a:spcBef>
        <a:spcAft>
          <a:spcPts val="600"/>
        </a:spcAft>
        <a:buSzPct val="130000"/>
        <a:buChar char="•"/>
        <a:defRPr sz="2200">
          <a:solidFill>
            <a:schemeClr val="tx1"/>
          </a:solidFill>
          <a:latin typeface="+mn-lt"/>
          <a:cs typeface="Arial" charset="0"/>
        </a:defRPr>
      </a:lvl5pPr>
      <a:lvl6pPr marL="2063750" indent="-228600" algn="l" rtl="0" eaLnBrk="1" fontAlgn="base" hangingPunct="1">
        <a:lnSpc>
          <a:spcPts val="2600"/>
        </a:lnSpc>
        <a:spcBef>
          <a:spcPts val="600"/>
        </a:spcBef>
        <a:spcAft>
          <a:spcPct val="0"/>
        </a:spcAft>
        <a:buSzPct val="130000"/>
        <a:buChar char="•"/>
        <a:defRPr sz="2200">
          <a:solidFill>
            <a:schemeClr val="tx1"/>
          </a:solidFill>
          <a:latin typeface="+mn-lt"/>
          <a:cs typeface="Arial" charset="0"/>
        </a:defRPr>
      </a:lvl6pPr>
      <a:lvl7pPr marL="2520950" indent="-228600" algn="l" rtl="0" eaLnBrk="1" fontAlgn="base" hangingPunct="1">
        <a:lnSpc>
          <a:spcPts val="2600"/>
        </a:lnSpc>
        <a:spcBef>
          <a:spcPts val="600"/>
        </a:spcBef>
        <a:spcAft>
          <a:spcPct val="0"/>
        </a:spcAft>
        <a:buSzPct val="130000"/>
        <a:buChar char="•"/>
        <a:defRPr sz="2200">
          <a:solidFill>
            <a:schemeClr val="tx1"/>
          </a:solidFill>
          <a:latin typeface="+mn-lt"/>
          <a:cs typeface="Arial" charset="0"/>
        </a:defRPr>
      </a:lvl7pPr>
      <a:lvl8pPr marL="2978150" indent="-228600" algn="l" rtl="0" eaLnBrk="1" fontAlgn="base" hangingPunct="1">
        <a:lnSpc>
          <a:spcPts val="2600"/>
        </a:lnSpc>
        <a:spcBef>
          <a:spcPts val="600"/>
        </a:spcBef>
        <a:spcAft>
          <a:spcPct val="0"/>
        </a:spcAft>
        <a:buSzPct val="130000"/>
        <a:buChar char="•"/>
        <a:defRPr sz="2200">
          <a:solidFill>
            <a:schemeClr val="tx1"/>
          </a:solidFill>
          <a:latin typeface="+mn-lt"/>
          <a:cs typeface="Arial" charset="0"/>
        </a:defRPr>
      </a:lvl8pPr>
      <a:lvl9pPr marL="3435350" indent="-228600" algn="l" rtl="0" eaLnBrk="1" fontAlgn="base" hangingPunct="1">
        <a:lnSpc>
          <a:spcPts val="2600"/>
        </a:lnSpc>
        <a:spcBef>
          <a:spcPts val="600"/>
        </a:spcBef>
        <a:spcAft>
          <a:spcPct val="0"/>
        </a:spcAft>
        <a:buSzPct val="130000"/>
        <a:buChar char="•"/>
        <a:defRPr sz="2200">
          <a:solidFill>
            <a:schemeClr val="tx1"/>
          </a:solidFill>
          <a:latin typeface="+mn-lt"/>
          <a:cs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66838" y="65088"/>
            <a:ext cx="7777162" cy="1398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2700" dir="21594000" algn="ctr" rotWithShape="0">
              <a:schemeClr val="tx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20763" y="1631950"/>
            <a:ext cx="7653337" cy="420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US" dirty="0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000" baseline="30000"/>
            </a:lvl1pPr>
          </a:lstStyle>
          <a:p>
            <a:endParaRPr lang="en-US" dirty="0"/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42138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8162B50B-EB50-498A-B2EC-0A933EEFC76B}" type="slidenum">
              <a:rPr lang="en-US"/>
              <a:pPr/>
              <a:t>‹#›</a:t>
            </a:fld>
            <a:endParaRPr lang="en-US" dirty="0"/>
          </a:p>
        </p:txBody>
      </p:sp>
      <p:pic>
        <p:nvPicPr>
          <p:cNvPr id="10247" name="Picture 7" descr="08LIM1-logo-2col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764463" y="6394450"/>
            <a:ext cx="914400" cy="303213"/>
          </a:xfrm>
          <a:prstGeom prst="rect">
            <a:avLst/>
          </a:prstGeom>
          <a:noFill/>
        </p:spPr>
      </p:pic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4143375" y="6464300"/>
            <a:ext cx="10334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 dirty="0">
                <a:latin typeface="Arial Narrow" pitchFamily="34" charset="0"/>
                <a:cs typeface="Arial" charset="0"/>
              </a:rPr>
              <a:t>© </a:t>
            </a:r>
            <a:r>
              <a:rPr lang="en-US" sz="1000" dirty="0">
                <a:latin typeface="Arial Narrow" pitchFamily="34" charset="0"/>
              </a:rPr>
              <a:t>LL Global, Inc.</a:t>
            </a:r>
            <a:r>
              <a:rPr lang="en-US" sz="800" baseline="36000" dirty="0">
                <a:latin typeface="Arial Narrow" pitchFamily="34" charset="0"/>
              </a:rPr>
              <a:t>SM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5" r:id="rId8"/>
    <p:sldLayoutId id="2147483694" r:id="rId9"/>
    <p:sldLayoutId id="2147483701" r:id="rId10"/>
    <p:sldLayoutId id="2147483702" r:id="rId11"/>
  </p:sldLayoutIdLst>
  <p:hf hdr="0" ftr="0" dt="0"/>
  <p:txStyles>
    <p:titleStyle>
      <a:lvl1pPr algn="l" rtl="0" fontAlgn="base">
        <a:lnSpc>
          <a:spcPts val="52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Times New Roman" pitchFamily="18" charset="0"/>
        </a:defRPr>
      </a:lvl9pPr>
    </p:titleStyle>
    <p:bodyStyle>
      <a:lvl1pPr marL="225425" indent="-225425" algn="l" rtl="0" fontAlgn="base">
        <a:lnSpc>
          <a:spcPts val="2700"/>
        </a:lnSpc>
        <a:spcBef>
          <a:spcPts val="600"/>
        </a:spcBef>
        <a:spcAft>
          <a:spcPts val="600"/>
        </a:spcAft>
        <a:buSzPct val="13000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69913" indent="-230188" algn="l" rtl="0" fontAlgn="base">
        <a:lnSpc>
          <a:spcPts val="2700"/>
        </a:lnSpc>
        <a:spcBef>
          <a:spcPts val="600"/>
        </a:spcBef>
        <a:spcAft>
          <a:spcPts val="600"/>
        </a:spcAft>
        <a:buSzPct val="130000"/>
        <a:buChar char="•"/>
        <a:defRPr sz="2400">
          <a:solidFill>
            <a:schemeClr val="tx1"/>
          </a:solidFill>
          <a:latin typeface="+mn-lt"/>
        </a:defRPr>
      </a:lvl2pPr>
      <a:lvl3pPr marL="914400" indent="-227013" algn="l" rtl="0" fontAlgn="base">
        <a:lnSpc>
          <a:spcPts val="2700"/>
        </a:lnSpc>
        <a:spcBef>
          <a:spcPts val="600"/>
        </a:spcBef>
        <a:spcAft>
          <a:spcPts val="600"/>
        </a:spcAft>
        <a:buSzPct val="130000"/>
        <a:buChar char="•"/>
        <a:defRPr sz="2200">
          <a:solidFill>
            <a:schemeClr val="tx1"/>
          </a:solidFill>
          <a:latin typeface="+mn-lt"/>
        </a:defRPr>
      </a:lvl3pPr>
      <a:lvl4pPr marL="1257300" indent="-228600" algn="l" rtl="0" fontAlgn="base">
        <a:lnSpc>
          <a:spcPts val="2700"/>
        </a:lnSpc>
        <a:spcBef>
          <a:spcPts val="600"/>
        </a:spcBef>
        <a:spcAft>
          <a:spcPts val="600"/>
        </a:spcAft>
        <a:buSzPct val="130000"/>
        <a:buChar char="•"/>
        <a:defRPr sz="2200">
          <a:solidFill>
            <a:schemeClr val="tx1"/>
          </a:solidFill>
          <a:latin typeface="+mn-lt"/>
          <a:cs typeface="Arial" charset="0"/>
        </a:defRPr>
      </a:lvl4pPr>
      <a:lvl5pPr marL="1606550" indent="-228600" algn="l" rtl="0" fontAlgn="base">
        <a:lnSpc>
          <a:spcPts val="2700"/>
        </a:lnSpc>
        <a:spcBef>
          <a:spcPts val="600"/>
        </a:spcBef>
        <a:spcAft>
          <a:spcPts val="600"/>
        </a:spcAft>
        <a:buSzPct val="130000"/>
        <a:buChar char="•"/>
        <a:defRPr sz="2200">
          <a:solidFill>
            <a:schemeClr val="tx1"/>
          </a:solidFill>
          <a:latin typeface="+mn-lt"/>
          <a:cs typeface="Arial" charset="0"/>
        </a:defRPr>
      </a:lvl5pPr>
      <a:lvl6pPr marL="2063750" indent="-228600" algn="l" rtl="0" fontAlgn="base">
        <a:lnSpc>
          <a:spcPts val="2600"/>
        </a:lnSpc>
        <a:spcBef>
          <a:spcPts val="600"/>
        </a:spcBef>
        <a:spcAft>
          <a:spcPct val="0"/>
        </a:spcAft>
        <a:buSzPct val="130000"/>
        <a:buChar char="•"/>
        <a:defRPr sz="2200">
          <a:solidFill>
            <a:schemeClr val="tx1"/>
          </a:solidFill>
          <a:latin typeface="+mn-lt"/>
          <a:cs typeface="Arial" charset="0"/>
        </a:defRPr>
      </a:lvl6pPr>
      <a:lvl7pPr marL="2520950" indent="-228600" algn="l" rtl="0" fontAlgn="base">
        <a:lnSpc>
          <a:spcPts val="2600"/>
        </a:lnSpc>
        <a:spcBef>
          <a:spcPts val="600"/>
        </a:spcBef>
        <a:spcAft>
          <a:spcPct val="0"/>
        </a:spcAft>
        <a:buSzPct val="130000"/>
        <a:buChar char="•"/>
        <a:defRPr sz="2200">
          <a:solidFill>
            <a:schemeClr val="tx1"/>
          </a:solidFill>
          <a:latin typeface="+mn-lt"/>
          <a:cs typeface="Arial" charset="0"/>
        </a:defRPr>
      </a:lvl7pPr>
      <a:lvl8pPr marL="2978150" indent="-228600" algn="l" rtl="0" fontAlgn="base">
        <a:lnSpc>
          <a:spcPts val="2600"/>
        </a:lnSpc>
        <a:spcBef>
          <a:spcPts val="600"/>
        </a:spcBef>
        <a:spcAft>
          <a:spcPct val="0"/>
        </a:spcAft>
        <a:buSzPct val="130000"/>
        <a:buChar char="•"/>
        <a:defRPr sz="2200">
          <a:solidFill>
            <a:schemeClr val="tx1"/>
          </a:solidFill>
          <a:latin typeface="+mn-lt"/>
          <a:cs typeface="Arial" charset="0"/>
        </a:defRPr>
      </a:lvl8pPr>
      <a:lvl9pPr marL="3435350" indent="-228600" algn="l" rtl="0" fontAlgn="base">
        <a:lnSpc>
          <a:spcPts val="2600"/>
        </a:lnSpc>
        <a:spcBef>
          <a:spcPts val="600"/>
        </a:spcBef>
        <a:spcAft>
          <a:spcPct val="0"/>
        </a:spcAft>
        <a:buSzPct val="130000"/>
        <a:buChar char="•"/>
        <a:defRPr sz="2200">
          <a:solidFill>
            <a:schemeClr val="tx1"/>
          </a:solidFill>
          <a:latin typeface="+mn-lt"/>
          <a:cs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1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66838" y="55563"/>
            <a:ext cx="7777162" cy="1157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33463" y="1606550"/>
            <a:ext cx="7653337" cy="449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US" dirty="0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000" baseline="30000"/>
            </a:lvl1pPr>
          </a:lstStyle>
          <a:p>
            <a:endParaRPr lang="en-US" dirty="0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42138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4C0DF4AC-D584-4468-B0B0-CFF67D1A1121}" type="slidenum">
              <a:rPr lang="en-US"/>
              <a:pPr/>
              <a:t>‹#›</a:t>
            </a:fld>
            <a:endParaRPr lang="en-US" dirty="0"/>
          </a:p>
        </p:txBody>
      </p:sp>
      <p:pic>
        <p:nvPicPr>
          <p:cNvPr id="13319" name="Picture 7" descr="08LIM1-logo-2col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764463" y="6394450"/>
            <a:ext cx="914400" cy="303213"/>
          </a:xfrm>
          <a:prstGeom prst="rect">
            <a:avLst/>
          </a:prstGeom>
          <a:noFill/>
        </p:spPr>
      </p:pic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4143375" y="6464300"/>
            <a:ext cx="10334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 dirty="0">
                <a:latin typeface="Arial Narrow" pitchFamily="34" charset="0"/>
                <a:cs typeface="Arial" charset="0"/>
              </a:rPr>
              <a:t>© </a:t>
            </a:r>
            <a:r>
              <a:rPr lang="en-US" sz="1000" dirty="0">
                <a:latin typeface="Arial Narrow" pitchFamily="34" charset="0"/>
              </a:rPr>
              <a:t>LL Global, Inc.</a:t>
            </a:r>
            <a:r>
              <a:rPr lang="en-US" sz="800" baseline="36000" dirty="0">
                <a:latin typeface="Arial Narrow" pitchFamily="34" charset="0"/>
              </a:rPr>
              <a:t>SM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75" r:id="rId2"/>
    <p:sldLayoutId id="2147483674" r:id="rId3"/>
    <p:sldLayoutId id="2147483688" r:id="rId4"/>
    <p:sldLayoutId id="2147483695" r:id="rId5"/>
    <p:sldLayoutId id="2147483700" r:id="rId6"/>
    <p:sldLayoutId id="2147483697" r:id="rId7"/>
    <p:sldLayoutId id="2147483698" r:id="rId8"/>
    <p:sldLayoutId id="2147483699" r:id="rId9"/>
  </p:sldLayoutIdLst>
  <p:hf hdr="0" ftr="0" dt="0"/>
  <p:txStyles>
    <p:titleStyle>
      <a:lvl1pPr algn="l" rtl="0" fontAlgn="base">
        <a:lnSpc>
          <a:spcPts val="52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9pPr>
    </p:titleStyle>
    <p:bodyStyle>
      <a:lvl1pPr marL="225425" indent="-225425" algn="l" rtl="0" fontAlgn="base">
        <a:lnSpc>
          <a:spcPts val="2700"/>
        </a:lnSpc>
        <a:spcBef>
          <a:spcPts val="600"/>
        </a:spcBef>
        <a:spcAft>
          <a:spcPts val="600"/>
        </a:spcAft>
        <a:buSzPct val="13000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69913" indent="-230188" algn="l" rtl="0" fontAlgn="base">
        <a:lnSpc>
          <a:spcPts val="2700"/>
        </a:lnSpc>
        <a:spcBef>
          <a:spcPts val="600"/>
        </a:spcBef>
        <a:spcAft>
          <a:spcPts val="600"/>
        </a:spcAft>
        <a:buSzPct val="130000"/>
        <a:buChar char="•"/>
        <a:defRPr sz="2400">
          <a:solidFill>
            <a:schemeClr val="tx1"/>
          </a:solidFill>
          <a:latin typeface="+mn-lt"/>
        </a:defRPr>
      </a:lvl2pPr>
      <a:lvl3pPr marL="914400" indent="-227013" algn="l" rtl="0" fontAlgn="base">
        <a:lnSpc>
          <a:spcPts val="2700"/>
        </a:lnSpc>
        <a:spcBef>
          <a:spcPts val="600"/>
        </a:spcBef>
        <a:spcAft>
          <a:spcPts val="600"/>
        </a:spcAft>
        <a:buSzPct val="130000"/>
        <a:buChar char="•"/>
        <a:defRPr sz="2200">
          <a:solidFill>
            <a:schemeClr val="tx1"/>
          </a:solidFill>
          <a:latin typeface="+mn-lt"/>
        </a:defRPr>
      </a:lvl3pPr>
      <a:lvl4pPr marL="1257300" indent="-228600" algn="l" rtl="0" fontAlgn="base">
        <a:lnSpc>
          <a:spcPts val="2700"/>
        </a:lnSpc>
        <a:spcBef>
          <a:spcPts val="600"/>
        </a:spcBef>
        <a:spcAft>
          <a:spcPts val="600"/>
        </a:spcAft>
        <a:buSzPct val="130000"/>
        <a:buChar char="•"/>
        <a:defRPr sz="2200">
          <a:solidFill>
            <a:schemeClr val="tx1"/>
          </a:solidFill>
          <a:latin typeface="+mn-lt"/>
          <a:cs typeface="Arial" charset="0"/>
        </a:defRPr>
      </a:lvl4pPr>
      <a:lvl5pPr marL="1606550" indent="-228600" algn="l" rtl="0" fontAlgn="base">
        <a:lnSpc>
          <a:spcPts val="2700"/>
        </a:lnSpc>
        <a:spcBef>
          <a:spcPts val="600"/>
        </a:spcBef>
        <a:spcAft>
          <a:spcPts val="600"/>
        </a:spcAft>
        <a:buSzPct val="130000"/>
        <a:buChar char="•"/>
        <a:defRPr sz="2200">
          <a:solidFill>
            <a:schemeClr val="tx1"/>
          </a:solidFill>
          <a:latin typeface="+mn-lt"/>
          <a:cs typeface="Arial" charset="0"/>
        </a:defRPr>
      </a:lvl5pPr>
      <a:lvl6pPr marL="2063750" indent="-228600" algn="l" rtl="0" fontAlgn="base">
        <a:lnSpc>
          <a:spcPts val="2600"/>
        </a:lnSpc>
        <a:spcBef>
          <a:spcPts val="600"/>
        </a:spcBef>
        <a:spcAft>
          <a:spcPct val="0"/>
        </a:spcAft>
        <a:buSzPct val="130000"/>
        <a:buChar char="•"/>
        <a:defRPr sz="2200">
          <a:solidFill>
            <a:schemeClr val="tx1"/>
          </a:solidFill>
          <a:latin typeface="+mn-lt"/>
          <a:cs typeface="Arial" charset="0"/>
        </a:defRPr>
      </a:lvl6pPr>
      <a:lvl7pPr marL="2520950" indent="-228600" algn="l" rtl="0" fontAlgn="base">
        <a:lnSpc>
          <a:spcPts val="2600"/>
        </a:lnSpc>
        <a:spcBef>
          <a:spcPts val="600"/>
        </a:spcBef>
        <a:spcAft>
          <a:spcPct val="0"/>
        </a:spcAft>
        <a:buSzPct val="130000"/>
        <a:buChar char="•"/>
        <a:defRPr sz="2200">
          <a:solidFill>
            <a:schemeClr val="tx1"/>
          </a:solidFill>
          <a:latin typeface="+mn-lt"/>
          <a:cs typeface="Arial" charset="0"/>
        </a:defRPr>
      </a:lvl7pPr>
      <a:lvl8pPr marL="2978150" indent="-228600" algn="l" rtl="0" fontAlgn="base">
        <a:lnSpc>
          <a:spcPts val="2600"/>
        </a:lnSpc>
        <a:spcBef>
          <a:spcPts val="600"/>
        </a:spcBef>
        <a:spcAft>
          <a:spcPct val="0"/>
        </a:spcAft>
        <a:buSzPct val="130000"/>
        <a:buChar char="•"/>
        <a:defRPr sz="2200">
          <a:solidFill>
            <a:schemeClr val="tx1"/>
          </a:solidFill>
          <a:latin typeface="+mn-lt"/>
          <a:cs typeface="Arial" charset="0"/>
        </a:defRPr>
      </a:lvl8pPr>
      <a:lvl9pPr marL="3435350" indent="-228600" algn="l" rtl="0" fontAlgn="base">
        <a:lnSpc>
          <a:spcPts val="2600"/>
        </a:lnSpc>
        <a:spcBef>
          <a:spcPts val="600"/>
        </a:spcBef>
        <a:spcAft>
          <a:spcPct val="0"/>
        </a:spcAft>
        <a:buSzPct val="130000"/>
        <a:buChar char="•"/>
        <a:defRPr sz="2200">
          <a:solidFill>
            <a:schemeClr val="tx1"/>
          </a:solidFill>
          <a:latin typeface="+mn-lt"/>
          <a:cs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Excel_97-2003_Worksheet1.xls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1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10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image" Target="../media/image16.jpeg"/><Relationship Id="rId9" Type="http://schemas.openxmlformats.org/officeDocument/2006/relationships/oleObject" Target="../embeddings/oleObject6.bin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tags" Target="../tags/tag7.xml"/><Relationship Id="rId13" Type="http://schemas.openxmlformats.org/officeDocument/2006/relationships/oleObject" Target="../embeddings/oleObject7.bin"/><Relationship Id="rId3" Type="http://schemas.openxmlformats.org/officeDocument/2006/relationships/tags" Target="../tags/tag2.xml"/><Relationship Id="rId7" Type="http://schemas.openxmlformats.org/officeDocument/2006/relationships/tags" Target="../tags/tag6.xml"/><Relationship Id="rId12" Type="http://schemas.openxmlformats.org/officeDocument/2006/relationships/slideLayout" Target="../slideLayouts/slideLayout11.xml"/><Relationship Id="rId2" Type="http://schemas.openxmlformats.org/officeDocument/2006/relationships/tags" Target="../tags/tag1.xml"/><Relationship Id="rId1" Type="http://schemas.openxmlformats.org/officeDocument/2006/relationships/vmlDrawing" Target="../drawings/vmlDrawing4.vml"/><Relationship Id="rId6" Type="http://schemas.openxmlformats.org/officeDocument/2006/relationships/tags" Target="../tags/tag5.xml"/><Relationship Id="rId11" Type="http://schemas.openxmlformats.org/officeDocument/2006/relationships/tags" Target="../tags/tag10.xml"/><Relationship Id="rId5" Type="http://schemas.openxmlformats.org/officeDocument/2006/relationships/tags" Target="../tags/tag4.xml"/><Relationship Id="rId10" Type="http://schemas.openxmlformats.org/officeDocument/2006/relationships/tags" Target="../tags/tag9.xml"/><Relationship Id="rId4" Type="http://schemas.openxmlformats.org/officeDocument/2006/relationships/tags" Target="../tags/tag3.xml"/><Relationship Id="rId9" Type="http://schemas.openxmlformats.org/officeDocument/2006/relationships/tags" Target="../tags/tag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7" Type="http://schemas.openxmlformats.org/officeDocument/2006/relationships/image" Target="../media/image18.jpeg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6" Type="http://schemas.openxmlformats.org/officeDocument/2006/relationships/slideLayout" Target="../slideLayouts/slideLayout20.xml"/><Relationship Id="rId5" Type="http://schemas.openxmlformats.org/officeDocument/2006/relationships/tags" Target="../tags/tag15.xml"/><Relationship Id="rId4" Type="http://schemas.openxmlformats.org/officeDocument/2006/relationships/tags" Target="../tags/tag14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tags" Target="../tags/tag17.xml"/><Relationship Id="rId7" Type="http://schemas.openxmlformats.org/officeDocument/2006/relationships/slideLayout" Target="../slideLayouts/slideLayout20.xml"/><Relationship Id="rId2" Type="http://schemas.openxmlformats.org/officeDocument/2006/relationships/tags" Target="../tags/tag16.xml"/><Relationship Id="rId1" Type="http://schemas.openxmlformats.org/officeDocument/2006/relationships/vmlDrawing" Target="../drawings/vmlDrawing5.v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mra.com/" TargetMode="External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5.xml"/><Relationship Id="rId4" Type="http://schemas.openxmlformats.org/officeDocument/2006/relationships/hyperlink" Target="http://www.loma.org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9" name="Rectangle 1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LIMRA</a:t>
            </a:r>
            <a:endParaRPr lang="en-US" dirty="0"/>
          </a:p>
        </p:txBody>
      </p:sp>
      <p:sp>
        <p:nvSpPr>
          <p:cNvPr id="686091" name="Line 11"/>
          <p:cNvSpPr>
            <a:spLocks noChangeShapeType="1"/>
          </p:cNvSpPr>
          <p:nvPr/>
        </p:nvSpPr>
        <p:spPr bwMode="auto">
          <a:xfrm>
            <a:off x="9144000" y="623888"/>
            <a:ext cx="0" cy="5599112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2082192" y="3079760"/>
            <a:ext cx="4890108" cy="2492990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2000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</a:rPr>
              <a:t>Your Global Consulting Partner</a:t>
            </a:r>
          </a:p>
          <a:p>
            <a:pPr algn="ctr"/>
            <a:endParaRPr lang="en-US" sz="2000" b="1" dirty="0" smtClean="0">
              <a:ln w="50800"/>
              <a:solidFill>
                <a:schemeClr val="bg1">
                  <a:shade val="50000"/>
                </a:schemeClr>
              </a:solidFill>
              <a:latin typeface="+mn-lt"/>
            </a:endParaRPr>
          </a:p>
          <a:p>
            <a:pPr algn="ctr"/>
            <a:r>
              <a:rPr lang="en-US" sz="2000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</a:rPr>
              <a:t>Presentation – Graham Morris</a:t>
            </a:r>
          </a:p>
          <a:p>
            <a:pPr algn="ctr"/>
            <a:r>
              <a:rPr lang="en-US" sz="2000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</a:rPr>
              <a:t>III Conference Mumbai 4</a:t>
            </a:r>
            <a:r>
              <a:rPr lang="en-US" sz="2000" b="1" baseline="30000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</a:rPr>
              <a:t>th</a:t>
            </a:r>
            <a:r>
              <a:rPr lang="en-US" sz="2000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</a:rPr>
              <a:t> July 2012</a:t>
            </a:r>
          </a:p>
          <a:p>
            <a:pPr algn="ctr"/>
            <a:endParaRPr lang="en-US" sz="2000" b="1" dirty="0" smtClean="0">
              <a:ln w="50800"/>
              <a:solidFill>
                <a:schemeClr val="bg1">
                  <a:shade val="50000"/>
                </a:schemeClr>
              </a:solidFill>
              <a:latin typeface="+mn-lt"/>
            </a:endParaRPr>
          </a:p>
          <a:p>
            <a:pPr algn="ctr"/>
            <a:r>
              <a:rPr lang="en-US" sz="2800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</a:rPr>
              <a:t>International Bancassurance Models</a:t>
            </a:r>
            <a:endParaRPr lang="en-US" sz="2800" b="1" dirty="0">
              <a:ln w="50800"/>
              <a:solidFill>
                <a:schemeClr val="bg1">
                  <a:shade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545FF3B-B3BB-430C-A137-326D75392E8B}" type="slidenum">
              <a:rPr lang="en-US" smtClean="0">
                <a:cs typeface="Arial" charset="0"/>
              </a:rPr>
              <a:pPr/>
              <a:t>10</a:t>
            </a:fld>
            <a:endParaRPr lang="en-US" smtClean="0">
              <a:cs typeface="Arial" charset="0"/>
            </a:endParaRPr>
          </a:p>
        </p:txBody>
      </p:sp>
      <p:sp>
        <p:nvSpPr>
          <p:cNvPr id="21507" name="Rectangle 2"/>
          <p:cNvSpPr>
            <a:spLocks noChangeArrowheads="1"/>
          </p:cNvSpPr>
          <p:nvPr/>
        </p:nvSpPr>
        <p:spPr bwMode="auto">
          <a:xfrm>
            <a:off x="820738" y="1214438"/>
            <a:ext cx="8001000" cy="381000"/>
          </a:xfrm>
          <a:prstGeom prst="rect">
            <a:avLst/>
          </a:prstGeom>
          <a:noFill/>
          <a:ln w="12699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342900" indent="-342900" algn="l" eaLnBrk="1" hangingPunct="1">
              <a:spcBef>
                <a:spcPct val="20000"/>
              </a:spcBef>
              <a:buClr>
                <a:srgbClr val="F1BB46"/>
              </a:buClr>
              <a:buSzPct val="90000"/>
              <a:buFont typeface="Wingdings 2" pitchFamily="18" charset="2"/>
              <a:buChar char="¾"/>
            </a:pPr>
            <a:r>
              <a:rPr lang="en-US" sz="1600"/>
              <a:t>A </a:t>
            </a:r>
            <a:r>
              <a:rPr lang="en-US" sz="1600">
                <a:cs typeface="Times New Roman" pitchFamily="18" charset="0"/>
              </a:rPr>
              <a:t>more integrated model where the bank acquires/sets up an insurance company (or an insurance company acquires a bank).</a:t>
            </a:r>
          </a:p>
          <a:p>
            <a:pPr marL="342900" indent="-342900" algn="l" eaLnBrk="1" hangingPunct="1">
              <a:spcBef>
                <a:spcPct val="20000"/>
              </a:spcBef>
              <a:buClr>
                <a:srgbClr val="F1BB46"/>
              </a:buClr>
              <a:buSzPct val="90000"/>
              <a:buFont typeface="Wingdings 2" pitchFamily="18" charset="2"/>
              <a:buChar char="¾"/>
            </a:pPr>
            <a:r>
              <a:rPr lang="en-US" sz="1600"/>
              <a:t>For maximum benefit (in terms of cross-customer access etc) this would often be established under a Financial Services Group – in theory should produce the most benefit and value for a bank.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title"/>
          </p:nvPr>
        </p:nvSpPr>
        <p:spPr>
          <a:xfrm>
            <a:off x="124870" y="65088"/>
            <a:ext cx="7777162" cy="1398587"/>
          </a:xfrm>
        </p:spPr>
        <p:txBody>
          <a:bodyPr/>
          <a:lstStyle/>
          <a:p>
            <a:pPr eaLnBrk="1" hangingPunct="1"/>
            <a:r>
              <a:rPr lang="en-US" sz="3200" dirty="0" smtClean="0"/>
              <a:t>Model 4: Wholly-owned subsidiary</a:t>
            </a:r>
          </a:p>
        </p:txBody>
      </p:sp>
      <p:sp>
        <p:nvSpPr>
          <p:cNvPr id="21509" name="Line 4"/>
          <p:cNvSpPr>
            <a:spLocks noChangeShapeType="1"/>
          </p:cNvSpPr>
          <p:nvPr/>
        </p:nvSpPr>
        <p:spPr bwMode="auto">
          <a:xfrm>
            <a:off x="5461000" y="4292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MY"/>
          </a:p>
        </p:txBody>
      </p:sp>
      <p:sp>
        <p:nvSpPr>
          <p:cNvPr id="21510" name="Rectangle 5"/>
          <p:cNvSpPr>
            <a:spLocks noChangeArrowheads="1"/>
          </p:cNvSpPr>
          <p:nvPr/>
        </p:nvSpPr>
        <p:spPr bwMode="auto">
          <a:xfrm>
            <a:off x="7324725" y="3478213"/>
            <a:ext cx="838200" cy="385762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Ctr="1"/>
          <a:lstStyle/>
          <a:p>
            <a:r>
              <a:rPr lang="en-US" sz="1200">
                <a:latin typeface="Arial" charset="0"/>
              </a:rPr>
              <a:t>Bank</a:t>
            </a:r>
          </a:p>
          <a:p>
            <a:endParaRPr lang="en-US" sz="1200">
              <a:latin typeface="Arial" charset="0"/>
            </a:endParaRPr>
          </a:p>
        </p:txBody>
      </p:sp>
      <p:sp>
        <p:nvSpPr>
          <p:cNvPr id="21511" name="Text Box 6"/>
          <p:cNvSpPr txBox="1">
            <a:spLocks noChangeArrowheads="1"/>
          </p:cNvSpPr>
          <p:nvPr/>
        </p:nvSpPr>
        <p:spPr bwMode="auto">
          <a:xfrm>
            <a:off x="6629400" y="4686300"/>
            <a:ext cx="23622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200" b="0">
                <a:latin typeface="Arial" charset="0"/>
              </a:rPr>
              <a:t>Bank gets a full share of the distribution and underwriting profit (embedded value arising from the business). </a:t>
            </a:r>
          </a:p>
        </p:txBody>
      </p:sp>
      <p:sp>
        <p:nvSpPr>
          <p:cNvPr id="21512" name="Text Box 7"/>
          <p:cNvSpPr txBox="1">
            <a:spLocks noChangeArrowheads="1"/>
          </p:cNvSpPr>
          <p:nvPr/>
        </p:nvSpPr>
        <p:spPr bwMode="auto">
          <a:xfrm>
            <a:off x="457200" y="2857500"/>
            <a:ext cx="1447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latin typeface="Arial" charset="0"/>
              </a:rPr>
              <a:t>Product Range</a:t>
            </a:r>
          </a:p>
        </p:txBody>
      </p:sp>
      <p:sp>
        <p:nvSpPr>
          <p:cNvPr id="21513" name="Text Box 8"/>
          <p:cNvSpPr txBox="1">
            <a:spLocks noChangeArrowheads="1"/>
          </p:cNvSpPr>
          <p:nvPr/>
        </p:nvSpPr>
        <p:spPr bwMode="auto">
          <a:xfrm>
            <a:off x="2590800" y="2857500"/>
            <a:ext cx="13716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latin typeface="Arial" charset="0"/>
              </a:rPr>
              <a:t>Sales Channel</a:t>
            </a:r>
          </a:p>
        </p:txBody>
      </p:sp>
      <p:sp>
        <p:nvSpPr>
          <p:cNvPr id="21514" name="Text Box 9"/>
          <p:cNvSpPr txBox="1">
            <a:spLocks noChangeArrowheads="1"/>
          </p:cNvSpPr>
          <p:nvPr/>
        </p:nvSpPr>
        <p:spPr bwMode="auto">
          <a:xfrm>
            <a:off x="4419600" y="2857500"/>
            <a:ext cx="19050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latin typeface="Arial" charset="0"/>
              </a:rPr>
              <a:t>Corporate Structure &amp; Ownership</a:t>
            </a:r>
          </a:p>
        </p:txBody>
      </p:sp>
      <p:sp>
        <p:nvSpPr>
          <p:cNvPr id="21515" name="Text Box 10"/>
          <p:cNvSpPr txBox="1">
            <a:spLocks noChangeArrowheads="1"/>
          </p:cNvSpPr>
          <p:nvPr/>
        </p:nvSpPr>
        <p:spPr bwMode="auto">
          <a:xfrm>
            <a:off x="6858000" y="2868613"/>
            <a:ext cx="17526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latin typeface="Arial" charset="0"/>
              </a:rPr>
              <a:t>Fees &amp; Commissions</a:t>
            </a:r>
          </a:p>
        </p:txBody>
      </p:sp>
      <p:sp>
        <p:nvSpPr>
          <p:cNvPr id="21516" name="Rectangle 11"/>
          <p:cNvSpPr>
            <a:spLocks noChangeArrowheads="1"/>
          </p:cNvSpPr>
          <p:nvPr/>
        </p:nvSpPr>
        <p:spPr bwMode="auto">
          <a:xfrm>
            <a:off x="4926013" y="3454400"/>
            <a:ext cx="1068387" cy="846138"/>
          </a:xfrm>
          <a:prstGeom prst="rect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Ctr="1"/>
          <a:lstStyle/>
          <a:p>
            <a:r>
              <a:rPr lang="en-US" sz="1200">
                <a:latin typeface="Arial" charset="0"/>
              </a:rPr>
              <a:t>Bank</a:t>
            </a:r>
          </a:p>
          <a:p>
            <a:endParaRPr lang="en-US" sz="1200">
              <a:latin typeface="Arial" charset="0"/>
            </a:endParaRPr>
          </a:p>
        </p:txBody>
      </p:sp>
      <p:sp>
        <p:nvSpPr>
          <p:cNvPr id="21517" name="Rectangle 12"/>
          <p:cNvSpPr>
            <a:spLocks noChangeArrowheads="1"/>
          </p:cNvSpPr>
          <p:nvPr/>
        </p:nvSpPr>
        <p:spPr bwMode="auto">
          <a:xfrm>
            <a:off x="4914900" y="4533900"/>
            <a:ext cx="1068388" cy="8461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Ctr="1"/>
          <a:lstStyle/>
          <a:p>
            <a:r>
              <a:rPr lang="en-US" sz="1200">
                <a:latin typeface="Arial" charset="0"/>
              </a:rPr>
              <a:t>100% owned  insurance subsidiary</a:t>
            </a:r>
            <a:endParaRPr lang="en-US" sz="1200" b="0">
              <a:latin typeface="Arial" charset="0"/>
            </a:endParaRPr>
          </a:p>
        </p:txBody>
      </p:sp>
      <p:sp>
        <p:nvSpPr>
          <p:cNvPr id="21518" name="Line 13"/>
          <p:cNvSpPr>
            <a:spLocks noChangeShapeType="1"/>
          </p:cNvSpPr>
          <p:nvPr/>
        </p:nvSpPr>
        <p:spPr bwMode="auto">
          <a:xfrm>
            <a:off x="5461000" y="43815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MY"/>
          </a:p>
        </p:txBody>
      </p:sp>
      <p:sp>
        <p:nvSpPr>
          <p:cNvPr id="21519" name="Line 14"/>
          <p:cNvSpPr>
            <a:spLocks noChangeShapeType="1"/>
          </p:cNvSpPr>
          <p:nvPr/>
        </p:nvSpPr>
        <p:spPr bwMode="auto">
          <a:xfrm>
            <a:off x="7727950" y="3873500"/>
            <a:ext cx="0" cy="777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MY"/>
          </a:p>
        </p:txBody>
      </p:sp>
      <p:sp>
        <p:nvSpPr>
          <p:cNvPr id="21520" name="Text Box 15"/>
          <p:cNvSpPr txBox="1">
            <a:spLocks noChangeArrowheads="1"/>
          </p:cNvSpPr>
          <p:nvPr/>
        </p:nvSpPr>
        <p:spPr bwMode="auto">
          <a:xfrm>
            <a:off x="7380288" y="3925888"/>
            <a:ext cx="758825" cy="7143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0">
                <a:latin typeface="Arial" charset="0"/>
              </a:rPr>
              <a:t>100% owned Life Company</a:t>
            </a: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609600" y="3340100"/>
            <a:ext cx="3048000" cy="1193800"/>
            <a:chOff x="576" y="2312"/>
            <a:chExt cx="1920" cy="752"/>
          </a:xfrm>
        </p:grpSpPr>
        <p:sp>
          <p:nvSpPr>
            <p:cNvPr id="21533" name="Rectangle 17"/>
            <p:cNvSpPr>
              <a:spLocks noChangeArrowheads="1"/>
            </p:cNvSpPr>
            <p:nvPr/>
          </p:nvSpPr>
          <p:spPr bwMode="auto">
            <a:xfrm>
              <a:off x="1746" y="2312"/>
              <a:ext cx="750" cy="576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Ctr="1"/>
            <a:lstStyle/>
            <a:p>
              <a:r>
                <a:rPr lang="en-US" sz="1200">
                  <a:latin typeface="Arial" charset="0"/>
                </a:rPr>
                <a:t>Bank Staff</a:t>
              </a:r>
            </a:p>
          </p:txBody>
        </p:sp>
        <p:pic>
          <p:nvPicPr>
            <p:cNvPr id="21534" name="Picture 18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868" y="2497"/>
              <a:ext cx="496" cy="34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sp>
          <p:nvSpPr>
            <p:cNvPr id="21535" name="Rectangle 19"/>
            <p:cNvSpPr>
              <a:spLocks noChangeArrowheads="1"/>
            </p:cNvSpPr>
            <p:nvPr/>
          </p:nvSpPr>
          <p:spPr bwMode="auto">
            <a:xfrm>
              <a:off x="576" y="2312"/>
              <a:ext cx="576" cy="48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1200">
                  <a:latin typeface="Arial" charset="0"/>
                </a:rPr>
                <a:t>Automatic</a:t>
              </a:r>
            </a:p>
            <a:p>
              <a:endParaRPr lang="en-US" sz="1200">
                <a:latin typeface="Arial" charset="0"/>
              </a:endParaRPr>
            </a:p>
            <a:p>
              <a:r>
                <a:rPr lang="en-US" sz="1200" b="0">
                  <a:latin typeface="Arial" charset="0"/>
                </a:rPr>
                <a:t>Credit Life</a:t>
              </a:r>
            </a:p>
            <a:p>
              <a:r>
                <a:rPr lang="en-US" sz="1200" b="0">
                  <a:latin typeface="Arial" charset="0"/>
                </a:rPr>
                <a:t>MRTA</a:t>
              </a:r>
            </a:p>
          </p:txBody>
        </p:sp>
        <p:sp>
          <p:nvSpPr>
            <p:cNvPr id="21536" name="Line 20"/>
            <p:cNvSpPr>
              <a:spLocks noChangeShapeType="1"/>
            </p:cNvSpPr>
            <p:nvPr/>
          </p:nvSpPr>
          <p:spPr bwMode="auto">
            <a:xfrm flipV="1">
              <a:off x="1148" y="2556"/>
              <a:ext cx="6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MY"/>
            </a:p>
          </p:txBody>
        </p:sp>
        <p:sp>
          <p:nvSpPr>
            <p:cNvPr id="21537" name="Line 21"/>
            <p:cNvSpPr>
              <a:spLocks noChangeShapeType="1"/>
            </p:cNvSpPr>
            <p:nvPr/>
          </p:nvSpPr>
          <p:spPr bwMode="auto">
            <a:xfrm>
              <a:off x="1152" y="2560"/>
              <a:ext cx="736" cy="5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MY"/>
            </a:p>
          </p:txBody>
        </p:sp>
      </p:grpSp>
      <p:sp>
        <p:nvSpPr>
          <p:cNvPr id="21522" name="Line 24"/>
          <p:cNvSpPr>
            <a:spLocks noChangeShapeType="1"/>
          </p:cNvSpPr>
          <p:nvPr/>
        </p:nvSpPr>
        <p:spPr bwMode="auto">
          <a:xfrm>
            <a:off x="1492250" y="466725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MY"/>
          </a:p>
        </p:txBody>
      </p:sp>
      <p:sp>
        <p:nvSpPr>
          <p:cNvPr id="21523" name="Rectangle 26"/>
          <p:cNvSpPr>
            <a:spLocks noChangeArrowheads="1"/>
          </p:cNvSpPr>
          <p:nvPr/>
        </p:nvSpPr>
        <p:spPr bwMode="auto">
          <a:xfrm>
            <a:off x="2711450" y="4229100"/>
            <a:ext cx="1038225" cy="904875"/>
          </a:xfrm>
          <a:prstGeom prst="rect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Ctr="1"/>
          <a:lstStyle/>
          <a:p>
            <a:r>
              <a:rPr lang="en-US" sz="1200">
                <a:latin typeface="Arial" charset="0"/>
              </a:rPr>
              <a:t>Telemarketing</a:t>
            </a:r>
          </a:p>
        </p:txBody>
      </p:sp>
      <p:pic>
        <p:nvPicPr>
          <p:cNvPr id="21524" name="Picture 27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2827338" y="4545013"/>
            <a:ext cx="727075" cy="477837"/>
          </a:xfrm>
          <a:noFill/>
        </p:spPr>
      </p:pic>
      <p:sp>
        <p:nvSpPr>
          <p:cNvPr id="21525" name="Rectangle 28"/>
          <p:cNvSpPr>
            <a:spLocks noChangeArrowheads="1"/>
          </p:cNvSpPr>
          <p:nvPr/>
        </p:nvSpPr>
        <p:spPr bwMode="auto">
          <a:xfrm>
            <a:off x="825500" y="4165600"/>
            <a:ext cx="990600" cy="7778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1200">
                <a:latin typeface="Arial" charset="0"/>
              </a:rPr>
              <a:t>Simple Products </a:t>
            </a:r>
          </a:p>
          <a:p>
            <a:r>
              <a:rPr lang="en-US" sz="1200" b="0">
                <a:latin typeface="Arial" charset="0"/>
              </a:rPr>
              <a:t>Term</a:t>
            </a:r>
          </a:p>
          <a:p>
            <a:r>
              <a:rPr lang="en-US" sz="1200" b="0">
                <a:latin typeface="Arial" charset="0"/>
              </a:rPr>
              <a:t>PA</a:t>
            </a:r>
          </a:p>
        </p:txBody>
      </p:sp>
      <p:sp>
        <p:nvSpPr>
          <p:cNvPr id="21526" name="Line 29"/>
          <p:cNvSpPr>
            <a:spLocks noChangeShapeType="1"/>
          </p:cNvSpPr>
          <p:nvPr/>
        </p:nvSpPr>
        <p:spPr bwMode="auto">
          <a:xfrm flipV="1">
            <a:off x="1816100" y="3962400"/>
            <a:ext cx="5969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MY"/>
          </a:p>
        </p:txBody>
      </p:sp>
      <p:grpSp>
        <p:nvGrpSpPr>
          <p:cNvPr id="3" name="Group 30"/>
          <p:cNvGrpSpPr>
            <a:grpSpLocks/>
          </p:cNvGrpSpPr>
          <p:nvPr/>
        </p:nvGrpSpPr>
        <p:grpSpPr bwMode="auto">
          <a:xfrm>
            <a:off x="647700" y="5081588"/>
            <a:ext cx="2895600" cy="912812"/>
            <a:chOff x="240" y="2705"/>
            <a:chExt cx="1824" cy="575"/>
          </a:xfrm>
        </p:grpSpPr>
        <p:sp>
          <p:nvSpPr>
            <p:cNvPr id="21528" name="Rectangle 31"/>
            <p:cNvSpPr>
              <a:spLocks noChangeArrowheads="1"/>
            </p:cNvSpPr>
            <p:nvPr/>
          </p:nvSpPr>
          <p:spPr bwMode="auto">
            <a:xfrm>
              <a:off x="288" y="2777"/>
              <a:ext cx="576" cy="50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1200">
                  <a:latin typeface="Arial" charset="0"/>
                </a:rPr>
                <a:t>Ordinary</a:t>
              </a:r>
            </a:p>
            <a:p>
              <a:endParaRPr lang="en-US" sz="1200">
                <a:latin typeface="Arial" charset="0"/>
              </a:endParaRPr>
            </a:p>
            <a:p>
              <a:endParaRPr lang="en-US" sz="1200">
                <a:latin typeface="Arial" charset="0"/>
              </a:endParaRPr>
            </a:p>
            <a:p>
              <a:endParaRPr lang="en-US" sz="1200">
                <a:latin typeface="Arial" charset="0"/>
              </a:endParaRPr>
            </a:p>
          </p:txBody>
        </p:sp>
        <p:sp>
          <p:nvSpPr>
            <p:cNvPr id="21529" name="Text Box 32"/>
            <p:cNvSpPr txBox="1">
              <a:spLocks noChangeArrowheads="1"/>
            </p:cNvSpPr>
            <p:nvPr/>
          </p:nvSpPr>
          <p:spPr bwMode="auto">
            <a:xfrm>
              <a:off x="240" y="2885"/>
              <a:ext cx="672" cy="3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sz="1200" b="0">
                  <a:latin typeface="Arial" charset="0"/>
                </a:rPr>
                <a:t>Protection</a:t>
              </a:r>
            </a:p>
            <a:p>
              <a:pPr>
                <a:lnSpc>
                  <a:spcPct val="80000"/>
                </a:lnSpc>
              </a:pPr>
              <a:r>
                <a:rPr lang="en-US" sz="1200" b="0">
                  <a:latin typeface="Arial" charset="0"/>
                </a:rPr>
                <a:t>Savings</a:t>
              </a:r>
            </a:p>
            <a:p>
              <a:pPr>
                <a:lnSpc>
                  <a:spcPct val="80000"/>
                </a:lnSpc>
              </a:pPr>
              <a:r>
                <a:rPr lang="en-US" sz="1200" b="0">
                  <a:latin typeface="Arial" charset="0"/>
                </a:rPr>
                <a:t>Pensions etc</a:t>
              </a:r>
              <a:endParaRPr lang="en-US" sz="1200">
                <a:latin typeface="Arial" charset="0"/>
              </a:endParaRPr>
            </a:p>
          </p:txBody>
        </p:sp>
        <p:sp>
          <p:nvSpPr>
            <p:cNvPr id="21530" name="Rectangle 33"/>
            <p:cNvSpPr>
              <a:spLocks noChangeArrowheads="1"/>
            </p:cNvSpPr>
            <p:nvPr/>
          </p:nvSpPr>
          <p:spPr bwMode="auto">
            <a:xfrm>
              <a:off x="1344" y="2705"/>
              <a:ext cx="720" cy="56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Ctr="1"/>
            <a:lstStyle/>
            <a:p>
              <a:pPr>
                <a:lnSpc>
                  <a:spcPct val="80000"/>
                </a:lnSpc>
              </a:pPr>
              <a:r>
                <a:rPr lang="en-US" sz="1200">
                  <a:latin typeface="Arial" charset="0"/>
                </a:rPr>
                <a:t>JV Financial Advisor</a:t>
              </a:r>
            </a:p>
          </p:txBody>
        </p:sp>
        <p:pic>
          <p:nvPicPr>
            <p:cNvPr id="21531" name="Picture 34" descr="j0078616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466" y="2935"/>
              <a:ext cx="480" cy="29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sp>
          <p:nvSpPr>
            <p:cNvPr id="21532" name="Line 35"/>
            <p:cNvSpPr>
              <a:spLocks noChangeShapeType="1"/>
            </p:cNvSpPr>
            <p:nvPr/>
          </p:nvSpPr>
          <p:spPr bwMode="auto">
            <a:xfrm flipV="1">
              <a:off x="864" y="2992"/>
              <a:ext cx="488" cy="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MY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27EBD69-5420-4D7A-ADE7-065947CB9B09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5240" y="0"/>
            <a:ext cx="9108760" cy="9906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Bancassurance models – impact on commitment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965576"/>
            <a:ext cx="8001000" cy="533400"/>
          </a:xfrm>
          <a:noFill/>
        </p:spPr>
        <p:txBody>
          <a:bodyPr lIns="0" tIns="0" rIns="0" bIns="0"/>
          <a:lstStyle/>
          <a:p>
            <a:pPr marL="342900" indent="-342900" eaLnBrk="1" hangingPunct="1">
              <a:lnSpc>
                <a:spcPct val="75000"/>
              </a:lnSpc>
            </a:pPr>
            <a:r>
              <a:rPr lang="en-US" sz="1800" b="1" dirty="0" smtClean="0"/>
              <a:t>Commitment of both parties is one of the most key CSFs since without high levels of commitment the operation is destined to fail</a:t>
            </a:r>
          </a:p>
          <a:p>
            <a:pPr marL="342900" indent="-342900" eaLnBrk="1" hangingPunct="1">
              <a:lnSpc>
                <a:spcPct val="75000"/>
              </a:lnSpc>
            </a:pPr>
            <a:r>
              <a:rPr lang="en-US" sz="1800" b="1" dirty="0" smtClean="0"/>
              <a:t>Relationship also key to success and should be closer as the model develops </a:t>
            </a:r>
          </a:p>
        </p:txBody>
      </p:sp>
      <p:sp>
        <p:nvSpPr>
          <p:cNvPr id="357380" name="Rectangle 4"/>
          <p:cNvSpPr>
            <a:spLocks noChangeArrowheads="1"/>
          </p:cNvSpPr>
          <p:nvPr/>
        </p:nvSpPr>
        <p:spPr bwMode="auto">
          <a:xfrm>
            <a:off x="1658938" y="2419350"/>
            <a:ext cx="5434012" cy="31623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18900000" scaled="1"/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MY"/>
          </a:p>
        </p:txBody>
      </p:sp>
      <p:cxnSp>
        <p:nvCxnSpPr>
          <p:cNvPr id="5126" name="AutoShape 5"/>
          <p:cNvCxnSpPr>
            <a:cxnSpLocks noChangeShapeType="1"/>
            <a:stCxn id="357380" idx="1"/>
            <a:endCxn id="357380" idx="3"/>
          </p:cNvCxnSpPr>
          <p:nvPr/>
        </p:nvCxnSpPr>
        <p:spPr bwMode="auto">
          <a:xfrm>
            <a:off x="1639888" y="4000500"/>
            <a:ext cx="5472112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</p:spPr>
      </p:cxnSp>
      <p:cxnSp>
        <p:nvCxnSpPr>
          <p:cNvPr id="5127" name="AutoShape 6"/>
          <p:cNvCxnSpPr>
            <a:cxnSpLocks noChangeShapeType="1"/>
            <a:stCxn id="357380" idx="0"/>
            <a:endCxn id="357380" idx="2"/>
          </p:cNvCxnSpPr>
          <p:nvPr/>
        </p:nvCxnSpPr>
        <p:spPr bwMode="auto">
          <a:xfrm>
            <a:off x="4376738" y="2397125"/>
            <a:ext cx="0" cy="3206750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</p:spPr>
      </p:cxnSp>
      <p:sp>
        <p:nvSpPr>
          <p:cNvPr id="5128" name="Rectangle 7"/>
          <p:cNvSpPr>
            <a:spLocks noChangeArrowheads="1"/>
          </p:cNvSpPr>
          <p:nvPr/>
        </p:nvSpPr>
        <p:spPr bwMode="auto">
          <a:xfrm>
            <a:off x="3017838" y="1752600"/>
            <a:ext cx="2795587" cy="582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400" b="1"/>
              <a:t>High level of commitment to bancassurance</a:t>
            </a:r>
          </a:p>
        </p:txBody>
      </p:sp>
      <p:sp>
        <p:nvSpPr>
          <p:cNvPr id="5129" name="Rectangle 8"/>
          <p:cNvSpPr>
            <a:spLocks noChangeArrowheads="1"/>
          </p:cNvSpPr>
          <p:nvPr/>
        </p:nvSpPr>
        <p:spPr bwMode="auto">
          <a:xfrm>
            <a:off x="3017838" y="5665788"/>
            <a:ext cx="2795587" cy="582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400" b="1"/>
              <a:t>Low level of commitment to bancassurance</a:t>
            </a:r>
          </a:p>
        </p:txBody>
      </p:sp>
      <p:sp>
        <p:nvSpPr>
          <p:cNvPr id="5130" name="Rectangle 9"/>
          <p:cNvSpPr>
            <a:spLocks noChangeArrowheads="1"/>
          </p:cNvSpPr>
          <p:nvPr/>
        </p:nvSpPr>
        <p:spPr bwMode="auto">
          <a:xfrm>
            <a:off x="7092950" y="3584575"/>
            <a:ext cx="1517650" cy="749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400" b="1" dirty="0" smtClean="0"/>
              <a:t>Marketing</a:t>
            </a:r>
          </a:p>
          <a:p>
            <a:pPr algn="ctr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400" b="1" dirty="0" smtClean="0"/>
              <a:t>agreements</a:t>
            </a:r>
            <a:endParaRPr lang="en-US" sz="1400" b="1" dirty="0"/>
          </a:p>
        </p:txBody>
      </p:sp>
      <p:sp>
        <p:nvSpPr>
          <p:cNvPr id="5131" name="Rectangle 10"/>
          <p:cNvSpPr>
            <a:spLocks noChangeArrowheads="1"/>
          </p:cNvSpPr>
          <p:nvPr/>
        </p:nvSpPr>
        <p:spPr bwMode="auto">
          <a:xfrm>
            <a:off x="381000" y="3584575"/>
            <a:ext cx="1277938" cy="749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400" b="1"/>
              <a:t>Wholly owned </a:t>
            </a:r>
          </a:p>
        </p:txBody>
      </p:sp>
      <p:sp>
        <p:nvSpPr>
          <p:cNvPr id="5132" name="Oval 11"/>
          <p:cNvSpPr>
            <a:spLocks noChangeArrowheads="1"/>
          </p:cNvSpPr>
          <p:nvPr/>
        </p:nvSpPr>
        <p:spPr bwMode="auto">
          <a:xfrm>
            <a:off x="5105401" y="4500563"/>
            <a:ext cx="1917700" cy="749300"/>
          </a:xfrm>
          <a:prstGeom prst="ellipse">
            <a:avLst/>
          </a:prstGeom>
          <a:solidFill>
            <a:srgbClr val="FFFFFF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400" b="1"/>
              <a:t>Distribution agreements</a:t>
            </a:r>
          </a:p>
        </p:txBody>
      </p:sp>
      <p:sp>
        <p:nvSpPr>
          <p:cNvPr id="5133" name="Oval 12"/>
          <p:cNvSpPr>
            <a:spLocks noChangeArrowheads="1"/>
          </p:cNvSpPr>
          <p:nvPr/>
        </p:nvSpPr>
        <p:spPr bwMode="auto">
          <a:xfrm>
            <a:off x="1739900" y="2501900"/>
            <a:ext cx="1438275" cy="749300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400" b="1"/>
              <a:t>Bank Own</a:t>
            </a:r>
          </a:p>
          <a:p>
            <a:pPr algn="ctr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400" b="1"/>
              <a:t>Company</a:t>
            </a:r>
          </a:p>
        </p:txBody>
      </p:sp>
      <p:sp>
        <p:nvSpPr>
          <p:cNvPr id="5134" name="Oval 13"/>
          <p:cNvSpPr>
            <a:spLocks noChangeArrowheads="1"/>
          </p:cNvSpPr>
          <p:nvPr/>
        </p:nvSpPr>
        <p:spPr bwMode="auto">
          <a:xfrm>
            <a:off x="2857500" y="3251200"/>
            <a:ext cx="1438275" cy="749300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400" b="1"/>
              <a:t>Joint Venture</a:t>
            </a:r>
          </a:p>
        </p:txBody>
      </p:sp>
      <p:sp>
        <p:nvSpPr>
          <p:cNvPr id="5135" name="Oval 14"/>
          <p:cNvSpPr>
            <a:spLocks noChangeArrowheads="1"/>
          </p:cNvSpPr>
          <p:nvPr/>
        </p:nvSpPr>
        <p:spPr bwMode="auto">
          <a:xfrm>
            <a:off x="3336925" y="4083050"/>
            <a:ext cx="1438275" cy="749300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400" b="1"/>
              <a:t>Merger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FA2A327-1A72-4CAB-BABC-AAB22F5E5AF1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15400" cy="990600"/>
          </a:xfrm>
        </p:spPr>
        <p:txBody>
          <a:bodyPr/>
          <a:lstStyle/>
          <a:p>
            <a:pPr eaLnBrk="1" hangingPunct="1"/>
            <a:r>
              <a:rPr lang="en-GB" sz="3200" dirty="0" smtClean="0"/>
              <a:t>Bancassurance models – pros and cons (Bank)</a:t>
            </a:r>
          </a:p>
        </p:txBody>
      </p:sp>
      <p:graphicFrame>
        <p:nvGraphicFramePr>
          <p:cNvPr id="358403" name="Group 3"/>
          <p:cNvGraphicFramePr>
            <a:graphicFrameLocks noGrp="1"/>
          </p:cNvGraphicFramePr>
          <p:nvPr>
            <p:ph type="tbl" idx="1"/>
          </p:nvPr>
        </p:nvGraphicFramePr>
        <p:xfrm>
          <a:off x="381000" y="1143000"/>
          <a:ext cx="8382000" cy="5084396"/>
        </p:xfrm>
        <a:graphic>
          <a:graphicData uri="http://schemas.openxmlformats.org/drawingml/2006/table">
            <a:tbl>
              <a:tblPr/>
              <a:tblGrid>
                <a:gridCol w="1185863"/>
                <a:gridCol w="3479800"/>
                <a:gridCol w="3716337"/>
              </a:tblGrid>
              <a:tr h="32585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41230"/>
                        </a:buClr>
                        <a:buSzPct val="90000"/>
                        <a:buFont typeface="Wingdings 2" pitchFamily="18" charset="2"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41230"/>
                        </a:buClr>
                        <a:buSzPct val="9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ADVANTAGES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41230"/>
                        </a:buClr>
                        <a:buSzPct val="9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DISADVANTAGES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79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41230"/>
                        </a:buClr>
                        <a:buSzPct val="9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DISTRIBUTION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41230"/>
                        </a:buClr>
                        <a:buSzPct val="9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AGREEMENT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1775" marR="0" lvl="0" indent="-231775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41230"/>
                        </a:buClr>
                        <a:buSzPct val="90000"/>
                        <a:buFont typeface="Wingdings 2" pitchFamily="18" charset="2"/>
                        <a:buChar char="¾"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Ease of tying up with insurance partner(s)</a:t>
                      </a:r>
                    </a:p>
                    <a:p>
                      <a:pPr marL="231775" marR="0" lvl="0" indent="-231775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41230"/>
                        </a:buClr>
                        <a:buSzPct val="90000"/>
                        <a:buFont typeface="Wingdings 2" pitchFamily="18" charset="2"/>
                        <a:buChar char="¾"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No investment required</a:t>
                      </a:r>
                    </a:p>
                    <a:p>
                      <a:pPr marL="231775" marR="0" lvl="0" indent="-231775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41230"/>
                        </a:buClr>
                        <a:buSzPct val="90000"/>
                        <a:buFont typeface="Wingdings 2" pitchFamily="18" charset="2"/>
                        <a:buChar char="¾"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Open to other partnership options</a:t>
                      </a:r>
                      <a:endParaRPr kumimoji="0" lang="en-GB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1775" marR="0" lvl="0" indent="-231775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41230"/>
                        </a:buClr>
                        <a:buSzPct val="90000"/>
                        <a:buFont typeface="Wingdings 2" pitchFamily="18" charset="2"/>
                        <a:buChar char="¾"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Ease of exit – can lose hard won relationship </a:t>
                      </a:r>
                    </a:p>
                    <a:p>
                      <a:pPr marL="231775" marR="0" lvl="0" indent="-231775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41230"/>
                        </a:buClr>
                        <a:buSzPct val="90000"/>
                        <a:buFont typeface="Wingdings 2" pitchFamily="18" charset="2"/>
                        <a:buChar char="¾"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Lack of commitment from Insurer/s</a:t>
                      </a:r>
                    </a:p>
                    <a:p>
                      <a:pPr marL="231775" marR="0" lvl="0" indent="-231775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41230"/>
                        </a:buClr>
                        <a:buSzPct val="90000"/>
                        <a:buFont typeface="Wingdings 2" pitchFamily="18" charset="2"/>
                        <a:buChar char="¾"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No share of underwriting profits</a:t>
                      </a:r>
                    </a:p>
                    <a:p>
                      <a:pPr marL="231775" marR="0" lvl="0" indent="-231775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41230"/>
                        </a:buClr>
                        <a:buSzPct val="90000"/>
                        <a:buFont typeface="Wingdings 2" pitchFamily="18" charset="2"/>
                        <a:buChar char="¾"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Tendency to sell only “compulsory” products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34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41230"/>
                        </a:buClr>
                        <a:buSzPct val="9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JOINT VENTURE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1775" marR="0" lvl="0" indent="-231775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41230"/>
                        </a:buClr>
                        <a:buSzPct val="90000"/>
                        <a:buFont typeface="Wingdings 2" pitchFamily="18" charset="2"/>
                        <a:buChar char="¾"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Financial and management commitment from Insurer</a:t>
                      </a:r>
                    </a:p>
                    <a:p>
                      <a:pPr marL="231775" marR="0" lvl="0" indent="-231775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41230"/>
                        </a:buClr>
                        <a:buSzPct val="90000"/>
                        <a:buFont typeface="Wingdings 2" pitchFamily="18" charset="2"/>
                        <a:buChar char="¾"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A share of underwriting profits</a:t>
                      </a:r>
                    </a:p>
                    <a:p>
                      <a:pPr marL="231775" marR="0" lvl="0" indent="-231775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41230"/>
                        </a:buClr>
                        <a:buSzPct val="90000"/>
                        <a:buFont typeface="Wingdings 2" pitchFamily="18" charset="2"/>
                        <a:buChar char="¾"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Access to expertise of Insurer</a:t>
                      </a:r>
                    </a:p>
                    <a:p>
                      <a:pPr marL="231775" marR="0" lvl="0" indent="-231775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41230"/>
                        </a:buClr>
                        <a:buSzPct val="90000"/>
                        <a:buFont typeface="Wingdings 2" pitchFamily="18" charset="2"/>
                        <a:buChar char="¾"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Risks are shared by Insurance partner</a:t>
                      </a:r>
                    </a:p>
                    <a:p>
                      <a:pPr marL="231775" marR="0" lvl="0" indent="-231775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41230"/>
                        </a:buClr>
                        <a:buSzPct val="90000"/>
                        <a:buFont typeface="Wingdings 2" pitchFamily="18" charset="2"/>
                        <a:buChar char="¾"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Clear definition of responsibilities</a:t>
                      </a:r>
                    </a:p>
                    <a:p>
                      <a:pPr marL="231775" marR="0" lvl="0" indent="-231775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41230"/>
                        </a:buClr>
                        <a:buSzPct val="90000"/>
                        <a:buFont typeface="Wingdings 2" pitchFamily="18" charset="2"/>
                        <a:buChar char="¾"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Greater penetration of customer wallet </a:t>
                      </a:r>
                    </a:p>
                    <a:p>
                      <a:pPr marL="231775" marR="0" lvl="0" indent="-231775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41230"/>
                        </a:buClr>
                        <a:buSzPct val="90000"/>
                        <a:buFont typeface="Wingdings 2" pitchFamily="18" charset="2"/>
                        <a:buChar char="¾"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Can drive reciprocal business agreements</a:t>
                      </a:r>
                      <a:endParaRPr kumimoji="0" lang="en-GB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1775" marR="0" lvl="0" indent="-231775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41230"/>
                        </a:buClr>
                        <a:buSzPct val="90000"/>
                        <a:buFont typeface="Wingdings 2" pitchFamily="18" charset="2"/>
                        <a:buChar char="¾"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Greater investment needed</a:t>
                      </a:r>
                    </a:p>
                    <a:p>
                      <a:pPr marL="231775" marR="0" lvl="0" indent="-231775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41230"/>
                        </a:buClr>
                        <a:buSzPct val="90000"/>
                        <a:buFont typeface="Wingdings 2" pitchFamily="18" charset="2"/>
                        <a:buChar char="¾"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Potential conflict with core business</a:t>
                      </a:r>
                    </a:p>
                    <a:p>
                      <a:pPr marL="231775" marR="0" lvl="0" indent="-231775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41230"/>
                        </a:buClr>
                        <a:buSzPct val="90000"/>
                        <a:buFont typeface="Wingdings 2" pitchFamily="18" charset="2"/>
                        <a:buChar char="¾"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Not easy to find a ‘best fit’ insurance partner</a:t>
                      </a:r>
                    </a:p>
                    <a:p>
                      <a:pPr marL="231775" marR="0" lvl="0" indent="-231775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41230"/>
                        </a:buClr>
                        <a:buSzPct val="90000"/>
                        <a:buFont typeface="Wingdings 2" pitchFamily="18" charset="2"/>
                        <a:buChar char="¾"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Culture differences/difficulties</a:t>
                      </a:r>
                    </a:p>
                    <a:p>
                      <a:pPr marL="231775" marR="0" lvl="0" indent="-231775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41230"/>
                        </a:buClr>
                        <a:buSzPct val="90000"/>
                        <a:buFont typeface="Wingdings 2" pitchFamily="18" charset="2"/>
                        <a:buChar char="¾"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Need to ‘open up’ customer base to insurer</a:t>
                      </a:r>
                    </a:p>
                    <a:p>
                      <a:pPr marL="231775" marR="0" lvl="0" indent="-231775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41230"/>
                        </a:buClr>
                        <a:buSzPct val="90000"/>
                        <a:buFont typeface="Wingdings 2" pitchFamily="18" charset="2"/>
                        <a:buChar char="¾"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Risk of brand damage if insurer does not deliver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61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41230"/>
                        </a:buClr>
                        <a:buSzPct val="9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MERGER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1775" marR="0" lvl="0" indent="-231775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41230"/>
                        </a:buClr>
                        <a:buSzPct val="90000"/>
                        <a:buFont typeface="Wingdings 2" pitchFamily="18" charset="2"/>
                        <a:buChar char="¾"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Financial commitment and management from Insurer</a:t>
                      </a:r>
                    </a:p>
                    <a:p>
                      <a:pPr marL="231775" marR="0" lvl="0" indent="-231775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41230"/>
                        </a:buClr>
                        <a:buSzPct val="90000"/>
                        <a:buFont typeface="Wingdings 2" pitchFamily="18" charset="2"/>
                        <a:buChar char="¾"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A share of underwriting profits</a:t>
                      </a:r>
                    </a:p>
                    <a:p>
                      <a:pPr marL="231775" marR="0" lvl="0" indent="-231775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41230"/>
                        </a:buClr>
                        <a:buSzPct val="90000"/>
                        <a:buFont typeface="Wingdings 2" pitchFamily="18" charset="2"/>
                        <a:buChar char="¾"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Access to unique expertise of Insurer</a:t>
                      </a:r>
                    </a:p>
                    <a:p>
                      <a:pPr marL="231775" marR="0" lvl="0" indent="-231775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41230"/>
                        </a:buClr>
                        <a:buSzPct val="90000"/>
                        <a:buFont typeface="Wingdings 2" pitchFamily="18" charset="2"/>
                        <a:buChar char="¾"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Ease of entry to a new market – especially if partner is a well-respected institution </a:t>
                      </a:r>
                    </a:p>
                    <a:p>
                      <a:pPr marL="231775" marR="0" lvl="0" indent="-231775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41230"/>
                        </a:buClr>
                        <a:buSzPct val="90000"/>
                        <a:buFont typeface="Wingdings 2" pitchFamily="18" charset="2"/>
                        <a:buChar char="¾"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Take over of partner’s assets and existing business (including any goodwill)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1775" marR="0" lvl="0" indent="-231775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41230"/>
                        </a:buClr>
                        <a:buSzPct val="90000"/>
                        <a:buFont typeface="Wingdings 2" pitchFamily="18" charset="2"/>
                        <a:buChar char="¾"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Difficult to find a ‘best fit’ partner to merge with</a:t>
                      </a:r>
                    </a:p>
                    <a:p>
                      <a:pPr marL="231775" marR="0" lvl="0" indent="-231775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41230"/>
                        </a:buClr>
                        <a:buSzPct val="90000"/>
                        <a:buFont typeface="Wingdings 2" pitchFamily="18" charset="2"/>
                        <a:buChar char="¾"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Loss of independence</a:t>
                      </a:r>
                    </a:p>
                    <a:p>
                      <a:pPr marL="231775" marR="0" lvl="0" indent="-231775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41230"/>
                        </a:buClr>
                        <a:buSzPct val="90000"/>
                        <a:buFont typeface="Wingdings 2" pitchFamily="18" charset="2"/>
                        <a:buChar char="¾"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Potential difficulties in post-merger integration</a:t>
                      </a:r>
                    </a:p>
                    <a:p>
                      <a:pPr marL="231775" marR="0" lvl="0" indent="-231775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41230"/>
                        </a:buClr>
                        <a:buSzPct val="90000"/>
                        <a:buFont typeface="Wingdings 2" pitchFamily="18" charset="2"/>
                        <a:buChar char="¾"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Merger integration could delay or stall business initiative or existing operation</a:t>
                      </a:r>
                    </a:p>
                    <a:p>
                      <a:pPr marL="231775" marR="0" lvl="0" indent="-231775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41230"/>
                        </a:buClr>
                        <a:buSzPct val="90000"/>
                        <a:buFont typeface="Wingdings 2" pitchFamily="18" charset="2"/>
                        <a:buChar char="¾"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Take over of partner’s existing liabilities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41230"/>
                        </a:buClr>
                        <a:buSzPct val="9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OWN OPERATION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1775" marR="0" lvl="0" indent="-231775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41230"/>
                        </a:buClr>
                        <a:buSzPct val="90000"/>
                        <a:buFont typeface="Wingdings 2" pitchFamily="18" charset="2"/>
                        <a:buChar char="¾"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Retain of profits within own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organisation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  <a:p>
                      <a:pPr marL="231775" marR="0" lvl="0" indent="-231775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41230"/>
                        </a:buClr>
                        <a:buSzPct val="90000"/>
                        <a:buFont typeface="Wingdings 2" pitchFamily="18" charset="2"/>
                        <a:buChar char="¾"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Full control of operation</a:t>
                      </a:r>
                      <a:endParaRPr kumimoji="0" lang="en-GB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1775" marR="0" lvl="0" indent="-231775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41230"/>
                        </a:buClr>
                        <a:buSzPct val="90000"/>
                        <a:buFont typeface="Wingdings 2" pitchFamily="18" charset="2"/>
                        <a:buChar char="¾"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All risks retained within own operation</a:t>
                      </a:r>
                    </a:p>
                    <a:p>
                      <a:pPr marL="231775" marR="0" lvl="0" indent="-231775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41230"/>
                        </a:buClr>
                        <a:buSzPct val="90000"/>
                        <a:buFont typeface="Wingdings 2" pitchFamily="18" charset="2"/>
                        <a:buChar char="¾"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Lack of external/insurance expertise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57AE9C5-1637-45DD-88C9-E8A78040352D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-1" y="0"/>
            <a:ext cx="8843749" cy="990600"/>
          </a:xfrm>
        </p:spPr>
        <p:txBody>
          <a:bodyPr/>
          <a:lstStyle/>
          <a:p>
            <a:pPr eaLnBrk="1" hangingPunct="1"/>
            <a:r>
              <a:rPr lang="en-GB" sz="3200" dirty="0" smtClean="0"/>
              <a:t>Bancassurance models – pros and cons (Insurer)</a:t>
            </a:r>
          </a:p>
        </p:txBody>
      </p:sp>
      <p:graphicFrame>
        <p:nvGraphicFramePr>
          <p:cNvPr id="359462" name="Group 38"/>
          <p:cNvGraphicFramePr>
            <a:graphicFrameLocks noGrp="1"/>
          </p:cNvGraphicFramePr>
          <p:nvPr>
            <p:ph type="tbl" idx="1"/>
          </p:nvPr>
        </p:nvGraphicFramePr>
        <p:xfrm>
          <a:off x="381000" y="1219200"/>
          <a:ext cx="8534400" cy="4943856"/>
        </p:xfrm>
        <a:graphic>
          <a:graphicData uri="http://schemas.openxmlformats.org/drawingml/2006/table">
            <a:tbl>
              <a:tblPr/>
              <a:tblGrid>
                <a:gridCol w="1208088"/>
                <a:gridCol w="3462337"/>
                <a:gridCol w="3863975"/>
              </a:tblGrid>
              <a:tr h="287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41230"/>
                        </a:buClr>
                        <a:buSzPct val="90000"/>
                        <a:buFont typeface="Wingdings 2" pitchFamily="18" charset="2"/>
                        <a:buNone/>
                        <a:tabLst/>
                      </a:pPr>
                      <a:endParaRPr kumimoji="0" lang="en-GB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41230"/>
                        </a:buClr>
                        <a:buSzPct val="9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ADVANTAGES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41230"/>
                        </a:buClr>
                        <a:buSzPct val="9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DISADVANTAGES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3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41230"/>
                        </a:buClr>
                        <a:buSzPct val="9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DISTRIBUTION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41230"/>
                        </a:buClr>
                        <a:buSzPct val="9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AGREEMENT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1775" marR="0" lvl="0" indent="-231775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41230"/>
                        </a:buClr>
                        <a:buSzPct val="90000"/>
                        <a:buFont typeface="Wingdings 2" pitchFamily="18" charset="2"/>
                        <a:buChar char="¾"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Ease of tying up with bank partner(s)</a:t>
                      </a:r>
                    </a:p>
                    <a:p>
                      <a:pPr marL="231775" marR="0" lvl="0" indent="-231775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41230"/>
                        </a:buClr>
                        <a:buSzPct val="90000"/>
                        <a:buFont typeface="Wingdings 2" pitchFamily="18" charset="2"/>
                        <a:buChar char="¾"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Lower investment required</a:t>
                      </a:r>
                    </a:p>
                    <a:p>
                      <a:pPr marL="231775" marR="0" lvl="0" indent="-231775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41230"/>
                        </a:buClr>
                        <a:buSzPct val="90000"/>
                        <a:buFont typeface="Wingdings 2" pitchFamily="18" charset="2"/>
                        <a:buChar char="¾"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Open to other bank partnership options</a:t>
                      </a:r>
                    </a:p>
                    <a:p>
                      <a:pPr marL="231775" marR="0" lvl="0" indent="-231775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41230"/>
                        </a:buClr>
                        <a:buSzPct val="90000"/>
                        <a:buFont typeface="Wingdings 2" pitchFamily="18" charset="2"/>
                        <a:buNone/>
                        <a:tabLst/>
                      </a:pPr>
                      <a:endParaRPr kumimoji="0" lang="en-GB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1775" marR="0" lvl="0" indent="-231775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41230"/>
                        </a:buClr>
                        <a:buSzPct val="90000"/>
                        <a:buFont typeface="Wingdings 2" pitchFamily="18" charset="2"/>
                        <a:buChar char="¾"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Ease of exit – can lose relationship </a:t>
                      </a:r>
                    </a:p>
                    <a:p>
                      <a:pPr marL="231775" marR="0" lvl="0" indent="-231775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41230"/>
                        </a:buClr>
                        <a:buSzPct val="90000"/>
                        <a:buFont typeface="Wingdings 2" pitchFamily="18" charset="2"/>
                        <a:buChar char="¾"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Low commitment from bank</a:t>
                      </a:r>
                    </a:p>
                    <a:p>
                      <a:pPr marL="231775" marR="0" lvl="0" indent="-231775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41230"/>
                        </a:buClr>
                        <a:buSzPct val="90000"/>
                        <a:buFont typeface="Wingdings 2" pitchFamily="18" charset="2"/>
                        <a:buChar char="¾"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Other potential insurer relationships/conflicts</a:t>
                      </a:r>
                    </a:p>
                    <a:p>
                      <a:pPr marL="231775" marR="0" lvl="0" indent="-231775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41230"/>
                        </a:buClr>
                        <a:buSzPct val="90000"/>
                        <a:buFont typeface="Wingdings 2" pitchFamily="18" charset="2"/>
                        <a:buChar char="¾"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Lack of control over bank’s leads</a:t>
                      </a:r>
                    </a:p>
                    <a:p>
                      <a:pPr marL="231775" marR="0" lvl="0" indent="-231775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41230"/>
                        </a:buClr>
                        <a:buSzPct val="90000"/>
                        <a:buFont typeface="Wingdings 2" pitchFamily="18" charset="2"/>
                        <a:buChar char="¾"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Limited access to bank customers or database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95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41230"/>
                        </a:buClr>
                        <a:buSzPct val="9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JOINT VENTURE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1775" marR="0" lvl="0" indent="-231775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41230"/>
                        </a:buClr>
                        <a:buSzPct val="90000"/>
                        <a:buFont typeface="Wingdings 2" pitchFamily="18" charset="2"/>
                        <a:buChar char="¾"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Financial and management commitment from Bank</a:t>
                      </a:r>
                    </a:p>
                    <a:p>
                      <a:pPr marL="231775" marR="0" lvl="0" indent="-231775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41230"/>
                        </a:buClr>
                        <a:buSzPct val="90000"/>
                        <a:buFont typeface="Wingdings 2" pitchFamily="18" charset="2"/>
                        <a:buChar char="¾"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Bank needs to ‘share’ customer base – greater access to bank customers </a:t>
                      </a:r>
                    </a:p>
                    <a:p>
                      <a:pPr marL="231775" marR="0" lvl="0" indent="-231775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41230"/>
                        </a:buClr>
                        <a:buSzPct val="90000"/>
                        <a:buFont typeface="Wingdings 2" pitchFamily="18" charset="2"/>
                        <a:buChar char="¾"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More control over lead generation</a:t>
                      </a:r>
                    </a:p>
                    <a:p>
                      <a:pPr marL="231775" marR="0" lvl="0" indent="-231775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41230"/>
                        </a:buClr>
                        <a:buSzPct val="90000"/>
                        <a:buFont typeface="Wingdings 2" pitchFamily="18" charset="2"/>
                        <a:buChar char="¾"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Risks are shared by Bank partner</a:t>
                      </a:r>
                    </a:p>
                    <a:p>
                      <a:pPr marL="231775" marR="0" lvl="0" indent="-231775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41230"/>
                        </a:buClr>
                        <a:buSzPct val="90000"/>
                        <a:buFont typeface="Wingdings 2" pitchFamily="18" charset="2"/>
                        <a:buChar char="¾"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Clear definition of responsibilities</a:t>
                      </a:r>
                    </a:p>
                    <a:p>
                      <a:pPr marL="231775" marR="0" lvl="0" indent="-231775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41230"/>
                        </a:buClr>
                        <a:buSzPct val="90000"/>
                        <a:buFont typeface="Wingdings 2" pitchFamily="18" charset="2"/>
                        <a:buChar char="¾"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Ease of entry to new market – especially if partner is a well-respected institution </a:t>
                      </a:r>
                      <a:endParaRPr kumimoji="0" lang="en-GB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1775" marR="0" lvl="0" indent="-231775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41230"/>
                        </a:buClr>
                        <a:buSzPct val="90000"/>
                        <a:buFont typeface="Wingdings 2" pitchFamily="18" charset="2"/>
                        <a:buChar char="¾"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Greater investment needed</a:t>
                      </a:r>
                    </a:p>
                    <a:p>
                      <a:pPr marL="231775" marR="0" lvl="0" indent="-231775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41230"/>
                        </a:buClr>
                        <a:buSzPct val="90000"/>
                        <a:buFont typeface="Wingdings 2" pitchFamily="18" charset="2"/>
                        <a:buChar char="¾"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Potential conflicts with main channels</a:t>
                      </a:r>
                    </a:p>
                    <a:p>
                      <a:pPr marL="231775" marR="0" lvl="0" indent="-231775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41230"/>
                        </a:buClr>
                        <a:buSzPct val="90000"/>
                        <a:buFont typeface="Wingdings 2" pitchFamily="18" charset="2"/>
                        <a:buChar char="¾"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Partner relationship issues/management</a:t>
                      </a:r>
                    </a:p>
                    <a:p>
                      <a:pPr marL="231775" marR="0" lvl="0" indent="-231775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41230"/>
                        </a:buClr>
                        <a:buSzPct val="90000"/>
                        <a:buFont typeface="Wingdings 2" pitchFamily="18" charset="2"/>
                        <a:buChar char="¾"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Not easy to find a ‘best fit’ bank partner</a:t>
                      </a:r>
                    </a:p>
                    <a:p>
                      <a:pPr marL="231775" marR="0" lvl="0" indent="-231775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41230"/>
                        </a:buClr>
                        <a:buSzPct val="90000"/>
                        <a:buFont typeface="Wingdings 2" pitchFamily="18" charset="2"/>
                        <a:buChar char="¾"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Do not retain full underwriting profits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  <a:p>
                      <a:pPr marL="231775" marR="0" lvl="0" indent="-231775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41230"/>
                        </a:buClr>
                        <a:buSzPct val="90000"/>
                        <a:buFont typeface="Wingdings 2" pitchFamily="18" charset="2"/>
                        <a:buChar char="¾"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55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41230"/>
                        </a:buClr>
                        <a:buSzPct val="9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MERGER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1775" marR="0" lvl="0" indent="-231775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41230"/>
                        </a:buClr>
                        <a:buSzPct val="90000"/>
                        <a:buFont typeface="Wingdings 2" pitchFamily="18" charset="2"/>
                        <a:buChar char="¾"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Financial and management commitment from Bank</a:t>
                      </a:r>
                    </a:p>
                    <a:p>
                      <a:pPr marL="231775" marR="0" lvl="0" indent="-231775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41230"/>
                        </a:buClr>
                        <a:buSzPct val="90000"/>
                        <a:buFont typeface="Wingdings 2" pitchFamily="18" charset="2"/>
                        <a:buChar char="¾"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Ease of entry to new market – especially if partner is a well-respected institution </a:t>
                      </a:r>
                    </a:p>
                    <a:p>
                      <a:pPr marL="231775" marR="0" lvl="0" indent="-231775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41230"/>
                        </a:buClr>
                        <a:buSzPct val="90000"/>
                        <a:buFont typeface="Wingdings 2" pitchFamily="18" charset="2"/>
                        <a:buChar char="¾"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Take over of partner’s assets and existing business (including any goodwill)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1775" marR="0" lvl="0" indent="-231775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41230"/>
                        </a:buClr>
                        <a:buSzPct val="90000"/>
                        <a:buFont typeface="Wingdings 2" pitchFamily="18" charset="2"/>
                        <a:buChar char="¾"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Difficult to find a ‘best fit’ partner to merge with</a:t>
                      </a:r>
                    </a:p>
                    <a:p>
                      <a:pPr marL="231775" marR="0" lvl="0" indent="-231775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41230"/>
                        </a:buClr>
                        <a:buSzPct val="90000"/>
                        <a:buFont typeface="Wingdings 2" pitchFamily="18" charset="2"/>
                        <a:buChar char="¾"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Loss of independence</a:t>
                      </a:r>
                    </a:p>
                    <a:p>
                      <a:pPr marL="231775" marR="0" lvl="0" indent="-231775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41230"/>
                        </a:buClr>
                        <a:buSzPct val="90000"/>
                        <a:buFont typeface="Wingdings 2" pitchFamily="18" charset="2"/>
                        <a:buChar char="¾"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Potential difficulties in post-merger integration</a:t>
                      </a:r>
                    </a:p>
                    <a:p>
                      <a:pPr marL="231775" marR="0" lvl="0" indent="-231775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41230"/>
                        </a:buClr>
                        <a:buSzPct val="90000"/>
                        <a:buFont typeface="Wingdings 2" pitchFamily="18" charset="2"/>
                        <a:buChar char="¾"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Merger integration could delay or stall business initiative or existing operation</a:t>
                      </a:r>
                    </a:p>
                    <a:p>
                      <a:pPr marL="231775" marR="0" lvl="0" indent="-231775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41230"/>
                        </a:buClr>
                        <a:buSzPct val="90000"/>
                        <a:buFont typeface="Wingdings 2" pitchFamily="18" charset="2"/>
                        <a:buChar char="¾"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Take over of partner’s existing liabilities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2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41230"/>
                        </a:buClr>
                        <a:buSzPct val="9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OWN OPERATION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1775" marR="0" lvl="0" indent="-231775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41230"/>
                        </a:buClr>
                        <a:buSzPct val="90000"/>
                        <a:buFont typeface="Wingdings 2" pitchFamily="18" charset="2"/>
                        <a:buChar char="¾"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Retain of profits within own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organisation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  <a:p>
                      <a:pPr marL="231775" marR="0" lvl="0" indent="-231775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41230"/>
                        </a:buClr>
                        <a:buSzPct val="90000"/>
                        <a:buFont typeface="Wingdings 2" pitchFamily="18" charset="2"/>
                        <a:buChar char="¾"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Full control of operation</a:t>
                      </a:r>
                      <a:endParaRPr kumimoji="0" lang="en-GB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1775" marR="0" lvl="0" indent="-231775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41230"/>
                        </a:buClr>
                        <a:buSzPct val="90000"/>
                        <a:buFont typeface="Wingdings 2" pitchFamily="18" charset="2"/>
                        <a:buChar char="¾"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All risks retained within own operation </a:t>
                      </a:r>
                    </a:p>
                    <a:p>
                      <a:pPr marL="231775" marR="0" lvl="0" indent="-231775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41230"/>
                        </a:buClr>
                        <a:buSzPct val="90000"/>
                        <a:buFont typeface="Wingdings 2" pitchFamily="18" charset="2"/>
                        <a:buChar char="¾"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Lack of external expertise</a:t>
                      </a:r>
                    </a:p>
                    <a:p>
                      <a:pPr marL="231775" marR="0" lvl="0" indent="-231775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41230"/>
                        </a:buClr>
                        <a:buSzPct val="90000"/>
                        <a:buFont typeface="Wingdings 2" pitchFamily="18" charset="2"/>
                        <a:buChar char="¾"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Limited opportunity if existing banking operation within own operation is small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GB" sz="3200" dirty="0" smtClean="0"/>
              <a:t>Typical Financial models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40DA521-38AD-484F-89F7-0D29D859B051}" type="slidenum">
              <a:rPr lang="en-US" smtClean="0">
                <a:cs typeface="Arial" charset="0"/>
              </a:rPr>
              <a:pPr/>
              <a:t>15</a:t>
            </a:fld>
            <a:endParaRPr lang="en-US" smtClean="0">
              <a:cs typeface="Arial" charset="0"/>
            </a:endParaRP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165814" y="65088"/>
            <a:ext cx="7777162" cy="1398587"/>
          </a:xfrm>
        </p:spPr>
        <p:txBody>
          <a:bodyPr/>
          <a:lstStyle/>
          <a:p>
            <a:pPr eaLnBrk="1" hangingPunct="1"/>
            <a:r>
              <a:rPr lang="en-US" sz="3200" dirty="0" smtClean="0"/>
              <a:t>Financial model – cash flows to the bank</a:t>
            </a:r>
          </a:p>
        </p:txBody>
      </p:sp>
      <p:graphicFrame>
        <p:nvGraphicFramePr>
          <p:cNvPr id="1026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331788" y="2446338"/>
          <a:ext cx="5953125" cy="2738437"/>
        </p:xfrm>
        <a:graphic>
          <a:graphicData uri="http://schemas.openxmlformats.org/presentationml/2006/ole">
            <p:oleObj spid="_x0000_s1026" name="Worksheet" r:id="rId4" imgW="5362674" imgH="2466988" progId="Excel.Sheet.8">
              <p:embed/>
            </p:oleObj>
          </a:graphicData>
        </a:graphic>
      </p:graphicFrame>
      <p:sp>
        <p:nvSpPr>
          <p:cNvPr id="1029" name="Oval 4"/>
          <p:cNvSpPr>
            <a:spLocks noChangeArrowheads="1"/>
          </p:cNvSpPr>
          <p:nvPr/>
        </p:nvSpPr>
        <p:spPr bwMode="auto">
          <a:xfrm>
            <a:off x="6346825" y="2084388"/>
            <a:ext cx="523875" cy="51117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400" b="0">
                <a:latin typeface="Times New Roman" pitchFamily="18" charset="0"/>
              </a:rPr>
              <a:t>1</a:t>
            </a:r>
          </a:p>
        </p:txBody>
      </p:sp>
      <p:sp>
        <p:nvSpPr>
          <p:cNvPr id="1030" name="Oval 5"/>
          <p:cNvSpPr>
            <a:spLocks noChangeArrowheads="1"/>
          </p:cNvSpPr>
          <p:nvPr/>
        </p:nvSpPr>
        <p:spPr bwMode="auto">
          <a:xfrm>
            <a:off x="6372225" y="2922588"/>
            <a:ext cx="523875" cy="51117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400" b="0">
                <a:latin typeface="Times New Roman" pitchFamily="18" charset="0"/>
              </a:rPr>
              <a:t>2</a:t>
            </a:r>
          </a:p>
        </p:txBody>
      </p:sp>
      <p:sp>
        <p:nvSpPr>
          <p:cNvPr id="1031" name="Oval 6"/>
          <p:cNvSpPr>
            <a:spLocks noChangeArrowheads="1"/>
          </p:cNvSpPr>
          <p:nvPr/>
        </p:nvSpPr>
        <p:spPr bwMode="auto">
          <a:xfrm>
            <a:off x="6359525" y="3900488"/>
            <a:ext cx="523875" cy="51117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400" b="0">
                <a:latin typeface="Times New Roman" pitchFamily="18" charset="0"/>
              </a:rPr>
              <a:t>3</a:t>
            </a:r>
          </a:p>
        </p:txBody>
      </p:sp>
      <p:sp>
        <p:nvSpPr>
          <p:cNvPr id="1032" name="Oval 7"/>
          <p:cNvSpPr>
            <a:spLocks noChangeArrowheads="1"/>
          </p:cNvSpPr>
          <p:nvPr/>
        </p:nvSpPr>
        <p:spPr bwMode="auto">
          <a:xfrm>
            <a:off x="6372225" y="4865688"/>
            <a:ext cx="523875" cy="51117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400" b="0">
                <a:latin typeface="Times New Roman" pitchFamily="18" charset="0"/>
              </a:rPr>
              <a:t>4</a:t>
            </a:r>
          </a:p>
        </p:txBody>
      </p:sp>
      <p:sp>
        <p:nvSpPr>
          <p:cNvPr id="1033" name="Rectangle 8"/>
          <p:cNvSpPr>
            <a:spLocks noChangeArrowheads="1"/>
          </p:cNvSpPr>
          <p:nvPr/>
        </p:nvSpPr>
        <p:spPr bwMode="auto">
          <a:xfrm>
            <a:off x="7040563" y="1905000"/>
            <a:ext cx="1939664" cy="735013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1100" b="1" dirty="0">
                <a:solidFill>
                  <a:schemeClr val="bg1"/>
                </a:solidFill>
                <a:latin typeface="Arial" charset="0"/>
              </a:rPr>
              <a:t>An UP FRONT PAYMENT from insurer to enter into relationship </a:t>
            </a:r>
          </a:p>
        </p:txBody>
      </p:sp>
      <p:sp>
        <p:nvSpPr>
          <p:cNvPr id="1034" name="Rectangle 9"/>
          <p:cNvSpPr>
            <a:spLocks noChangeArrowheads="1"/>
          </p:cNvSpPr>
          <p:nvPr/>
        </p:nvSpPr>
        <p:spPr bwMode="auto">
          <a:xfrm>
            <a:off x="7064375" y="2771775"/>
            <a:ext cx="1888556" cy="735013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1100" b="1" dirty="0">
                <a:solidFill>
                  <a:schemeClr val="bg1"/>
                </a:solidFill>
                <a:latin typeface="Arial" charset="0"/>
              </a:rPr>
              <a:t>A COMMISSION STREAM for distributing products</a:t>
            </a:r>
          </a:p>
        </p:txBody>
      </p:sp>
      <p:sp>
        <p:nvSpPr>
          <p:cNvPr id="1035" name="Rectangle 10"/>
          <p:cNvSpPr>
            <a:spLocks noChangeArrowheads="1"/>
          </p:cNvSpPr>
          <p:nvPr/>
        </p:nvSpPr>
        <p:spPr bwMode="auto">
          <a:xfrm>
            <a:off x="7089775" y="3709988"/>
            <a:ext cx="1835861" cy="735012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1100" b="1" dirty="0">
                <a:solidFill>
                  <a:schemeClr val="bg1"/>
                </a:solidFill>
                <a:latin typeface="Arial" charset="0"/>
              </a:rPr>
              <a:t>CAPITAL INJECTIONS to support the underwriting model</a:t>
            </a:r>
          </a:p>
        </p:txBody>
      </p:sp>
      <p:sp>
        <p:nvSpPr>
          <p:cNvPr id="1036" name="Rectangle 11"/>
          <p:cNvSpPr>
            <a:spLocks noChangeArrowheads="1"/>
          </p:cNvSpPr>
          <p:nvPr/>
        </p:nvSpPr>
        <p:spPr bwMode="auto">
          <a:xfrm>
            <a:off x="7099300" y="4643438"/>
            <a:ext cx="1826336" cy="963612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1100" dirty="0">
                <a:solidFill>
                  <a:schemeClr val="bg1"/>
                </a:solidFill>
                <a:latin typeface="Arial" charset="0"/>
              </a:rPr>
              <a:t>Growth in  EMBEDDED VALUE OR PROFIT SHARE from participation in underwriting profit</a:t>
            </a:r>
          </a:p>
        </p:txBody>
      </p:sp>
      <p:sp>
        <p:nvSpPr>
          <p:cNvPr id="1037" name="Line 12"/>
          <p:cNvSpPr>
            <a:spLocks noChangeShapeType="1"/>
          </p:cNvSpPr>
          <p:nvPr/>
        </p:nvSpPr>
        <p:spPr bwMode="auto">
          <a:xfrm flipH="1" flipV="1">
            <a:off x="5851525" y="3192463"/>
            <a:ext cx="669925" cy="1876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MY"/>
          </a:p>
        </p:txBody>
      </p:sp>
      <p:sp>
        <p:nvSpPr>
          <p:cNvPr id="1038" name="Line 13"/>
          <p:cNvSpPr>
            <a:spLocks noChangeShapeType="1"/>
          </p:cNvSpPr>
          <p:nvPr/>
        </p:nvSpPr>
        <p:spPr bwMode="auto">
          <a:xfrm flipH="1" flipV="1">
            <a:off x="1824038" y="4027488"/>
            <a:ext cx="4603750" cy="1000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MY"/>
          </a:p>
        </p:txBody>
      </p:sp>
      <p:sp>
        <p:nvSpPr>
          <p:cNvPr id="1039" name="Line 14"/>
          <p:cNvSpPr>
            <a:spLocks noChangeShapeType="1"/>
          </p:cNvSpPr>
          <p:nvPr/>
        </p:nvSpPr>
        <p:spPr bwMode="auto">
          <a:xfrm flipH="1">
            <a:off x="4383088" y="3119438"/>
            <a:ext cx="2098675" cy="793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MY"/>
          </a:p>
        </p:txBody>
      </p:sp>
      <p:sp>
        <p:nvSpPr>
          <p:cNvPr id="1040" name="Line 15"/>
          <p:cNvSpPr>
            <a:spLocks noChangeShapeType="1"/>
          </p:cNvSpPr>
          <p:nvPr/>
        </p:nvSpPr>
        <p:spPr bwMode="auto">
          <a:xfrm flipH="1">
            <a:off x="1308100" y="2379663"/>
            <a:ext cx="5146675" cy="14589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MY"/>
          </a:p>
        </p:txBody>
      </p:sp>
      <p:sp>
        <p:nvSpPr>
          <p:cNvPr id="1041" name="Text Box 16"/>
          <p:cNvSpPr txBox="1">
            <a:spLocks noChangeArrowheads="1"/>
          </p:cNvSpPr>
          <p:nvPr/>
        </p:nvSpPr>
        <p:spPr bwMode="auto">
          <a:xfrm>
            <a:off x="763588" y="1070329"/>
            <a:ext cx="7826375" cy="707886"/>
          </a:xfrm>
          <a:prstGeom prst="rect">
            <a:avLst/>
          </a:prstGeom>
          <a:solidFill>
            <a:srgbClr val="F9DF78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Very important to have a good understanding of the magnitude of the cash flows that arise from the different models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B64AFEE-92D0-41AF-AB50-D3453346CC67}" type="slidenum">
              <a:rPr lang="en-US" smtClean="0">
                <a:cs typeface="Arial" charset="0"/>
              </a:rPr>
              <a:pPr/>
              <a:t>16</a:t>
            </a:fld>
            <a:endParaRPr lang="en-US" smtClean="0">
              <a:cs typeface="Arial" charset="0"/>
            </a:endParaRPr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xfrm>
            <a:off x="124869" y="65088"/>
            <a:ext cx="8732527" cy="1398587"/>
          </a:xfrm>
        </p:spPr>
        <p:txBody>
          <a:bodyPr/>
          <a:lstStyle/>
          <a:p>
            <a:pPr eaLnBrk="1" hangingPunct="1"/>
            <a:r>
              <a:rPr lang="en-GB" sz="3200" dirty="0" smtClean="0"/>
              <a:t>Key considerations – fee income/value creation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0713" y="3471863"/>
            <a:ext cx="8001000" cy="2676525"/>
          </a:xfrm>
        </p:spPr>
        <p:txBody>
          <a:bodyPr/>
          <a:lstStyle/>
          <a:p>
            <a:pPr marL="342900" indent="-342900" eaLnBrk="1" hangingPunct="1">
              <a:lnSpc>
                <a:spcPct val="75000"/>
              </a:lnSpc>
            </a:pPr>
            <a:r>
              <a:rPr lang="en-GB" sz="1600" b="1" i="1" smtClean="0">
                <a:latin typeface="Arial" charset="0"/>
              </a:rPr>
              <a:t>Important to know and understand the trade off between commissions and the growth in embedded value</a:t>
            </a:r>
            <a:r>
              <a:rPr lang="en-GB" sz="1600" smtClean="0">
                <a:latin typeface="Arial" charset="0"/>
              </a:rPr>
              <a:t>; </a:t>
            </a:r>
          </a:p>
          <a:p>
            <a:pPr marL="742950" lvl="1" indent="-285750" eaLnBrk="1" hangingPunct="1">
              <a:lnSpc>
                <a:spcPct val="75000"/>
              </a:lnSpc>
            </a:pPr>
            <a:r>
              <a:rPr lang="en-GB" sz="1600" smtClean="0">
                <a:latin typeface="Arial" charset="0"/>
              </a:rPr>
              <a:t>the higher the commission, the lower the growth in embedded value</a:t>
            </a:r>
          </a:p>
          <a:p>
            <a:pPr marL="342900" indent="-342900" eaLnBrk="1" hangingPunct="1">
              <a:lnSpc>
                <a:spcPct val="75000"/>
              </a:lnSpc>
            </a:pPr>
            <a:r>
              <a:rPr lang="en-GB" sz="1600" smtClean="0">
                <a:latin typeface="Arial" charset="0"/>
              </a:rPr>
              <a:t>A distrbution agreement (and/or broker model) focuses the bank on commission income</a:t>
            </a:r>
          </a:p>
          <a:p>
            <a:pPr marL="342900" indent="-342900" eaLnBrk="1" hangingPunct="1">
              <a:lnSpc>
                <a:spcPct val="75000"/>
              </a:lnSpc>
            </a:pPr>
            <a:r>
              <a:rPr lang="en-GB" sz="1600" smtClean="0">
                <a:latin typeface="Arial" charset="0"/>
              </a:rPr>
              <a:t>A Strategic Alliance is usually exclusive, and almost always includes an element of profit sharing </a:t>
            </a:r>
          </a:p>
          <a:p>
            <a:pPr marL="342900" indent="-342900" eaLnBrk="1" hangingPunct="1">
              <a:lnSpc>
                <a:spcPct val="75000"/>
              </a:lnSpc>
            </a:pPr>
            <a:r>
              <a:rPr lang="en-GB" sz="1600" smtClean="0">
                <a:latin typeface="Arial" charset="0"/>
              </a:rPr>
              <a:t>A joint venture, or wholly owned operation should focus the bank on generating value as this can significantly outweigh commission income. </a:t>
            </a:r>
          </a:p>
          <a:p>
            <a:pPr marL="742950" lvl="1" indent="-285750" eaLnBrk="1" hangingPunct="1">
              <a:lnSpc>
                <a:spcPct val="75000"/>
              </a:lnSpc>
            </a:pPr>
            <a:r>
              <a:rPr lang="en-GB" sz="1600" smtClean="0">
                <a:latin typeface="Arial" charset="0"/>
              </a:rPr>
              <a:t>Creates a culture of “value creation”, eg selling profitable products (as opposed to less profitable single premium plans)</a:t>
            </a:r>
          </a:p>
          <a:p>
            <a:pPr marL="742950" lvl="1" indent="-285750" eaLnBrk="1" hangingPunct="1">
              <a:lnSpc>
                <a:spcPct val="75000"/>
              </a:lnSpc>
            </a:pPr>
            <a:r>
              <a:rPr lang="en-GB" sz="1600" smtClean="0">
                <a:latin typeface="Arial" charset="0"/>
              </a:rPr>
              <a:t>A need for the bank and insurer to jointly design and price products</a:t>
            </a:r>
            <a:r>
              <a:rPr lang="en-GB" sz="2000" smtClean="0">
                <a:latin typeface="Arial" charset="0"/>
              </a:rPr>
              <a:t> </a:t>
            </a:r>
          </a:p>
        </p:txBody>
      </p:sp>
      <p:sp>
        <p:nvSpPr>
          <p:cNvPr id="5126" name="Rectangle 4"/>
          <p:cNvSpPr>
            <a:spLocks noChangeArrowheads="1"/>
          </p:cNvSpPr>
          <p:nvPr/>
        </p:nvSpPr>
        <p:spPr bwMode="auto">
          <a:xfrm>
            <a:off x="1366838" y="1319213"/>
            <a:ext cx="2530475" cy="172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eaLnBrk="1" hangingPunct="1">
              <a:spcBef>
                <a:spcPct val="20000"/>
              </a:spcBef>
              <a:buClr>
                <a:srgbClr val="F1BB46"/>
              </a:buClr>
              <a:buSzPct val="90000"/>
              <a:buFont typeface="Wingdings 2" pitchFamily="18" charset="2"/>
              <a:buChar char="¾"/>
            </a:pPr>
            <a:r>
              <a:rPr lang="en-US" sz="1600" b="0" dirty="0"/>
              <a:t>Understanding the source of profit and the likely financial impact on each </a:t>
            </a:r>
            <a:r>
              <a:rPr lang="en-US" sz="1600" b="0" dirty="0" smtClean="0"/>
              <a:t>party of each model </a:t>
            </a:r>
            <a:r>
              <a:rPr lang="en-US" sz="1600" b="0" dirty="0"/>
              <a:t>is very important as part of the business planning process. 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4487863" y="1057275"/>
            <a:ext cx="4230687" cy="2463800"/>
            <a:chOff x="232" y="602"/>
            <a:chExt cx="5126" cy="2600"/>
          </a:xfrm>
        </p:grpSpPr>
        <p:graphicFrame>
          <p:nvGraphicFramePr>
            <p:cNvPr id="5122" name="Object 6"/>
            <p:cNvGraphicFramePr>
              <a:graphicFrameLocks noChangeAspect="1"/>
            </p:cNvGraphicFramePr>
            <p:nvPr/>
          </p:nvGraphicFramePr>
          <p:xfrm>
            <a:off x="923" y="602"/>
            <a:ext cx="4435" cy="2600"/>
          </p:xfrm>
          <a:graphic>
            <a:graphicData uri="http://schemas.openxmlformats.org/presentationml/2006/ole">
              <p:oleObj spid="_x0000_s2050" name="Chart" r:id="rId4" imgW="8001047" imgH="4343501" progId="MSGraph.Chart.8">
                <p:embed followColorScheme="full"/>
              </p:oleObj>
            </a:graphicData>
          </a:graphic>
        </p:graphicFrame>
        <p:sp>
          <p:nvSpPr>
            <p:cNvPr id="5128" name="Text Box 7"/>
            <p:cNvSpPr txBox="1">
              <a:spLocks noChangeArrowheads="1"/>
            </p:cNvSpPr>
            <p:nvPr/>
          </p:nvSpPr>
          <p:spPr bwMode="auto">
            <a:xfrm>
              <a:off x="232" y="1574"/>
              <a:ext cx="1118" cy="77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1400">
                  <a:latin typeface="Arial" charset="0"/>
                </a:rPr>
                <a:t>% of </a:t>
              </a:r>
            </a:p>
            <a:p>
              <a:pPr algn="l"/>
              <a:r>
                <a:rPr lang="en-US" sz="1400">
                  <a:latin typeface="Arial" charset="0"/>
                </a:rPr>
                <a:t>banks </a:t>
              </a:r>
            </a:p>
            <a:p>
              <a:pPr algn="l"/>
              <a:r>
                <a:rPr lang="en-US" sz="1400">
                  <a:latin typeface="Arial" charset="0"/>
                </a:rPr>
                <a:t>earnings</a:t>
              </a:r>
            </a:p>
          </p:txBody>
        </p:sp>
      </p:grp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n-GB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GB" sz="3200" dirty="0" smtClean="0"/>
              <a:t>Distribution and Operational sales models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BA8F474-BC36-4A88-908E-5F9522F71B56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8195" name="Rectangle 2"/>
          <p:cNvSpPr>
            <a:spLocks noChangeArrowheads="1"/>
          </p:cNvSpPr>
          <p:nvPr/>
        </p:nvSpPr>
        <p:spPr bwMode="auto">
          <a:xfrm>
            <a:off x="4233863" y="4857750"/>
            <a:ext cx="3105150" cy="690563"/>
          </a:xfrm>
          <a:prstGeom prst="rect">
            <a:avLst/>
          </a:prstGeom>
          <a:solidFill>
            <a:srgbClr val="FF99CC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200" b="1">
                <a:solidFill>
                  <a:srgbClr val="010000"/>
                </a:solidFill>
                <a:ea typeface="新細明體" pitchFamily="18" charset="-120"/>
              </a:rPr>
              <a:t>Simple products.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200" b="1">
                <a:solidFill>
                  <a:srgbClr val="010000"/>
                </a:solidFill>
                <a:ea typeface="新細明體" pitchFamily="18" charset="-120"/>
              </a:rPr>
              <a:t>(Refund of Premium type)</a:t>
            </a:r>
          </a:p>
        </p:txBody>
      </p:sp>
      <p:sp>
        <p:nvSpPr>
          <p:cNvPr id="8196" name="Rectangle 3"/>
          <p:cNvSpPr>
            <a:spLocks noChangeArrowheads="1"/>
          </p:cNvSpPr>
          <p:nvPr/>
        </p:nvSpPr>
        <p:spPr bwMode="auto">
          <a:xfrm>
            <a:off x="4233863" y="4019550"/>
            <a:ext cx="3105150" cy="771525"/>
          </a:xfrm>
          <a:prstGeom prst="rect">
            <a:avLst/>
          </a:prstGeom>
          <a:solidFill>
            <a:srgbClr val="FFCC99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200" b="1">
                <a:solidFill>
                  <a:srgbClr val="010000"/>
                </a:solidFill>
                <a:ea typeface="新細明體" pitchFamily="18" charset="-120"/>
              </a:rPr>
              <a:t>Lead generation &amp; referrals to FPs &amp; RMs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200" b="1">
                <a:solidFill>
                  <a:srgbClr val="010000"/>
                </a:solidFill>
                <a:ea typeface="新細明體" pitchFamily="18" charset="-120"/>
              </a:rPr>
              <a:t>Simple products &amp; Credit Insurance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200" b="1">
                <a:solidFill>
                  <a:srgbClr val="010000"/>
                </a:solidFill>
                <a:ea typeface="新細明體" pitchFamily="18" charset="-120"/>
              </a:rPr>
              <a:t>(tick box, guaranteed issue)</a:t>
            </a:r>
          </a:p>
        </p:txBody>
      </p:sp>
      <p:sp>
        <p:nvSpPr>
          <p:cNvPr id="8197" name="Rectangle 4"/>
          <p:cNvSpPr>
            <a:spLocks noChangeArrowheads="1"/>
          </p:cNvSpPr>
          <p:nvPr/>
        </p:nvSpPr>
        <p:spPr bwMode="auto">
          <a:xfrm>
            <a:off x="4233863" y="3181350"/>
            <a:ext cx="3105150" cy="771525"/>
          </a:xfrm>
          <a:prstGeom prst="rect">
            <a:avLst/>
          </a:prstGeom>
          <a:solidFill>
            <a:srgbClr val="99CCFF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200" b="1" dirty="0">
                <a:solidFill>
                  <a:srgbClr val="010000"/>
                </a:solidFill>
                <a:ea typeface="新細明體" pitchFamily="18" charset="-120"/>
              </a:rPr>
              <a:t>Loan &amp; credit-related products,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200" b="1" dirty="0">
                <a:solidFill>
                  <a:srgbClr val="010000"/>
                </a:solidFill>
                <a:ea typeface="新細明體" pitchFamily="18" charset="-120"/>
              </a:rPr>
              <a:t>mortgages &amp; protection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100" b="1" dirty="0">
                <a:solidFill>
                  <a:srgbClr val="010000"/>
                </a:solidFill>
                <a:ea typeface="新細明體" pitchFamily="18" charset="-120"/>
              </a:rPr>
              <a:t>(endowments, term, PA, </a:t>
            </a:r>
            <a:r>
              <a:rPr lang="en-US" altLang="zh-CN" sz="1100" b="1" dirty="0" smtClean="0">
                <a:solidFill>
                  <a:srgbClr val="010000"/>
                </a:solidFill>
                <a:ea typeface="新細明體" pitchFamily="18" charset="-120"/>
              </a:rPr>
              <a:t>ADD)</a:t>
            </a:r>
            <a:endParaRPr lang="en-US" altLang="zh-CN" sz="1100" b="1" dirty="0">
              <a:solidFill>
                <a:srgbClr val="010000"/>
              </a:solidFill>
              <a:ea typeface="新細明體" pitchFamily="18" charset="-120"/>
            </a:endParaRPr>
          </a:p>
        </p:txBody>
      </p:sp>
      <p:sp>
        <p:nvSpPr>
          <p:cNvPr id="8198" name="Rectangle 5"/>
          <p:cNvSpPr>
            <a:spLocks noChangeArrowheads="1"/>
          </p:cNvSpPr>
          <p:nvPr/>
        </p:nvSpPr>
        <p:spPr bwMode="auto">
          <a:xfrm>
            <a:off x="4233863" y="2419350"/>
            <a:ext cx="3105150" cy="690563"/>
          </a:xfrm>
          <a:prstGeom prst="rect">
            <a:avLst/>
          </a:prstGeom>
          <a:solidFill>
            <a:srgbClr val="99CCFF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200" b="1">
                <a:solidFill>
                  <a:srgbClr val="010000"/>
                </a:solidFill>
                <a:ea typeface="新細明體" pitchFamily="18" charset="-120"/>
              </a:rPr>
              <a:t>Needs-based, advice driven.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200" b="1">
                <a:solidFill>
                  <a:srgbClr val="010000"/>
                </a:solidFill>
                <a:ea typeface="新細明體" pitchFamily="18" charset="-120"/>
              </a:rPr>
              <a:t>Range of savings, investment &amp; protection</a:t>
            </a:r>
          </a:p>
        </p:txBody>
      </p:sp>
      <p:sp>
        <p:nvSpPr>
          <p:cNvPr id="8199" name="Rectangle 6"/>
          <p:cNvSpPr>
            <a:spLocks noChangeArrowheads="1"/>
          </p:cNvSpPr>
          <p:nvPr/>
        </p:nvSpPr>
        <p:spPr bwMode="auto">
          <a:xfrm>
            <a:off x="4233863" y="1581150"/>
            <a:ext cx="3105150" cy="769938"/>
          </a:xfrm>
          <a:prstGeom prst="rect">
            <a:avLst/>
          </a:prstGeom>
          <a:solidFill>
            <a:srgbClr val="CC99FF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200" b="1">
                <a:solidFill>
                  <a:srgbClr val="010000"/>
                </a:solidFill>
                <a:ea typeface="新細明體" pitchFamily="18" charset="-120"/>
              </a:rPr>
              <a:t>Specialist advice, with tailored bancassurance products &amp;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200" b="1">
                <a:solidFill>
                  <a:srgbClr val="010000"/>
                </a:solidFill>
                <a:ea typeface="新細明體" pitchFamily="18" charset="-120"/>
              </a:rPr>
              <a:t> financial planning solutions</a:t>
            </a:r>
          </a:p>
        </p:txBody>
      </p:sp>
      <p:sp>
        <p:nvSpPr>
          <p:cNvPr id="8200" name="Text Box 7"/>
          <p:cNvSpPr txBox="1">
            <a:spLocks noChangeArrowheads="1"/>
          </p:cNvSpPr>
          <p:nvPr/>
        </p:nvSpPr>
        <p:spPr bwMode="auto">
          <a:xfrm>
            <a:off x="3581400" y="3244850"/>
            <a:ext cx="7493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000" b="1">
                <a:solidFill>
                  <a:srgbClr val="010000"/>
                </a:solidFill>
                <a:ea typeface="新細明體" pitchFamily="18" charset="-120"/>
              </a:rPr>
              <a:t>Level of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000" b="1">
                <a:solidFill>
                  <a:srgbClr val="010000"/>
                </a:solidFill>
                <a:ea typeface="新細明體" pitchFamily="18" charset="-120"/>
              </a:rPr>
              <a:t>Sales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000" b="1">
                <a:solidFill>
                  <a:srgbClr val="010000"/>
                </a:solidFill>
                <a:ea typeface="新細明體" pitchFamily="18" charset="-120"/>
              </a:rPr>
              <a:t>Training</a:t>
            </a:r>
          </a:p>
        </p:txBody>
      </p:sp>
      <p:sp>
        <p:nvSpPr>
          <p:cNvPr id="8201" name="Rectangle 8"/>
          <p:cNvSpPr>
            <a:spLocks noChangeArrowheads="1"/>
          </p:cNvSpPr>
          <p:nvPr/>
        </p:nvSpPr>
        <p:spPr bwMode="auto">
          <a:xfrm>
            <a:off x="3676650" y="1581150"/>
            <a:ext cx="50165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CN" sz="1200" b="1">
                <a:solidFill>
                  <a:srgbClr val="010000"/>
                </a:solidFill>
                <a:ea typeface="新細明體" pitchFamily="18" charset="-120"/>
              </a:rPr>
              <a:t>High</a:t>
            </a:r>
          </a:p>
        </p:txBody>
      </p:sp>
      <p:sp>
        <p:nvSpPr>
          <p:cNvPr id="8202" name="Rectangle 9"/>
          <p:cNvSpPr>
            <a:spLocks noChangeArrowheads="1"/>
          </p:cNvSpPr>
          <p:nvPr/>
        </p:nvSpPr>
        <p:spPr bwMode="auto">
          <a:xfrm>
            <a:off x="3676650" y="5437188"/>
            <a:ext cx="4953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CN" sz="1200" b="1">
                <a:solidFill>
                  <a:srgbClr val="010000"/>
                </a:solidFill>
                <a:ea typeface="新細明體" pitchFamily="18" charset="-120"/>
              </a:rPr>
              <a:t>Low</a:t>
            </a:r>
          </a:p>
        </p:txBody>
      </p:sp>
      <p:sp>
        <p:nvSpPr>
          <p:cNvPr id="8203" name="AutoShape 10"/>
          <p:cNvSpPr>
            <a:spLocks noChangeArrowheads="1"/>
          </p:cNvSpPr>
          <p:nvPr/>
        </p:nvSpPr>
        <p:spPr bwMode="auto">
          <a:xfrm>
            <a:off x="3765550" y="1855788"/>
            <a:ext cx="331788" cy="1254125"/>
          </a:xfrm>
          <a:prstGeom prst="upArrow">
            <a:avLst>
              <a:gd name="adj1" fmla="val 50000"/>
              <a:gd name="adj2" fmla="val 26302"/>
            </a:avLst>
          </a:prstGeom>
          <a:gradFill rotWithShape="0">
            <a:gsLst>
              <a:gs pos="0">
                <a:srgbClr val="9933FF"/>
              </a:gs>
              <a:gs pos="100000">
                <a:srgbClr val="CC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zh-TW" altLang="en-US" sz="1200">
              <a:ea typeface="宋体" pitchFamily="2" charset="-122"/>
            </a:endParaRPr>
          </a:p>
        </p:txBody>
      </p:sp>
      <p:sp>
        <p:nvSpPr>
          <p:cNvPr id="8204" name="Rectangle 11"/>
          <p:cNvSpPr>
            <a:spLocks noChangeArrowheads="1"/>
          </p:cNvSpPr>
          <p:nvPr/>
        </p:nvSpPr>
        <p:spPr bwMode="auto">
          <a:xfrm>
            <a:off x="3829050" y="4019550"/>
            <a:ext cx="163513" cy="1341438"/>
          </a:xfrm>
          <a:prstGeom prst="rect">
            <a:avLst/>
          </a:prstGeom>
          <a:gradFill rotWithShape="0">
            <a:gsLst>
              <a:gs pos="0">
                <a:srgbClr val="FFFF66"/>
              </a:gs>
              <a:gs pos="100000">
                <a:srgbClr val="FF99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zh-TW" altLang="en-US" sz="1200">
              <a:ea typeface="宋体" pitchFamily="2" charset="-122"/>
            </a:endParaRPr>
          </a:p>
        </p:txBody>
      </p:sp>
      <p:sp>
        <p:nvSpPr>
          <p:cNvPr id="8205" name="Rectangle 12"/>
          <p:cNvSpPr>
            <a:spLocks noChangeArrowheads="1"/>
          </p:cNvSpPr>
          <p:nvPr/>
        </p:nvSpPr>
        <p:spPr bwMode="auto">
          <a:xfrm>
            <a:off x="1373188" y="1601788"/>
            <a:ext cx="1352550" cy="777875"/>
          </a:xfrm>
          <a:prstGeom prst="rect">
            <a:avLst/>
          </a:prstGeom>
          <a:solidFill>
            <a:srgbClr val="CC99FF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200" b="1">
                <a:solidFill>
                  <a:srgbClr val="010000"/>
                </a:solidFill>
                <a:ea typeface="新細明體" pitchFamily="18" charset="-120"/>
              </a:rPr>
              <a:t>Insurance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200" b="1">
                <a:solidFill>
                  <a:srgbClr val="010000"/>
                </a:solidFill>
                <a:ea typeface="新細明體" pitchFamily="18" charset="-120"/>
              </a:rPr>
              <a:t>Specialists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200" b="1">
                <a:solidFill>
                  <a:srgbClr val="010000"/>
                </a:solidFill>
                <a:ea typeface="新細明體" pitchFamily="18" charset="-120"/>
              </a:rPr>
              <a:t> (FP)</a:t>
            </a:r>
          </a:p>
        </p:txBody>
      </p:sp>
      <p:sp>
        <p:nvSpPr>
          <p:cNvPr id="8206" name="Rectangle 13"/>
          <p:cNvSpPr>
            <a:spLocks noChangeArrowheads="1"/>
          </p:cNvSpPr>
          <p:nvPr/>
        </p:nvSpPr>
        <p:spPr bwMode="auto">
          <a:xfrm>
            <a:off x="1384300" y="2454275"/>
            <a:ext cx="1352550" cy="1543050"/>
          </a:xfrm>
          <a:prstGeom prst="rect">
            <a:avLst/>
          </a:prstGeom>
          <a:solidFill>
            <a:srgbClr val="99CCFF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200" b="1">
                <a:solidFill>
                  <a:srgbClr val="010000"/>
                </a:solidFill>
                <a:ea typeface="新細明體" pitchFamily="18" charset="-120"/>
              </a:rPr>
              <a:t>Financial Services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200" b="1">
                <a:solidFill>
                  <a:srgbClr val="010000"/>
                </a:solidFill>
                <a:ea typeface="新細明體" pitchFamily="18" charset="-120"/>
              </a:rPr>
              <a:t>Consultants (FSC)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900">
                <a:solidFill>
                  <a:srgbClr val="010000"/>
                </a:solidFill>
                <a:ea typeface="新細明體" pitchFamily="18" charset="-120"/>
              </a:rPr>
              <a:t>(employed by insurance co)</a:t>
            </a:r>
          </a:p>
          <a:p>
            <a:pPr algn="ctr">
              <a:lnSpc>
                <a:spcPct val="6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zh-CN" sz="900">
              <a:solidFill>
                <a:srgbClr val="010000"/>
              </a:solidFill>
              <a:ea typeface="新細明體" pitchFamily="18" charset="-12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200" b="1">
                <a:solidFill>
                  <a:srgbClr val="010000"/>
                </a:solidFill>
                <a:ea typeface="新細明體" pitchFamily="18" charset="-120"/>
              </a:rPr>
              <a:t>and/or</a:t>
            </a:r>
          </a:p>
          <a:p>
            <a:pPr algn="ctr">
              <a:lnSpc>
                <a:spcPct val="5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zh-CN" sz="1200" b="1">
              <a:solidFill>
                <a:srgbClr val="010000"/>
              </a:solidFill>
              <a:ea typeface="新細明體" pitchFamily="18" charset="-12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200" b="1">
                <a:solidFill>
                  <a:srgbClr val="010000"/>
                </a:solidFill>
                <a:ea typeface="新細明體" pitchFamily="18" charset="-120"/>
              </a:rPr>
              <a:t>Relationship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200" b="1">
                <a:solidFill>
                  <a:srgbClr val="010000"/>
                </a:solidFill>
                <a:ea typeface="新細明體" pitchFamily="18" charset="-120"/>
              </a:rPr>
              <a:t>Managers (RM)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900">
                <a:solidFill>
                  <a:srgbClr val="010000"/>
                </a:solidFill>
                <a:ea typeface="新細明體" pitchFamily="18" charset="-120"/>
              </a:rPr>
              <a:t>(employed by bank)</a:t>
            </a:r>
            <a:endParaRPr lang="en-US" altLang="zh-CN" sz="1200" b="1">
              <a:solidFill>
                <a:srgbClr val="010000"/>
              </a:solidFill>
              <a:ea typeface="新細明體" pitchFamily="18" charset="-120"/>
            </a:endParaRPr>
          </a:p>
        </p:txBody>
      </p:sp>
      <p:sp>
        <p:nvSpPr>
          <p:cNvPr id="8207" name="Rectangle 14"/>
          <p:cNvSpPr>
            <a:spLocks noChangeArrowheads="1"/>
          </p:cNvSpPr>
          <p:nvPr/>
        </p:nvSpPr>
        <p:spPr bwMode="auto">
          <a:xfrm>
            <a:off x="1397000" y="4062413"/>
            <a:ext cx="1352550" cy="714375"/>
          </a:xfrm>
          <a:prstGeom prst="rect">
            <a:avLst/>
          </a:prstGeom>
          <a:solidFill>
            <a:srgbClr val="FFCC99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200" b="1">
                <a:solidFill>
                  <a:srgbClr val="010000"/>
                </a:solidFill>
                <a:ea typeface="新細明體" pitchFamily="18" charset="-120"/>
              </a:rPr>
              <a:t>Over-the-counter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200" b="1">
                <a:solidFill>
                  <a:srgbClr val="010000"/>
                </a:solidFill>
                <a:ea typeface="新細明體" pitchFamily="18" charset="-120"/>
              </a:rPr>
              <a:t>Tellers / Customer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200" b="1">
                <a:solidFill>
                  <a:srgbClr val="010000"/>
                </a:solidFill>
                <a:ea typeface="新細明體" pitchFamily="18" charset="-120"/>
              </a:rPr>
              <a:t>Services Officer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200" b="1">
                <a:solidFill>
                  <a:srgbClr val="010000"/>
                </a:solidFill>
                <a:ea typeface="新細明體" pitchFamily="18" charset="-120"/>
              </a:rPr>
              <a:t>(OTC)</a:t>
            </a:r>
          </a:p>
        </p:txBody>
      </p:sp>
      <p:sp>
        <p:nvSpPr>
          <p:cNvPr id="8208" name="Rectangle 15"/>
          <p:cNvSpPr>
            <a:spLocks noChangeArrowheads="1"/>
          </p:cNvSpPr>
          <p:nvPr/>
        </p:nvSpPr>
        <p:spPr bwMode="auto">
          <a:xfrm>
            <a:off x="1397000" y="4838700"/>
            <a:ext cx="1352550" cy="692150"/>
          </a:xfrm>
          <a:prstGeom prst="rect">
            <a:avLst/>
          </a:prstGeom>
          <a:solidFill>
            <a:srgbClr val="FF99CC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200" b="1">
                <a:solidFill>
                  <a:srgbClr val="010000"/>
                </a:solidFill>
                <a:ea typeface="新細明體" pitchFamily="18" charset="-120"/>
              </a:rPr>
              <a:t>Direct Marketing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200" b="1">
                <a:solidFill>
                  <a:srgbClr val="010000"/>
                </a:solidFill>
                <a:ea typeface="新細明體" pitchFamily="18" charset="-120"/>
              </a:rPr>
              <a:t>(DM)</a:t>
            </a:r>
          </a:p>
        </p:txBody>
      </p:sp>
      <p:sp>
        <p:nvSpPr>
          <p:cNvPr id="8209" name="AutoShape 16"/>
          <p:cNvSpPr>
            <a:spLocks noChangeArrowheads="1"/>
          </p:cNvSpPr>
          <p:nvPr/>
        </p:nvSpPr>
        <p:spPr bwMode="auto">
          <a:xfrm>
            <a:off x="7367588" y="4552950"/>
            <a:ext cx="228600" cy="5334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1A09F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zh-TW" altLang="en-US" sz="1200">
              <a:ea typeface="宋体" pitchFamily="2" charset="-122"/>
            </a:endParaRPr>
          </a:p>
        </p:txBody>
      </p:sp>
      <p:sp>
        <p:nvSpPr>
          <p:cNvPr id="8210" name="Text Box 17"/>
          <p:cNvSpPr txBox="1">
            <a:spLocks noChangeArrowheads="1"/>
          </p:cNvSpPr>
          <p:nvPr/>
        </p:nvSpPr>
        <p:spPr bwMode="auto">
          <a:xfrm>
            <a:off x="7678738" y="3689350"/>
            <a:ext cx="11953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CN" sz="1200">
                <a:ea typeface="宋体" pitchFamily="2" charset="-122"/>
              </a:rPr>
              <a:t>Deposit Type</a:t>
            </a:r>
          </a:p>
        </p:txBody>
      </p:sp>
      <p:sp>
        <p:nvSpPr>
          <p:cNvPr id="8211" name="AutoShape 18"/>
          <p:cNvSpPr>
            <a:spLocks noChangeArrowheads="1"/>
          </p:cNvSpPr>
          <p:nvPr/>
        </p:nvSpPr>
        <p:spPr bwMode="auto">
          <a:xfrm>
            <a:off x="7367588" y="3333750"/>
            <a:ext cx="228600" cy="5334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1A09F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zh-TW" altLang="en-US" sz="1200">
              <a:ea typeface="宋体" pitchFamily="2" charset="-122"/>
            </a:endParaRPr>
          </a:p>
        </p:txBody>
      </p:sp>
      <p:sp>
        <p:nvSpPr>
          <p:cNvPr id="8212" name="Text Box 19"/>
          <p:cNvSpPr txBox="1">
            <a:spLocks noChangeArrowheads="1"/>
          </p:cNvSpPr>
          <p:nvPr/>
        </p:nvSpPr>
        <p:spPr bwMode="auto">
          <a:xfrm>
            <a:off x="7678738" y="3295650"/>
            <a:ext cx="942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CN" sz="1200">
                <a:ea typeface="宋体" pitchFamily="2" charset="-122"/>
              </a:rPr>
              <a:t>Packaged Products</a:t>
            </a:r>
          </a:p>
        </p:txBody>
      </p:sp>
      <p:sp>
        <p:nvSpPr>
          <p:cNvPr id="8213" name="AutoShape 20"/>
          <p:cNvSpPr>
            <a:spLocks noChangeArrowheads="1"/>
          </p:cNvSpPr>
          <p:nvPr/>
        </p:nvSpPr>
        <p:spPr bwMode="auto">
          <a:xfrm>
            <a:off x="7367588" y="2495550"/>
            <a:ext cx="228600" cy="5334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1A09F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zh-TW" altLang="en-US" sz="1200">
              <a:ea typeface="宋体" pitchFamily="2" charset="-122"/>
            </a:endParaRPr>
          </a:p>
        </p:txBody>
      </p:sp>
      <p:sp>
        <p:nvSpPr>
          <p:cNvPr id="8214" name="Text Box 21"/>
          <p:cNvSpPr txBox="1">
            <a:spLocks noChangeArrowheads="1"/>
          </p:cNvSpPr>
          <p:nvPr/>
        </p:nvSpPr>
        <p:spPr bwMode="auto">
          <a:xfrm>
            <a:off x="7654925" y="249555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CN" sz="1200">
                <a:ea typeface="宋体" pitchFamily="2" charset="-122"/>
              </a:rPr>
              <a:t>Savings &amp; Investment</a:t>
            </a:r>
          </a:p>
        </p:txBody>
      </p:sp>
      <p:sp>
        <p:nvSpPr>
          <p:cNvPr id="8215" name="AutoShape 22"/>
          <p:cNvSpPr>
            <a:spLocks noChangeArrowheads="1"/>
          </p:cNvSpPr>
          <p:nvPr/>
        </p:nvSpPr>
        <p:spPr bwMode="auto">
          <a:xfrm>
            <a:off x="7367588" y="1657350"/>
            <a:ext cx="228600" cy="5334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1A09F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zh-TW" altLang="en-US" sz="1200">
              <a:ea typeface="宋体" pitchFamily="2" charset="-122"/>
            </a:endParaRPr>
          </a:p>
        </p:txBody>
      </p:sp>
      <p:sp>
        <p:nvSpPr>
          <p:cNvPr id="8216" name="Text Box 23"/>
          <p:cNvSpPr txBox="1">
            <a:spLocks noChangeArrowheads="1"/>
          </p:cNvSpPr>
          <p:nvPr/>
        </p:nvSpPr>
        <p:spPr bwMode="auto">
          <a:xfrm>
            <a:off x="7654925" y="1593850"/>
            <a:ext cx="1131888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CN" sz="1200">
                <a:ea typeface="宋体" pitchFamily="2" charset="-122"/>
              </a:rPr>
              <a:t>Wealth Management &amp; Estate Planning</a:t>
            </a:r>
          </a:p>
        </p:txBody>
      </p:sp>
      <p:sp>
        <p:nvSpPr>
          <p:cNvPr id="8217" name="Text Box 24"/>
          <p:cNvSpPr txBox="1">
            <a:spLocks noChangeArrowheads="1"/>
          </p:cNvSpPr>
          <p:nvPr/>
        </p:nvSpPr>
        <p:spPr bwMode="auto">
          <a:xfrm>
            <a:off x="7654925" y="4473575"/>
            <a:ext cx="1184275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CN" sz="1200">
                <a:ea typeface="宋体" pitchFamily="2" charset="-122"/>
              </a:rPr>
              <a:t>Simplified Underwriting Products</a:t>
            </a:r>
          </a:p>
        </p:txBody>
      </p:sp>
      <p:sp>
        <p:nvSpPr>
          <p:cNvPr id="8218" name="Rectangle 25"/>
          <p:cNvSpPr>
            <a:spLocks noChangeArrowheads="1"/>
          </p:cNvSpPr>
          <p:nvPr/>
        </p:nvSpPr>
        <p:spPr bwMode="auto">
          <a:xfrm rot="10795945">
            <a:off x="3128963" y="1592263"/>
            <a:ext cx="485775" cy="3163887"/>
          </a:xfrm>
          <a:prstGeom prst="rect">
            <a:avLst/>
          </a:prstGeom>
          <a:solidFill>
            <a:srgbClr val="CCFFCC"/>
          </a:solidFill>
          <a:ln w="9525">
            <a:solidFill>
              <a:schemeClr val="folHlink"/>
            </a:solidFill>
            <a:prstDash val="dash"/>
            <a:miter lim="800000"/>
            <a:headEnd/>
            <a:tailEnd/>
          </a:ln>
        </p:spPr>
        <p:txBody>
          <a:bodyPr vert="eaVert"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200" b="1">
                <a:solidFill>
                  <a:srgbClr val="010000"/>
                </a:solidFill>
                <a:ea typeface="新細明體" pitchFamily="18" charset="-120"/>
                <a:cs typeface="Times New Roman" pitchFamily="18" charset="0"/>
              </a:rPr>
              <a:t>Wholesaler support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200" b="1">
                <a:solidFill>
                  <a:srgbClr val="010000"/>
                </a:solidFill>
                <a:ea typeface="新細明體" pitchFamily="18" charset="-120"/>
                <a:cs typeface="Times New Roman" pitchFamily="18" charset="0"/>
              </a:rPr>
              <a:t> (Internal &amp; External)</a:t>
            </a:r>
          </a:p>
        </p:txBody>
      </p:sp>
      <p:sp>
        <p:nvSpPr>
          <p:cNvPr id="8221" name="Rectangle 28"/>
          <p:cNvSpPr>
            <a:spLocks noChangeArrowheads="1"/>
          </p:cNvSpPr>
          <p:nvPr/>
        </p:nvSpPr>
        <p:spPr bwMode="auto">
          <a:xfrm>
            <a:off x="820738" y="1173163"/>
            <a:ext cx="3587750" cy="274637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 b="1">
                <a:ea typeface="宋体" pitchFamily="2" charset="-122"/>
              </a:rPr>
              <a:t>Distribution Channels</a:t>
            </a:r>
          </a:p>
        </p:txBody>
      </p:sp>
      <p:sp>
        <p:nvSpPr>
          <p:cNvPr id="8222" name="Rectangle 29"/>
          <p:cNvSpPr>
            <a:spLocks noChangeArrowheads="1"/>
          </p:cNvSpPr>
          <p:nvPr/>
        </p:nvSpPr>
        <p:spPr bwMode="auto">
          <a:xfrm>
            <a:off x="246063" y="3152775"/>
            <a:ext cx="801687" cy="768350"/>
          </a:xfrm>
          <a:prstGeom prst="rect">
            <a:avLst/>
          </a:prstGeom>
          <a:solidFill>
            <a:schemeClr val="hlink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200" b="1">
                <a:solidFill>
                  <a:srgbClr val="010000"/>
                </a:solidFill>
                <a:ea typeface="新細明體" pitchFamily="18" charset="-120"/>
              </a:rPr>
              <a:t>Customers</a:t>
            </a:r>
          </a:p>
        </p:txBody>
      </p:sp>
      <p:sp>
        <p:nvSpPr>
          <p:cNvPr id="8223" name="AutoShape 30"/>
          <p:cNvSpPr>
            <a:spLocks/>
          </p:cNvSpPr>
          <p:nvPr/>
        </p:nvSpPr>
        <p:spPr bwMode="auto">
          <a:xfrm>
            <a:off x="1077913" y="2070100"/>
            <a:ext cx="293687" cy="3187700"/>
          </a:xfrm>
          <a:prstGeom prst="leftBrace">
            <a:avLst>
              <a:gd name="adj1" fmla="val 9045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zh-TW" altLang="zh-TW" sz="1200">
              <a:ea typeface="宋体" pitchFamily="2" charset="-122"/>
            </a:endParaRPr>
          </a:p>
        </p:txBody>
      </p:sp>
      <p:sp>
        <p:nvSpPr>
          <p:cNvPr id="8224" name="Rectangle 31"/>
          <p:cNvSpPr>
            <a:spLocks noChangeArrowheads="1"/>
          </p:cNvSpPr>
          <p:nvPr/>
        </p:nvSpPr>
        <p:spPr bwMode="auto">
          <a:xfrm rot="10795945">
            <a:off x="3130550" y="4851400"/>
            <a:ext cx="485775" cy="677863"/>
          </a:xfrm>
          <a:prstGeom prst="rect">
            <a:avLst/>
          </a:prstGeom>
          <a:solidFill>
            <a:srgbClr val="CCFFCC"/>
          </a:solidFill>
          <a:ln w="9525">
            <a:solidFill>
              <a:schemeClr val="folHlink"/>
            </a:solidFill>
            <a:prstDash val="dash"/>
            <a:miter lim="800000"/>
            <a:headEnd/>
            <a:tailEnd/>
          </a:ln>
        </p:spPr>
        <p:txBody>
          <a:bodyPr vert="eaVert"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200" b="1">
                <a:solidFill>
                  <a:srgbClr val="010000"/>
                </a:solidFill>
                <a:ea typeface="新細明體" pitchFamily="18" charset="-120"/>
                <a:cs typeface="Times New Roman" pitchFamily="18" charset="0"/>
              </a:rPr>
              <a:t>Call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200" b="1">
                <a:solidFill>
                  <a:srgbClr val="010000"/>
                </a:solidFill>
                <a:ea typeface="新細明體" pitchFamily="18" charset="-120"/>
                <a:cs typeface="Times New Roman" pitchFamily="18" charset="0"/>
              </a:rPr>
              <a:t>Center </a:t>
            </a:r>
          </a:p>
        </p:txBody>
      </p:sp>
      <p:sp>
        <p:nvSpPr>
          <p:cNvPr id="8225" name="Rectangle 32"/>
          <p:cNvSpPr>
            <a:spLocks noChangeArrowheads="1"/>
          </p:cNvSpPr>
          <p:nvPr/>
        </p:nvSpPr>
        <p:spPr bwMode="auto">
          <a:xfrm>
            <a:off x="5486400" y="1122363"/>
            <a:ext cx="2368550" cy="274637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 b="1">
                <a:ea typeface="宋体" pitchFamily="2" charset="-122"/>
              </a:rPr>
              <a:t>Product Categories</a:t>
            </a:r>
          </a:p>
        </p:txBody>
      </p:sp>
      <p:sp>
        <p:nvSpPr>
          <p:cNvPr id="8226" name="Line 34"/>
          <p:cNvSpPr>
            <a:spLocks noChangeShapeType="1"/>
          </p:cNvSpPr>
          <p:nvPr/>
        </p:nvSpPr>
        <p:spPr bwMode="auto">
          <a:xfrm flipH="1">
            <a:off x="2708275" y="2019300"/>
            <a:ext cx="257175" cy="0"/>
          </a:xfrm>
          <a:prstGeom prst="line">
            <a:avLst/>
          </a:prstGeom>
          <a:noFill/>
          <a:ln w="22225">
            <a:solidFill>
              <a:srgbClr val="000080"/>
            </a:solidFill>
            <a:round/>
            <a:headEnd/>
            <a:tailEnd type="triangle" w="lg" len="sm"/>
          </a:ln>
        </p:spPr>
        <p:txBody>
          <a:bodyPr wrap="none" anchor="ctr"/>
          <a:lstStyle/>
          <a:p>
            <a:endParaRPr lang="en-MY"/>
          </a:p>
        </p:txBody>
      </p:sp>
      <p:sp>
        <p:nvSpPr>
          <p:cNvPr id="8227" name="Line 35"/>
          <p:cNvSpPr>
            <a:spLocks noChangeShapeType="1"/>
          </p:cNvSpPr>
          <p:nvPr/>
        </p:nvSpPr>
        <p:spPr bwMode="auto">
          <a:xfrm>
            <a:off x="2954338" y="2019300"/>
            <a:ext cx="0" cy="2489200"/>
          </a:xfrm>
          <a:prstGeom prst="line">
            <a:avLst/>
          </a:prstGeom>
          <a:noFill/>
          <a:ln w="22225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MY"/>
          </a:p>
        </p:txBody>
      </p:sp>
      <p:sp>
        <p:nvSpPr>
          <p:cNvPr id="8228" name="Line 36"/>
          <p:cNvSpPr>
            <a:spLocks noChangeShapeType="1"/>
          </p:cNvSpPr>
          <p:nvPr/>
        </p:nvSpPr>
        <p:spPr bwMode="auto">
          <a:xfrm>
            <a:off x="2754313" y="4508500"/>
            <a:ext cx="211137" cy="0"/>
          </a:xfrm>
          <a:prstGeom prst="line">
            <a:avLst/>
          </a:prstGeom>
          <a:noFill/>
          <a:ln w="22225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MY"/>
          </a:p>
        </p:txBody>
      </p:sp>
      <p:sp>
        <p:nvSpPr>
          <p:cNvPr id="8229" name="Line 38"/>
          <p:cNvSpPr>
            <a:spLocks noChangeShapeType="1"/>
          </p:cNvSpPr>
          <p:nvPr/>
        </p:nvSpPr>
        <p:spPr bwMode="auto">
          <a:xfrm flipH="1">
            <a:off x="2708275" y="2641600"/>
            <a:ext cx="257175" cy="0"/>
          </a:xfrm>
          <a:prstGeom prst="line">
            <a:avLst/>
          </a:prstGeom>
          <a:noFill/>
          <a:ln w="22225">
            <a:solidFill>
              <a:srgbClr val="000080"/>
            </a:solidFill>
            <a:round/>
            <a:headEnd/>
            <a:tailEnd type="triangle" w="lg" len="sm"/>
          </a:ln>
        </p:spPr>
        <p:txBody>
          <a:bodyPr wrap="none" anchor="ctr"/>
          <a:lstStyle/>
          <a:p>
            <a:endParaRPr lang="en-MY"/>
          </a:p>
        </p:txBody>
      </p:sp>
      <p:sp>
        <p:nvSpPr>
          <p:cNvPr id="8230" name="Text Box 40"/>
          <p:cNvSpPr txBox="1">
            <a:spLocks noChangeArrowheads="1"/>
          </p:cNvSpPr>
          <p:nvPr/>
        </p:nvSpPr>
        <p:spPr bwMode="auto">
          <a:xfrm rot="-5400000">
            <a:off x="2194719" y="3491706"/>
            <a:ext cx="139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ea typeface="宋体" pitchFamily="2" charset="-122"/>
              </a:rPr>
              <a:t>Referrals</a:t>
            </a:r>
          </a:p>
        </p:txBody>
      </p:sp>
      <p:sp>
        <p:nvSpPr>
          <p:cNvPr id="38" name="Rectangle 2"/>
          <p:cNvSpPr txBox="1">
            <a:spLocks noChangeArrowheads="1"/>
          </p:cNvSpPr>
          <p:nvPr/>
        </p:nvSpPr>
        <p:spPr>
          <a:xfrm>
            <a:off x="124869" y="65088"/>
            <a:ext cx="8732527" cy="1398587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ts val="5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Multi tiered distribution model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8FE8D8C-94A7-438D-9160-270AA766DBDF}" type="slidenum">
              <a:rPr lang="en-US" smtClean="0">
                <a:cs typeface="Arial" charset="0"/>
              </a:rPr>
              <a:pPr/>
              <a:t>19</a:t>
            </a:fld>
            <a:endParaRPr lang="en-US" smtClean="0">
              <a:cs typeface="Arial" charset="0"/>
            </a:endParaRPr>
          </a:p>
        </p:txBody>
      </p:sp>
      <p:grpSp>
        <p:nvGrpSpPr>
          <p:cNvPr id="2" name="Group 40"/>
          <p:cNvGrpSpPr>
            <a:grpSpLocks/>
          </p:cNvGrpSpPr>
          <p:nvPr/>
        </p:nvGrpSpPr>
        <p:grpSpPr bwMode="auto">
          <a:xfrm>
            <a:off x="0" y="996950"/>
            <a:ext cx="8859838" cy="5238750"/>
            <a:chOff x="0" y="960"/>
            <a:chExt cx="5581" cy="3300"/>
          </a:xfrm>
        </p:grpSpPr>
        <p:sp>
          <p:nvSpPr>
            <p:cNvPr id="28677" name="Rectangle 3"/>
            <p:cNvSpPr>
              <a:spLocks noChangeArrowheads="1"/>
            </p:cNvSpPr>
            <p:nvPr/>
          </p:nvSpPr>
          <p:spPr bwMode="auto">
            <a:xfrm>
              <a:off x="2261" y="3981"/>
              <a:ext cx="1313" cy="279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MY"/>
            </a:p>
          </p:txBody>
        </p:sp>
        <p:sp>
          <p:nvSpPr>
            <p:cNvPr id="28678" name="Oval 4"/>
            <p:cNvSpPr>
              <a:spLocks noChangeArrowheads="1"/>
            </p:cNvSpPr>
            <p:nvPr/>
          </p:nvSpPr>
          <p:spPr bwMode="auto">
            <a:xfrm>
              <a:off x="2464" y="2112"/>
              <a:ext cx="720" cy="680"/>
            </a:xfrm>
            <a:prstGeom prst="ellipse">
              <a:avLst/>
            </a:prstGeom>
            <a:solidFill>
              <a:srgbClr val="E9CA8D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US" sz="2400" b="0">
                  <a:latin typeface="Times New Roman" pitchFamily="18" charset="0"/>
                </a:rPr>
                <a:t>BANK</a:t>
              </a:r>
            </a:p>
          </p:txBody>
        </p:sp>
        <p:sp>
          <p:nvSpPr>
            <p:cNvPr id="28679" name="Text Box 5"/>
            <p:cNvSpPr txBox="1">
              <a:spLocks noChangeArrowheads="1"/>
            </p:cNvSpPr>
            <p:nvPr/>
          </p:nvSpPr>
          <p:spPr bwMode="auto">
            <a:xfrm>
              <a:off x="1238" y="3165"/>
              <a:ext cx="118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AU" sz="1200">
                  <a:latin typeface="Arial" charset="0"/>
                </a:rPr>
                <a:t>Low advice face to face</a:t>
              </a:r>
              <a:endParaRPr lang="en-GB" sz="1200">
                <a:latin typeface="Arial" charset="0"/>
              </a:endParaRPr>
            </a:p>
          </p:txBody>
        </p:sp>
        <p:sp>
          <p:nvSpPr>
            <p:cNvPr id="28680" name="Text Box 6"/>
            <p:cNvSpPr txBox="1">
              <a:spLocks noChangeArrowheads="1"/>
            </p:cNvSpPr>
            <p:nvPr/>
          </p:nvSpPr>
          <p:spPr bwMode="auto">
            <a:xfrm>
              <a:off x="3376" y="3353"/>
              <a:ext cx="1627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AU" sz="1200">
                  <a:latin typeface="Arial" charset="0"/>
                </a:rPr>
                <a:t>Creditor, packaged, loan channel</a:t>
              </a:r>
              <a:endParaRPr lang="en-GB" sz="1200">
                <a:latin typeface="Arial" charset="0"/>
              </a:endParaRPr>
            </a:p>
          </p:txBody>
        </p:sp>
        <p:sp>
          <p:nvSpPr>
            <p:cNvPr id="28681" name="Text Box 7"/>
            <p:cNvSpPr txBox="1">
              <a:spLocks noChangeArrowheads="1"/>
            </p:cNvSpPr>
            <p:nvPr/>
          </p:nvSpPr>
          <p:spPr bwMode="auto">
            <a:xfrm>
              <a:off x="966" y="2709"/>
              <a:ext cx="867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AU" sz="1200">
                  <a:latin typeface="Arial" charset="0"/>
                </a:rPr>
                <a:t>Moderate advice</a:t>
              </a:r>
              <a:endParaRPr lang="en-GB" sz="1200">
                <a:latin typeface="Arial" charset="0"/>
              </a:endParaRPr>
            </a:p>
          </p:txBody>
        </p:sp>
        <p:sp>
          <p:nvSpPr>
            <p:cNvPr id="28682" name="Text Box 8"/>
            <p:cNvSpPr txBox="1">
              <a:spLocks noChangeArrowheads="1"/>
            </p:cNvSpPr>
            <p:nvPr/>
          </p:nvSpPr>
          <p:spPr bwMode="auto">
            <a:xfrm>
              <a:off x="718" y="2189"/>
              <a:ext cx="109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AU" sz="1200">
                  <a:latin typeface="Arial" charset="0"/>
                </a:rPr>
                <a:t>Elegant advice</a:t>
              </a:r>
            </a:p>
            <a:p>
              <a:pPr algn="l" eaLnBrk="1" hangingPunct="1"/>
              <a:r>
                <a:rPr lang="en-AU" sz="1200">
                  <a:latin typeface="Arial" charset="0"/>
                </a:rPr>
                <a:t>(wealth management)</a:t>
              </a:r>
              <a:endParaRPr lang="en-GB" sz="1200">
                <a:latin typeface="Arial" charset="0"/>
              </a:endParaRPr>
            </a:p>
          </p:txBody>
        </p:sp>
        <p:sp>
          <p:nvSpPr>
            <p:cNvPr id="28683" name="Text Box 9"/>
            <p:cNvSpPr txBox="1">
              <a:spLocks noChangeArrowheads="1"/>
            </p:cNvSpPr>
            <p:nvPr/>
          </p:nvSpPr>
          <p:spPr bwMode="auto">
            <a:xfrm>
              <a:off x="480" y="1536"/>
              <a:ext cx="636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en-AU" sz="1200">
                  <a:latin typeface="Arial" charset="0"/>
                </a:rPr>
                <a:t>Direct specialised sales force</a:t>
              </a:r>
              <a:endParaRPr lang="en-GB" sz="1200">
                <a:latin typeface="Arial" charset="0"/>
              </a:endParaRPr>
            </a:p>
          </p:txBody>
        </p:sp>
        <p:sp>
          <p:nvSpPr>
            <p:cNvPr id="28684" name="Text Box 10"/>
            <p:cNvSpPr txBox="1">
              <a:spLocks noChangeArrowheads="1"/>
            </p:cNvSpPr>
            <p:nvPr/>
          </p:nvSpPr>
          <p:spPr bwMode="auto">
            <a:xfrm>
              <a:off x="1926" y="1365"/>
              <a:ext cx="1147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AU" sz="1200">
                  <a:latin typeface="Arial" charset="0"/>
                </a:rPr>
                <a:t>Inbound telemarketing</a:t>
              </a:r>
              <a:endParaRPr lang="en-GB" sz="1200">
                <a:latin typeface="Arial" charset="0"/>
              </a:endParaRPr>
            </a:p>
          </p:txBody>
        </p:sp>
        <p:sp>
          <p:nvSpPr>
            <p:cNvPr id="28685" name="Text Box 11"/>
            <p:cNvSpPr txBox="1">
              <a:spLocks noChangeArrowheads="1"/>
            </p:cNvSpPr>
            <p:nvPr/>
          </p:nvSpPr>
          <p:spPr bwMode="auto">
            <a:xfrm>
              <a:off x="3214" y="1005"/>
              <a:ext cx="1227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AU" sz="1200">
                  <a:latin typeface="Arial" charset="0"/>
                </a:rPr>
                <a:t>Outbound telemarketing</a:t>
              </a:r>
              <a:endParaRPr lang="en-GB" sz="1200">
                <a:latin typeface="Arial" charset="0"/>
              </a:endParaRPr>
            </a:p>
          </p:txBody>
        </p:sp>
        <p:sp>
          <p:nvSpPr>
            <p:cNvPr id="28686" name="Text Box 12"/>
            <p:cNvSpPr txBox="1">
              <a:spLocks noChangeArrowheads="1"/>
            </p:cNvSpPr>
            <p:nvPr/>
          </p:nvSpPr>
          <p:spPr bwMode="auto">
            <a:xfrm>
              <a:off x="3870" y="1693"/>
              <a:ext cx="96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AU" sz="1200">
                  <a:latin typeface="Arial" charset="0"/>
                </a:rPr>
                <a:t>Group business to</a:t>
              </a:r>
            </a:p>
            <a:p>
              <a:pPr algn="l" eaLnBrk="1" hangingPunct="1"/>
              <a:r>
                <a:rPr lang="en-AU" sz="1200">
                  <a:latin typeface="Arial" charset="0"/>
                </a:rPr>
                <a:t>Corporate clients</a:t>
              </a:r>
              <a:endParaRPr lang="en-GB" sz="1200">
                <a:latin typeface="Arial" charset="0"/>
              </a:endParaRPr>
            </a:p>
          </p:txBody>
        </p:sp>
        <p:sp>
          <p:nvSpPr>
            <p:cNvPr id="28687" name="Text Box 13"/>
            <p:cNvSpPr txBox="1">
              <a:spLocks noChangeArrowheads="1"/>
            </p:cNvSpPr>
            <p:nvPr/>
          </p:nvSpPr>
          <p:spPr bwMode="auto">
            <a:xfrm>
              <a:off x="4278" y="2245"/>
              <a:ext cx="1303" cy="6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eaLnBrk="1" hangingPunct="1"/>
              <a:r>
                <a:rPr lang="en-AU" sz="1200">
                  <a:latin typeface="Arial" charset="0"/>
                </a:rPr>
                <a:t>Worksite marketing to staff of corporate clients (including seminar selling)</a:t>
              </a:r>
            </a:p>
            <a:p>
              <a:pPr algn="l" eaLnBrk="1" hangingPunct="1"/>
              <a:endParaRPr lang="en-GB" sz="1200">
                <a:latin typeface="Arial" charset="0"/>
              </a:endParaRPr>
            </a:p>
          </p:txBody>
        </p:sp>
        <p:sp>
          <p:nvSpPr>
            <p:cNvPr id="28688" name="Text Box 14"/>
            <p:cNvSpPr txBox="1">
              <a:spLocks noChangeArrowheads="1"/>
            </p:cNvSpPr>
            <p:nvPr/>
          </p:nvSpPr>
          <p:spPr bwMode="auto">
            <a:xfrm>
              <a:off x="2353" y="3462"/>
              <a:ext cx="1184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eaLnBrk="1" hangingPunct="1"/>
              <a:r>
                <a:rPr lang="en-AU" sz="1200">
                  <a:latin typeface="Arial" charset="0"/>
                </a:rPr>
                <a:t>No advice (commoditised products, OTC)</a:t>
              </a:r>
              <a:endParaRPr lang="en-GB" sz="1200">
                <a:latin typeface="Arial" charset="0"/>
              </a:endParaRPr>
            </a:p>
          </p:txBody>
        </p:sp>
        <p:sp>
          <p:nvSpPr>
            <p:cNvPr id="28689" name="Text Box 15"/>
            <p:cNvSpPr txBox="1">
              <a:spLocks noChangeArrowheads="1"/>
            </p:cNvSpPr>
            <p:nvPr/>
          </p:nvSpPr>
          <p:spPr bwMode="auto">
            <a:xfrm>
              <a:off x="2342" y="4045"/>
              <a:ext cx="114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AU" sz="1200">
                  <a:latin typeface="Arial" charset="0"/>
                </a:rPr>
                <a:t>Creates leads here too</a:t>
              </a:r>
              <a:endParaRPr lang="en-GB" sz="1200">
                <a:latin typeface="Arial" charset="0"/>
              </a:endParaRPr>
            </a:p>
          </p:txBody>
        </p:sp>
        <p:sp>
          <p:nvSpPr>
            <p:cNvPr id="28690" name="Line 16"/>
            <p:cNvSpPr>
              <a:spLocks noChangeShapeType="1"/>
            </p:cNvSpPr>
            <p:nvPr/>
          </p:nvSpPr>
          <p:spPr bwMode="auto">
            <a:xfrm flipH="1" flipV="1">
              <a:off x="2152" y="1928"/>
              <a:ext cx="392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MY"/>
            </a:p>
          </p:txBody>
        </p:sp>
        <p:sp>
          <p:nvSpPr>
            <p:cNvPr id="28691" name="Line 17"/>
            <p:cNvSpPr>
              <a:spLocks noChangeShapeType="1"/>
            </p:cNvSpPr>
            <p:nvPr/>
          </p:nvSpPr>
          <p:spPr bwMode="auto">
            <a:xfrm flipH="1" flipV="1">
              <a:off x="2616" y="1568"/>
              <a:ext cx="184" cy="5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MY"/>
            </a:p>
          </p:txBody>
        </p:sp>
        <p:sp>
          <p:nvSpPr>
            <p:cNvPr id="28692" name="Line 18"/>
            <p:cNvSpPr>
              <a:spLocks noChangeShapeType="1"/>
            </p:cNvSpPr>
            <p:nvPr/>
          </p:nvSpPr>
          <p:spPr bwMode="auto">
            <a:xfrm flipV="1">
              <a:off x="2960" y="1224"/>
              <a:ext cx="368" cy="91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MY"/>
            </a:p>
          </p:txBody>
        </p:sp>
        <p:sp>
          <p:nvSpPr>
            <p:cNvPr id="28693" name="Line 19"/>
            <p:cNvSpPr>
              <a:spLocks noChangeShapeType="1"/>
            </p:cNvSpPr>
            <p:nvPr/>
          </p:nvSpPr>
          <p:spPr bwMode="auto">
            <a:xfrm flipV="1">
              <a:off x="3088" y="1800"/>
              <a:ext cx="744" cy="4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MY"/>
            </a:p>
          </p:txBody>
        </p:sp>
        <p:sp>
          <p:nvSpPr>
            <p:cNvPr id="28694" name="Line 20"/>
            <p:cNvSpPr>
              <a:spLocks noChangeShapeType="1"/>
            </p:cNvSpPr>
            <p:nvPr/>
          </p:nvSpPr>
          <p:spPr bwMode="auto">
            <a:xfrm>
              <a:off x="3184" y="2368"/>
              <a:ext cx="10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MY"/>
            </a:p>
          </p:txBody>
        </p:sp>
        <p:sp>
          <p:nvSpPr>
            <p:cNvPr id="28695" name="Line 21"/>
            <p:cNvSpPr>
              <a:spLocks noChangeShapeType="1"/>
            </p:cNvSpPr>
            <p:nvPr/>
          </p:nvSpPr>
          <p:spPr bwMode="auto">
            <a:xfrm>
              <a:off x="3072" y="2704"/>
              <a:ext cx="440" cy="6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MY"/>
            </a:p>
          </p:txBody>
        </p:sp>
        <p:sp>
          <p:nvSpPr>
            <p:cNvPr id="28696" name="Line 22"/>
            <p:cNvSpPr>
              <a:spLocks noChangeShapeType="1"/>
            </p:cNvSpPr>
            <p:nvPr/>
          </p:nvSpPr>
          <p:spPr bwMode="auto">
            <a:xfrm flipH="1" flipV="1">
              <a:off x="1752" y="2392"/>
              <a:ext cx="70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MY"/>
            </a:p>
          </p:txBody>
        </p:sp>
        <p:sp>
          <p:nvSpPr>
            <p:cNvPr id="28697" name="Line 23"/>
            <p:cNvSpPr>
              <a:spLocks noChangeShapeType="1"/>
            </p:cNvSpPr>
            <p:nvPr/>
          </p:nvSpPr>
          <p:spPr bwMode="auto">
            <a:xfrm flipH="1">
              <a:off x="1768" y="2576"/>
              <a:ext cx="704" cy="1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MY"/>
            </a:p>
          </p:txBody>
        </p:sp>
        <p:sp>
          <p:nvSpPr>
            <p:cNvPr id="28698" name="Line 24"/>
            <p:cNvSpPr>
              <a:spLocks noChangeShapeType="1"/>
            </p:cNvSpPr>
            <p:nvPr/>
          </p:nvSpPr>
          <p:spPr bwMode="auto">
            <a:xfrm flipH="1">
              <a:off x="2264" y="2744"/>
              <a:ext cx="352" cy="42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MY"/>
            </a:p>
          </p:txBody>
        </p:sp>
        <p:sp>
          <p:nvSpPr>
            <p:cNvPr id="28699" name="Line 25"/>
            <p:cNvSpPr>
              <a:spLocks noChangeShapeType="1"/>
            </p:cNvSpPr>
            <p:nvPr/>
          </p:nvSpPr>
          <p:spPr bwMode="auto">
            <a:xfrm>
              <a:off x="2824" y="2808"/>
              <a:ext cx="0" cy="6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MY"/>
            </a:p>
          </p:txBody>
        </p:sp>
        <p:sp>
          <p:nvSpPr>
            <p:cNvPr id="28700" name="Line 26"/>
            <p:cNvSpPr>
              <a:spLocks noChangeShapeType="1"/>
            </p:cNvSpPr>
            <p:nvPr/>
          </p:nvSpPr>
          <p:spPr bwMode="auto">
            <a:xfrm flipH="1">
              <a:off x="3624" y="2727"/>
              <a:ext cx="1178" cy="1177"/>
            </a:xfrm>
            <a:prstGeom prst="line">
              <a:avLst/>
            </a:prstGeom>
            <a:noFill/>
            <a:ln w="38100">
              <a:solidFill>
                <a:srgbClr val="00008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MY"/>
            </a:p>
          </p:txBody>
        </p:sp>
        <p:sp>
          <p:nvSpPr>
            <p:cNvPr id="28701" name="Line 27"/>
            <p:cNvSpPr>
              <a:spLocks noChangeShapeType="1"/>
            </p:cNvSpPr>
            <p:nvPr/>
          </p:nvSpPr>
          <p:spPr bwMode="auto">
            <a:xfrm flipH="1" flipV="1">
              <a:off x="1627" y="3348"/>
              <a:ext cx="637" cy="635"/>
            </a:xfrm>
            <a:prstGeom prst="line">
              <a:avLst/>
            </a:prstGeom>
            <a:noFill/>
            <a:ln w="38100">
              <a:solidFill>
                <a:srgbClr val="00008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MY"/>
            </a:p>
          </p:txBody>
        </p:sp>
        <p:sp>
          <p:nvSpPr>
            <p:cNvPr id="28702" name="Line 28"/>
            <p:cNvSpPr>
              <a:spLocks noChangeShapeType="1"/>
            </p:cNvSpPr>
            <p:nvPr/>
          </p:nvSpPr>
          <p:spPr bwMode="auto">
            <a:xfrm flipH="1" flipV="1">
              <a:off x="1173" y="2852"/>
              <a:ext cx="349" cy="355"/>
            </a:xfrm>
            <a:prstGeom prst="line">
              <a:avLst/>
            </a:prstGeom>
            <a:noFill/>
            <a:ln w="38100">
              <a:solidFill>
                <a:srgbClr val="00008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MY"/>
            </a:p>
          </p:txBody>
        </p:sp>
        <p:sp>
          <p:nvSpPr>
            <p:cNvPr id="28703" name="Line 29"/>
            <p:cNvSpPr>
              <a:spLocks noChangeShapeType="1"/>
            </p:cNvSpPr>
            <p:nvPr/>
          </p:nvSpPr>
          <p:spPr bwMode="auto">
            <a:xfrm flipH="1" flipV="1">
              <a:off x="1104" y="1728"/>
              <a:ext cx="1384" cy="5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MY"/>
            </a:p>
          </p:txBody>
        </p:sp>
        <p:sp>
          <p:nvSpPr>
            <p:cNvPr id="28704" name="Line 30"/>
            <p:cNvSpPr>
              <a:spLocks noChangeShapeType="1"/>
            </p:cNvSpPr>
            <p:nvPr/>
          </p:nvSpPr>
          <p:spPr bwMode="auto">
            <a:xfrm flipH="1" flipV="1">
              <a:off x="1536" y="1296"/>
              <a:ext cx="1096" cy="8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MY"/>
            </a:p>
          </p:txBody>
        </p:sp>
        <p:sp>
          <p:nvSpPr>
            <p:cNvPr id="28705" name="Line 31"/>
            <p:cNvSpPr>
              <a:spLocks noChangeShapeType="1"/>
            </p:cNvSpPr>
            <p:nvPr/>
          </p:nvSpPr>
          <p:spPr bwMode="auto">
            <a:xfrm flipH="1">
              <a:off x="768" y="2704"/>
              <a:ext cx="1816" cy="5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MY"/>
            </a:p>
          </p:txBody>
        </p:sp>
        <p:sp>
          <p:nvSpPr>
            <p:cNvPr id="28706" name="Line 32"/>
            <p:cNvSpPr>
              <a:spLocks noChangeShapeType="1"/>
            </p:cNvSpPr>
            <p:nvPr/>
          </p:nvSpPr>
          <p:spPr bwMode="auto">
            <a:xfrm flipV="1">
              <a:off x="3024" y="1344"/>
              <a:ext cx="1400" cy="8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MY"/>
            </a:p>
          </p:txBody>
        </p:sp>
        <p:sp>
          <p:nvSpPr>
            <p:cNvPr id="28707" name="Text Box 33"/>
            <p:cNvSpPr txBox="1">
              <a:spLocks noChangeArrowheads="1"/>
            </p:cNvSpPr>
            <p:nvPr/>
          </p:nvSpPr>
          <p:spPr bwMode="auto">
            <a:xfrm>
              <a:off x="1706" y="1831"/>
              <a:ext cx="63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en-AU" sz="1200">
                  <a:latin typeface="Arial" charset="0"/>
                </a:rPr>
                <a:t>Direct mail</a:t>
              </a:r>
              <a:endParaRPr lang="en-GB" sz="1200">
                <a:latin typeface="Arial" charset="0"/>
              </a:endParaRPr>
            </a:p>
          </p:txBody>
        </p:sp>
        <p:sp>
          <p:nvSpPr>
            <p:cNvPr id="28708" name="Text Box 34"/>
            <p:cNvSpPr txBox="1">
              <a:spLocks noChangeArrowheads="1"/>
            </p:cNvSpPr>
            <p:nvPr/>
          </p:nvSpPr>
          <p:spPr bwMode="auto">
            <a:xfrm>
              <a:off x="1152" y="1104"/>
              <a:ext cx="6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en-AU" sz="1200">
                  <a:latin typeface="Arial" charset="0"/>
                </a:rPr>
                <a:t>Seminar Sales</a:t>
              </a:r>
              <a:endParaRPr lang="en-GB" sz="1200">
                <a:latin typeface="Arial" charset="0"/>
              </a:endParaRPr>
            </a:p>
          </p:txBody>
        </p:sp>
        <p:sp>
          <p:nvSpPr>
            <p:cNvPr id="28709" name="Text Box 35"/>
            <p:cNvSpPr txBox="1">
              <a:spLocks noChangeArrowheads="1"/>
            </p:cNvSpPr>
            <p:nvPr/>
          </p:nvSpPr>
          <p:spPr bwMode="auto">
            <a:xfrm>
              <a:off x="4464" y="1248"/>
              <a:ext cx="86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en-AU" sz="1200">
                  <a:latin typeface="Arial" charset="0"/>
                </a:rPr>
                <a:t>Internet,  e comm  based</a:t>
              </a:r>
              <a:endParaRPr lang="en-GB" sz="1200">
                <a:latin typeface="Arial" charset="0"/>
              </a:endParaRPr>
            </a:p>
          </p:txBody>
        </p:sp>
        <p:sp>
          <p:nvSpPr>
            <p:cNvPr id="28710" name="Text Box 36"/>
            <p:cNvSpPr txBox="1">
              <a:spLocks noChangeArrowheads="1"/>
            </p:cNvSpPr>
            <p:nvPr/>
          </p:nvSpPr>
          <p:spPr bwMode="auto">
            <a:xfrm>
              <a:off x="0" y="3216"/>
              <a:ext cx="105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en-AU" sz="1200">
                  <a:latin typeface="Arial" charset="0"/>
                </a:rPr>
                <a:t>Mobile Forces (market dependant)</a:t>
              </a:r>
              <a:endParaRPr lang="en-GB" sz="1200">
                <a:latin typeface="Arial" charset="0"/>
              </a:endParaRPr>
            </a:p>
          </p:txBody>
        </p:sp>
        <p:sp>
          <p:nvSpPr>
            <p:cNvPr id="28711" name="Line 37"/>
            <p:cNvSpPr>
              <a:spLocks noChangeShapeType="1"/>
            </p:cNvSpPr>
            <p:nvPr/>
          </p:nvSpPr>
          <p:spPr bwMode="auto">
            <a:xfrm flipH="1" flipV="1">
              <a:off x="2592" y="1200"/>
              <a:ext cx="328" cy="92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MY"/>
            </a:p>
          </p:txBody>
        </p:sp>
        <p:sp>
          <p:nvSpPr>
            <p:cNvPr id="28712" name="Text Box 38"/>
            <p:cNvSpPr txBox="1">
              <a:spLocks noChangeArrowheads="1"/>
            </p:cNvSpPr>
            <p:nvPr/>
          </p:nvSpPr>
          <p:spPr bwMode="auto">
            <a:xfrm>
              <a:off x="2016" y="960"/>
              <a:ext cx="105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en-AU" sz="1200">
                  <a:latin typeface="Arial" charset="0"/>
                </a:rPr>
                <a:t>Other group of linked companies</a:t>
              </a:r>
              <a:endParaRPr lang="en-GB" sz="1200">
                <a:latin typeface="Arial" charset="0"/>
              </a:endParaRPr>
            </a:p>
          </p:txBody>
        </p:sp>
      </p:grpSp>
      <p:sp>
        <p:nvSpPr>
          <p:cNvPr id="28676" name="Rectangle 41"/>
          <p:cNvSpPr>
            <a:spLocks noGrp="1" noChangeArrowheads="1"/>
          </p:cNvSpPr>
          <p:nvPr>
            <p:ph type="title"/>
          </p:nvPr>
        </p:nvSpPr>
        <p:spPr>
          <a:xfrm>
            <a:off x="208254" y="126759"/>
            <a:ext cx="8226061" cy="549275"/>
          </a:xfrm>
          <a:noFill/>
        </p:spPr>
        <p:txBody>
          <a:bodyPr/>
          <a:lstStyle/>
          <a:p>
            <a:pPr eaLnBrk="1" hangingPunct="1"/>
            <a:r>
              <a:rPr lang="en-AU" sz="3200" dirty="0" smtClean="0"/>
              <a:t>Distribution Channel model - potentials</a:t>
            </a:r>
            <a:endParaRPr lang="en-GB" sz="32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DD9231D-592F-484E-BB8B-BE3DAB90FF8E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2150" y="1143000"/>
            <a:ext cx="8223250" cy="5257800"/>
          </a:xfrm>
        </p:spPr>
        <p:txBody>
          <a:bodyPr/>
          <a:lstStyle/>
          <a:p>
            <a:pPr eaLnBrk="1" hangingPunct="1"/>
            <a:endParaRPr lang="en-US" sz="1800" dirty="0" smtClean="0"/>
          </a:p>
          <a:p>
            <a:pPr eaLnBrk="1" hangingPunct="1"/>
            <a:r>
              <a:rPr lang="en-US" sz="2000" b="1" dirty="0" smtClean="0"/>
              <a:t>Bancassurance Models – overview</a:t>
            </a:r>
          </a:p>
          <a:p>
            <a:pPr eaLnBrk="1" hangingPunct="1"/>
            <a:r>
              <a:rPr lang="en-US" sz="2000" b="1" dirty="0" smtClean="0"/>
              <a:t>Structural models</a:t>
            </a:r>
          </a:p>
          <a:p>
            <a:pPr eaLnBrk="1" hangingPunct="1"/>
            <a:r>
              <a:rPr lang="en-US" sz="2000" b="1" dirty="0" smtClean="0"/>
              <a:t>Financial models</a:t>
            </a:r>
          </a:p>
          <a:p>
            <a:pPr eaLnBrk="1" hangingPunct="1"/>
            <a:r>
              <a:rPr lang="en-US" sz="2000" b="1" dirty="0" smtClean="0"/>
              <a:t>Distribution and Operational Sales models</a:t>
            </a:r>
          </a:p>
          <a:p>
            <a:pPr eaLnBrk="1" hangingPunct="1"/>
            <a:r>
              <a:rPr lang="en-US" sz="2000" b="1" dirty="0" smtClean="0"/>
              <a:t>Regulatory models and impact</a:t>
            </a:r>
          </a:p>
          <a:p>
            <a:pPr lvl="1" eaLnBrk="1" hangingPunct="1"/>
            <a:r>
              <a:rPr lang="en-US" sz="1800" b="1" dirty="0" smtClean="0"/>
              <a:t>China and Indonesia</a:t>
            </a:r>
            <a:endParaRPr lang="en-US" sz="2000" b="1" dirty="0" smtClean="0"/>
          </a:p>
        </p:txBody>
      </p:sp>
      <p:sp>
        <p:nvSpPr>
          <p:cNvPr id="17412" name="Rectangle 5"/>
          <p:cNvSpPr>
            <a:spLocks noGrp="1" noChangeArrowheads="1"/>
          </p:cNvSpPr>
          <p:nvPr>
            <p:ph type="title"/>
          </p:nvPr>
        </p:nvSpPr>
        <p:spPr>
          <a:xfrm>
            <a:off x="274998" y="65088"/>
            <a:ext cx="7777162" cy="1398587"/>
          </a:xfrm>
          <a:noFill/>
        </p:spPr>
        <p:txBody>
          <a:bodyPr/>
          <a:lstStyle/>
          <a:p>
            <a:pPr eaLnBrk="1" hangingPunct="1"/>
            <a:r>
              <a:rPr lang="en-US" sz="3200" dirty="0" smtClean="0"/>
              <a:t>Presentation Overview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1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EA63EB8-3710-40AE-8CA0-9E5C79F1B7EA}" type="slidenum">
              <a:rPr lang="en-US" smtClean="0">
                <a:cs typeface="Arial" charset="0"/>
              </a:rPr>
              <a:pPr/>
              <a:t>20</a:t>
            </a:fld>
            <a:endParaRPr lang="en-US" smtClean="0">
              <a:cs typeface="Arial" charset="0"/>
            </a:endParaRPr>
          </a:p>
        </p:txBody>
      </p:sp>
      <p:grpSp>
        <p:nvGrpSpPr>
          <p:cNvPr id="2" name="Group 50"/>
          <p:cNvGrpSpPr>
            <a:grpSpLocks/>
          </p:cNvGrpSpPr>
          <p:nvPr/>
        </p:nvGrpSpPr>
        <p:grpSpPr bwMode="auto">
          <a:xfrm>
            <a:off x="393700" y="1150938"/>
            <a:ext cx="8253413" cy="4641850"/>
            <a:chOff x="272" y="1212"/>
            <a:chExt cx="5199" cy="2924"/>
          </a:xfrm>
        </p:grpSpPr>
        <p:grpSp>
          <p:nvGrpSpPr>
            <p:cNvPr id="3" name="Group 2"/>
            <p:cNvGrpSpPr>
              <a:grpSpLocks/>
            </p:cNvGrpSpPr>
            <p:nvPr/>
          </p:nvGrpSpPr>
          <p:grpSpPr bwMode="auto">
            <a:xfrm>
              <a:off x="371" y="1598"/>
              <a:ext cx="4608" cy="1777"/>
              <a:chOff x="541" y="1624"/>
              <a:chExt cx="4608" cy="1777"/>
            </a:xfrm>
          </p:grpSpPr>
          <p:sp>
            <p:nvSpPr>
              <p:cNvPr id="6181" name="AutoShape 3"/>
              <p:cNvSpPr>
                <a:spLocks noChangeArrowheads="1"/>
              </p:cNvSpPr>
              <p:nvPr/>
            </p:nvSpPr>
            <p:spPr bwMode="auto">
              <a:xfrm>
                <a:off x="2528" y="1624"/>
                <a:ext cx="576" cy="144"/>
              </a:xfrm>
              <a:prstGeom prst="triangle">
                <a:avLst>
                  <a:gd name="adj" fmla="val 50000"/>
                </a:avLst>
              </a:prstGeom>
              <a:solidFill>
                <a:schemeClr val="tx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MY"/>
              </a:p>
            </p:txBody>
          </p:sp>
          <p:sp>
            <p:nvSpPr>
              <p:cNvPr id="6182" name="Rectangle 4"/>
              <p:cNvSpPr>
                <a:spLocks noChangeArrowheads="1"/>
              </p:cNvSpPr>
              <p:nvPr/>
            </p:nvSpPr>
            <p:spPr bwMode="auto">
              <a:xfrm>
                <a:off x="541" y="1839"/>
                <a:ext cx="4600" cy="100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MY"/>
              </a:p>
            </p:txBody>
          </p:sp>
          <p:pic>
            <p:nvPicPr>
              <p:cNvPr id="6183" name="Picture 5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781" y="2169"/>
                <a:ext cx="624" cy="4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184" name="Text Box 6"/>
              <p:cNvSpPr txBox="1">
                <a:spLocks noChangeArrowheads="1"/>
              </p:cNvSpPr>
              <p:nvPr/>
            </p:nvSpPr>
            <p:spPr bwMode="auto">
              <a:xfrm>
                <a:off x="685" y="2655"/>
                <a:ext cx="912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en-US" sz="1000">
                    <a:latin typeface="Arial" charset="0"/>
                  </a:rPr>
                  <a:t>Financial Planners</a:t>
                </a:r>
              </a:p>
            </p:txBody>
          </p:sp>
          <p:sp>
            <p:nvSpPr>
              <p:cNvPr id="6185" name="Text Box 7"/>
              <p:cNvSpPr txBox="1">
                <a:spLocks noChangeArrowheads="1"/>
              </p:cNvSpPr>
              <p:nvPr/>
            </p:nvSpPr>
            <p:spPr bwMode="auto">
              <a:xfrm>
                <a:off x="1501" y="2655"/>
                <a:ext cx="912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000">
                    <a:latin typeface="Arial" charset="0"/>
                  </a:rPr>
                  <a:t>Creditor Business</a:t>
                </a:r>
              </a:p>
            </p:txBody>
          </p:sp>
          <p:graphicFrame>
            <p:nvGraphicFramePr>
              <p:cNvPr id="6147" name="Object 8"/>
              <p:cNvGraphicFramePr>
                <a:graphicFrameLocks noChangeAspect="1"/>
              </p:cNvGraphicFramePr>
              <p:nvPr/>
            </p:nvGraphicFramePr>
            <p:xfrm>
              <a:off x="4197" y="2175"/>
              <a:ext cx="685" cy="432"/>
            </p:xfrm>
            <a:graphic>
              <a:graphicData uri="http://schemas.openxmlformats.org/presentationml/2006/ole">
                <p:oleObj spid="_x0000_s3075" name="Bitmap Image" r:id="rId5" imgW="1190476" imgH="762106" progId="PBrush">
                  <p:embed/>
                </p:oleObj>
              </a:graphicData>
            </a:graphic>
          </p:graphicFrame>
          <p:graphicFrame>
            <p:nvGraphicFramePr>
              <p:cNvPr id="6148" name="Object 9"/>
              <p:cNvGraphicFramePr>
                <a:graphicFrameLocks noChangeAspect="1"/>
              </p:cNvGraphicFramePr>
              <p:nvPr/>
            </p:nvGraphicFramePr>
            <p:xfrm>
              <a:off x="3372" y="2175"/>
              <a:ext cx="651" cy="432"/>
            </p:xfrm>
            <a:graphic>
              <a:graphicData uri="http://schemas.openxmlformats.org/presentationml/2006/ole">
                <p:oleObj spid="_x0000_s3076" name="Bitmap Image" r:id="rId6" imgW="1190476" imgH="790476" progId="PBrush">
                  <p:embed/>
                </p:oleObj>
              </a:graphicData>
            </a:graphic>
          </p:graphicFrame>
          <p:sp>
            <p:nvSpPr>
              <p:cNvPr id="6186" name="Text Box 10"/>
              <p:cNvSpPr txBox="1">
                <a:spLocks noChangeArrowheads="1"/>
              </p:cNvSpPr>
              <p:nvPr/>
            </p:nvSpPr>
            <p:spPr bwMode="auto">
              <a:xfrm>
                <a:off x="2373" y="2655"/>
                <a:ext cx="912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000">
                    <a:latin typeface="Arial" charset="0"/>
                  </a:rPr>
                  <a:t>Direct Mail</a:t>
                </a:r>
              </a:p>
            </p:txBody>
          </p:sp>
          <p:sp>
            <p:nvSpPr>
              <p:cNvPr id="6187" name="Text Box 11"/>
              <p:cNvSpPr txBox="1">
                <a:spLocks noChangeArrowheads="1"/>
              </p:cNvSpPr>
              <p:nvPr/>
            </p:nvSpPr>
            <p:spPr bwMode="auto">
              <a:xfrm>
                <a:off x="3237" y="2655"/>
                <a:ext cx="912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000">
                    <a:latin typeface="Arial" charset="0"/>
                  </a:rPr>
                  <a:t>Telemarketing</a:t>
                </a:r>
              </a:p>
            </p:txBody>
          </p:sp>
          <p:sp>
            <p:nvSpPr>
              <p:cNvPr id="6188" name="Text Box 12"/>
              <p:cNvSpPr txBox="1">
                <a:spLocks noChangeArrowheads="1"/>
              </p:cNvSpPr>
              <p:nvPr/>
            </p:nvSpPr>
            <p:spPr bwMode="auto">
              <a:xfrm>
                <a:off x="4101" y="2655"/>
                <a:ext cx="912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000">
                    <a:latin typeface="Arial" charset="0"/>
                  </a:rPr>
                  <a:t>Worksite Marketing</a:t>
                </a:r>
              </a:p>
            </p:txBody>
          </p:sp>
          <p:sp>
            <p:nvSpPr>
              <p:cNvPr id="6189" name="Text Box 13"/>
              <p:cNvSpPr txBox="1">
                <a:spLocks noChangeArrowheads="1"/>
              </p:cNvSpPr>
              <p:nvPr/>
            </p:nvSpPr>
            <p:spPr bwMode="auto">
              <a:xfrm>
                <a:off x="781" y="1905"/>
                <a:ext cx="4101" cy="173"/>
              </a:xfrm>
              <a:prstGeom prst="rect">
                <a:avLst/>
              </a:prstGeom>
              <a:solidFill>
                <a:schemeClr val="tx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200">
                    <a:solidFill>
                      <a:schemeClr val="bg1"/>
                    </a:solidFill>
                    <a:latin typeface="Arial" charset="0"/>
                  </a:rPr>
                  <a:t>Channels</a:t>
                </a:r>
                <a:endParaRPr lang="en-US" sz="1200">
                  <a:solidFill>
                    <a:schemeClr val="bg1"/>
                  </a:solidFill>
                  <a:latin typeface="Arial" charset="0"/>
                </a:endParaRPr>
              </a:p>
            </p:txBody>
          </p:sp>
          <p:graphicFrame>
            <p:nvGraphicFramePr>
              <p:cNvPr id="6149" name="Object 14"/>
              <p:cNvGraphicFramePr>
                <a:graphicFrameLocks noChangeAspect="1"/>
              </p:cNvGraphicFramePr>
              <p:nvPr/>
            </p:nvGraphicFramePr>
            <p:xfrm>
              <a:off x="1597" y="2175"/>
              <a:ext cx="624" cy="384"/>
            </p:xfrm>
            <a:graphic>
              <a:graphicData uri="http://schemas.openxmlformats.org/presentationml/2006/ole">
                <p:oleObj spid="_x0000_s3077" name="Bitmap Image" r:id="rId7" imgW="1209524" imgH="790476" progId="PBrush">
                  <p:embed/>
                </p:oleObj>
              </a:graphicData>
            </a:graphic>
          </p:graphicFrame>
          <p:graphicFrame>
            <p:nvGraphicFramePr>
              <p:cNvPr id="6150" name="Object 15"/>
              <p:cNvGraphicFramePr>
                <a:graphicFrameLocks noChangeAspect="1"/>
              </p:cNvGraphicFramePr>
              <p:nvPr/>
            </p:nvGraphicFramePr>
            <p:xfrm>
              <a:off x="2564" y="2169"/>
              <a:ext cx="673" cy="423"/>
            </p:xfrm>
            <a:graphic>
              <a:graphicData uri="http://schemas.openxmlformats.org/presentationml/2006/ole">
                <p:oleObj spid="_x0000_s3078" name="Clip" r:id="rId8" imgW="3071520" imgH="1881000" progId="">
                  <p:embed/>
                </p:oleObj>
              </a:graphicData>
            </a:graphic>
          </p:graphicFrame>
          <p:sp>
            <p:nvSpPr>
              <p:cNvPr id="6190" name="Text Box 16"/>
              <p:cNvSpPr txBox="1">
                <a:spLocks noChangeArrowheads="1"/>
              </p:cNvSpPr>
              <p:nvPr/>
            </p:nvSpPr>
            <p:spPr bwMode="auto">
              <a:xfrm>
                <a:off x="736" y="2846"/>
                <a:ext cx="669" cy="4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en-US" sz="1200">
                    <a:latin typeface="Arial" charset="0"/>
                  </a:rPr>
                  <a:t>In branch financial planners</a:t>
                </a:r>
              </a:p>
            </p:txBody>
          </p:sp>
          <p:sp>
            <p:nvSpPr>
              <p:cNvPr id="6191" name="Text Box 17"/>
              <p:cNvSpPr txBox="1">
                <a:spLocks noChangeArrowheads="1"/>
              </p:cNvSpPr>
              <p:nvPr/>
            </p:nvSpPr>
            <p:spPr bwMode="auto">
              <a:xfrm>
                <a:off x="2528" y="2875"/>
                <a:ext cx="821" cy="5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en-US" sz="1200">
                    <a:latin typeface="Arial" charset="0"/>
                  </a:rPr>
                  <a:t>Mail</a:t>
                </a:r>
                <a:r>
                  <a:rPr lang="en-GB" sz="1200">
                    <a:latin typeface="Arial" charset="0"/>
                  </a:rPr>
                  <a:t>-</a:t>
                </a:r>
                <a:r>
                  <a:rPr lang="en-US" sz="1200">
                    <a:latin typeface="Arial" charset="0"/>
                  </a:rPr>
                  <a:t>shots to the bank’s various databases</a:t>
                </a:r>
              </a:p>
            </p:txBody>
          </p:sp>
          <p:sp>
            <p:nvSpPr>
              <p:cNvPr id="6192" name="Text Box 18"/>
              <p:cNvSpPr txBox="1">
                <a:spLocks noChangeArrowheads="1"/>
              </p:cNvSpPr>
              <p:nvPr/>
            </p:nvSpPr>
            <p:spPr bwMode="auto">
              <a:xfrm>
                <a:off x="4152" y="2864"/>
                <a:ext cx="997" cy="5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en-US" sz="1200">
                    <a:latin typeface="Arial" charset="0"/>
                  </a:rPr>
                  <a:t>Marketing to the employees of the bank’s corporate customers</a:t>
                </a:r>
              </a:p>
            </p:txBody>
          </p:sp>
          <p:sp>
            <p:nvSpPr>
              <p:cNvPr id="6193" name="Text Box 19"/>
              <p:cNvSpPr txBox="1">
                <a:spLocks noChangeArrowheads="1"/>
              </p:cNvSpPr>
              <p:nvPr/>
            </p:nvSpPr>
            <p:spPr bwMode="auto">
              <a:xfrm>
                <a:off x="3372" y="2883"/>
                <a:ext cx="780" cy="5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en-US" sz="1200">
                    <a:latin typeface="Arial" charset="0"/>
                  </a:rPr>
                  <a:t>Carefully planned telemarketing campaign</a:t>
                </a:r>
                <a:r>
                  <a:rPr lang="en-GB" sz="1200">
                    <a:latin typeface="Arial" charset="0"/>
                  </a:rPr>
                  <a:t>s</a:t>
                </a:r>
                <a:endParaRPr lang="en-US" sz="1200">
                  <a:latin typeface="Arial" charset="0"/>
                </a:endParaRPr>
              </a:p>
            </p:txBody>
          </p:sp>
          <p:sp>
            <p:nvSpPr>
              <p:cNvPr id="6194" name="Text Box 20"/>
              <p:cNvSpPr txBox="1">
                <a:spLocks noChangeArrowheads="1"/>
              </p:cNvSpPr>
              <p:nvPr/>
            </p:nvSpPr>
            <p:spPr bwMode="auto">
              <a:xfrm>
                <a:off x="1560" y="2867"/>
                <a:ext cx="853" cy="5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en-US" sz="1200">
                    <a:latin typeface="Arial" charset="0"/>
                  </a:rPr>
                  <a:t>Mortgage redemption and collateral </a:t>
                </a:r>
                <a:r>
                  <a:rPr lang="en-GB" sz="1200">
                    <a:latin typeface="Arial" charset="0"/>
                  </a:rPr>
                  <a:t>insurance</a:t>
                </a:r>
                <a:endParaRPr lang="en-US" sz="1200">
                  <a:latin typeface="Arial" charset="0"/>
                </a:endParaRPr>
              </a:p>
            </p:txBody>
          </p:sp>
        </p:grpSp>
        <p:grpSp>
          <p:nvGrpSpPr>
            <p:cNvPr id="4" name="Group 21"/>
            <p:cNvGrpSpPr>
              <a:grpSpLocks/>
            </p:cNvGrpSpPr>
            <p:nvPr/>
          </p:nvGrpSpPr>
          <p:grpSpPr bwMode="auto">
            <a:xfrm>
              <a:off x="1908" y="1212"/>
              <a:ext cx="1058" cy="339"/>
              <a:chOff x="2022" y="1244"/>
              <a:chExt cx="1058" cy="339"/>
            </a:xfrm>
          </p:grpSpPr>
          <p:sp>
            <p:nvSpPr>
              <p:cNvPr id="6180" name="Rectangle 22"/>
              <p:cNvSpPr>
                <a:spLocks noChangeArrowheads="1"/>
              </p:cNvSpPr>
              <p:nvPr/>
            </p:nvSpPr>
            <p:spPr bwMode="auto">
              <a:xfrm>
                <a:off x="2022" y="1327"/>
                <a:ext cx="500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200">
                    <a:latin typeface="Arial" charset="0"/>
                  </a:rPr>
                  <a:t>Bank </a:t>
                </a:r>
              </a:p>
              <a:p>
                <a:r>
                  <a:rPr lang="en-US" sz="1200">
                    <a:latin typeface="Arial" charset="0"/>
                  </a:rPr>
                  <a:t>Customers</a:t>
                </a:r>
              </a:p>
            </p:txBody>
          </p:sp>
          <p:graphicFrame>
            <p:nvGraphicFramePr>
              <p:cNvPr id="6146" name="Object 23"/>
              <p:cNvGraphicFramePr>
                <a:graphicFrameLocks noChangeAspect="1"/>
              </p:cNvGraphicFramePr>
              <p:nvPr/>
            </p:nvGraphicFramePr>
            <p:xfrm>
              <a:off x="2564" y="1244"/>
              <a:ext cx="516" cy="339"/>
            </p:xfrm>
            <a:graphic>
              <a:graphicData uri="http://schemas.openxmlformats.org/presentationml/2006/ole">
                <p:oleObj spid="_x0000_s3074" name="Bitmap Image" r:id="rId9" imgW="1190476" imgH="781159" progId="PBrush">
                  <p:embed/>
                </p:oleObj>
              </a:graphicData>
            </a:graphic>
          </p:graphicFrame>
        </p:grpSp>
        <p:sp>
          <p:nvSpPr>
            <p:cNvPr id="6156" name="Rectangle 24"/>
            <p:cNvSpPr>
              <a:spLocks noChangeArrowheads="1"/>
            </p:cNvSpPr>
            <p:nvPr/>
          </p:nvSpPr>
          <p:spPr bwMode="auto">
            <a:xfrm>
              <a:off x="272" y="3452"/>
              <a:ext cx="5168" cy="66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MY"/>
            </a:p>
          </p:txBody>
        </p:sp>
        <p:sp>
          <p:nvSpPr>
            <p:cNvPr id="6157" name="Text Box 25"/>
            <p:cNvSpPr txBox="1">
              <a:spLocks noChangeArrowheads="1"/>
            </p:cNvSpPr>
            <p:nvPr/>
          </p:nvSpPr>
          <p:spPr bwMode="auto">
            <a:xfrm>
              <a:off x="296" y="3432"/>
              <a:ext cx="5112" cy="173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200">
                  <a:solidFill>
                    <a:schemeClr val="bg1"/>
                  </a:solidFill>
                  <a:latin typeface="Arial" charset="0"/>
                </a:rPr>
                <a:t>Product Propositions</a:t>
              </a:r>
              <a:endParaRPr lang="en-US" sz="1200">
                <a:solidFill>
                  <a:schemeClr val="bg1"/>
                </a:solidFill>
                <a:latin typeface="Arial" charset="0"/>
              </a:endParaRPr>
            </a:p>
          </p:txBody>
        </p:sp>
        <p:sp>
          <p:nvSpPr>
            <p:cNvPr id="6158" name="Rectangle 26"/>
            <p:cNvSpPr>
              <a:spLocks noChangeArrowheads="1"/>
            </p:cNvSpPr>
            <p:nvPr/>
          </p:nvSpPr>
          <p:spPr bwMode="auto">
            <a:xfrm>
              <a:off x="280" y="3702"/>
              <a:ext cx="605" cy="240"/>
            </a:xfrm>
            <a:prstGeom prst="rect">
              <a:avLst/>
            </a:prstGeom>
            <a:noFill/>
            <a:ln w="12700" cap="rnd">
              <a:noFill/>
              <a:prstDash val="sysDot"/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en-US" sz="1000">
                  <a:latin typeface="Arial" charset="0"/>
                </a:rPr>
                <a:t>LIFE INSURANCE</a:t>
              </a:r>
            </a:p>
          </p:txBody>
        </p:sp>
        <p:sp>
          <p:nvSpPr>
            <p:cNvPr id="6159" name="Rectangle 27"/>
            <p:cNvSpPr>
              <a:spLocks noChangeArrowheads="1"/>
            </p:cNvSpPr>
            <p:nvPr/>
          </p:nvSpPr>
          <p:spPr bwMode="auto">
            <a:xfrm>
              <a:off x="2589" y="3694"/>
              <a:ext cx="786" cy="240"/>
            </a:xfrm>
            <a:prstGeom prst="rect">
              <a:avLst/>
            </a:prstGeom>
            <a:noFill/>
            <a:ln w="12700" cap="rnd">
              <a:noFill/>
              <a:prstDash val="sysDot"/>
              <a:miter lim="800000"/>
              <a:headEnd/>
              <a:tailEnd/>
            </a:ln>
          </p:spPr>
          <p:txBody>
            <a:bodyPr anchor="ctr"/>
            <a:lstStyle/>
            <a:p>
              <a:pPr algn="l"/>
              <a:r>
                <a:rPr lang="en-GB" sz="1000">
                  <a:latin typeface="Arial" charset="0"/>
                </a:rPr>
                <a:t>INVESTMENTS / MUTUAL FUNDS</a:t>
              </a:r>
              <a:endParaRPr lang="en-US" sz="1000">
                <a:latin typeface="Arial" charset="0"/>
              </a:endParaRPr>
            </a:p>
          </p:txBody>
        </p:sp>
        <p:sp>
          <p:nvSpPr>
            <p:cNvPr id="6160" name="Rectangle 28"/>
            <p:cNvSpPr>
              <a:spLocks noChangeArrowheads="1"/>
            </p:cNvSpPr>
            <p:nvPr/>
          </p:nvSpPr>
          <p:spPr bwMode="auto">
            <a:xfrm>
              <a:off x="1429" y="3694"/>
              <a:ext cx="776" cy="240"/>
            </a:xfrm>
            <a:prstGeom prst="rect">
              <a:avLst/>
            </a:prstGeom>
            <a:noFill/>
            <a:ln w="12700" cap="rnd">
              <a:solidFill>
                <a:schemeClr val="bg1"/>
              </a:solidFill>
              <a:prstDash val="sysDot"/>
              <a:miter lim="800000"/>
              <a:headEnd/>
              <a:tailEnd/>
            </a:ln>
          </p:spPr>
          <p:txBody>
            <a:bodyPr anchor="ctr"/>
            <a:lstStyle/>
            <a:p>
              <a:pPr algn="l"/>
              <a:r>
                <a:rPr lang="en-US" sz="1000">
                  <a:latin typeface="Arial" charset="0"/>
                </a:rPr>
                <a:t>NON</a:t>
              </a:r>
              <a:r>
                <a:rPr lang="en-GB" sz="1000">
                  <a:latin typeface="Arial" charset="0"/>
                </a:rPr>
                <a:t>-</a:t>
              </a:r>
              <a:r>
                <a:rPr lang="en-US" sz="1000">
                  <a:latin typeface="Arial" charset="0"/>
                </a:rPr>
                <a:t>LIFE INSURANCE</a:t>
              </a:r>
            </a:p>
          </p:txBody>
        </p:sp>
        <p:sp>
          <p:nvSpPr>
            <p:cNvPr id="6161" name="Rectangle 29"/>
            <p:cNvSpPr>
              <a:spLocks noChangeArrowheads="1"/>
            </p:cNvSpPr>
            <p:nvPr/>
          </p:nvSpPr>
          <p:spPr bwMode="auto">
            <a:xfrm>
              <a:off x="1940" y="3694"/>
              <a:ext cx="739" cy="240"/>
            </a:xfrm>
            <a:prstGeom prst="rect">
              <a:avLst/>
            </a:prstGeom>
            <a:noFill/>
            <a:ln w="12700" cap="rnd">
              <a:noFill/>
              <a:prstDash val="sysDot"/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en-US" sz="1000">
                  <a:latin typeface="Arial" charset="0"/>
                </a:rPr>
                <a:t>PENSIO</a:t>
              </a:r>
              <a:r>
                <a:rPr lang="en-GB" sz="1000">
                  <a:latin typeface="Arial" charset="0"/>
                </a:rPr>
                <a:t>N</a:t>
              </a:r>
              <a:r>
                <a:rPr lang="en-US" sz="1000">
                  <a:latin typeface="Arial" charset="0"/>
                </a:rPr>
                <a:t>S</a:t>
              </a:r>
              <a:r>
                <a:rPr lang="en-GB" sz="1000">
                  <a:latin typeface="Arial" charset="0"/>
                </a:rPr>
                <a:t> / RETIREMENT</a:t>
              </a:r>
              <a:endParaRPr lang="en-US" sz="1000">
                <a:latin typeface="Arial" charset="0"/>
              </a:endParaRPr>
            </a:p>
          </p:txBody>
        </p:sp>
        <p:sp>
          <p:nvSpPr>
            <p:cNvPr id="6162" name="Rectangle 30"/>
            <p:cNvSpPr>
              <a:spLocks noChangeArrowheads="1"/>
            </p:cNvSpPr>
            <p:nvPr/>
          </p:nvSpPr>
          <p:spPr bwMode="auto">
            <a:xfrm>
              <a:off x="856" y="3702"/>
              <a:ext cx="605" cy="240"/>
            </a:xfrm>
            <a:prstGeom prst="rect">
              <a:avLst/>
            </a:prstGeom>
            <a:noFill/>
            <a:ln w="12700" cap="rnd">
              <a:noFill/>
              <a:prstDash val="sysDot"/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en-GB" sz="1000">
                  <a:latin typeface="Arial" charset="0"/>
                </a:rPr>
                <a:t>HEALTH</a:t>
              </a:r>
              <a:r>
                <a:rPr lang="en-US" sz="1000">
                  <a:latin typeface="Arial" charset="0"/>
                </a:rPr>
                <a:t> INSURANCE</a:t>
              </a:r>
            </a:p>
          </p:txBody>
        </p:sp>
        <p:sp>
          <p:nvSpPr>
            <p:cNvPr id="6163" name="Rectangle 31"/>
            <p:cNvSpPr>
              <a:spLocks noChangeArrowheads="1"/>
            </p:cNvSpPr>
            <p:nvPr/>
          </p:nvSpPr>
          <p:spPr bwMode="auto">
            <a:xfrm>
              <a:off x="3336" y="3705"/>
              <a:ext cx="576" cy="24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l"/>
              <a:r>
                <a:rPr lang="en-GB" sz="1000">
                  <a:latin typeface="Arial" charset="0"/>
                </a:rPr>
                <a:t>SAVINGS / </a:t>
              </a:r>
              <a:br>
                <a:rPr lang="en-GB" sz="1000">
                  <a:latin typeface="Arial" charset="0"/>
                </a:rPr>
              </a:br>
              <a:r>
                <a:rPr lang="en-GB" sz="1000">
                  <a:latin typeface="Arial" charset="0"/>
                </a:rPr>
                <a:t>DEPOSITS</a:t>
              </a:r>
              <a:endParaRPr lang="en-US" sz="1000">
                <a:latin typeface="Arial" charset="0"/>
              </a:endParaRPr>
            </a:p>
          </p:txBody>
        </p:sp>
        <p:sp>
          <p:nvSpPr>
            <p:cNvPr id="6164" name="Rectangle 32"/>
            <p:cNvSpPr>
              <a:spLocks noChangeArrowheads="1"/>
            </p:cNvSpPr>
            <p:nvPr/>
          </p:nvSpPr>
          <p:spPr bwMode="auto">
            <a:xfrm>
              <a:off x="3880" y="3705"/>
              <a:ext cx="704" cy="240"/>
            </a:xfrm>
            <a:prstGeom prst="rect">
              <a:avLst/>
            </a:prstGeom>
            <a:noFill/>
            <a:ln w="12700" cap="rnd">
              <a:noFill/>
              <a:prstDash val="sysDot"/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en-GB" sz="1000">
                  <a:latin typeface="Arial" charset="0"/>
                </a:rPr>
                <a:t>LOANS / MORTGAGES</a:t>
              </a:r>
              <a:endParaRPr lang="en-US" sz="1000">
                <a:latin typeface="Arial" charset="0"/>
              </a:endParaRPr>
            </a:p>
          </p:txBody>
        </p:sp>
        <p:sp>
          <p:nvSpPr>
            <p:cNvPr id="6165" name="Rectangle 33"/>
            <p:cNvSpPr>
              <a:spLocks noChangeArrowheads="1"/>
            </p:cNvSpPr>
            <p:nvPr/>
          </p:nvSpPr>
          <p:spPr bwMode="auto">
            <a:xfrm>
              <a:off x="4438" y="3665"/>
              <a:ext cx="605" cy="240"/>
            </a:xfrm>
            <a:prstGeom prst="rect">
              <a:avLst/>
            </a:prstGeom>
            <a:noFill/>
            <a:ln w="12700" cap="rnd">
              <a:noFill/>
              <a:prstDash val="sysDot"/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en-GB" sz="1000">
                  <a:latin typeface="Arial" charset="0"/>
                </a:rPr>
                <a:t>CREDIT</a:t>
              </a:r>
              <a:endParaRPr lang="en-US" sz="1000">
                <a:latin typeface="Arial" charset="0"/>
              </a:endParaRPr>
            </a:p>
          </p:txBody>
        </p:sp>
        <p:sp>
          <p:nvSpPr>
            <p:cNvPr id="6166" name="Rectangle 34"/>
            <p:cNvSpPr>
              <a:spLocks noChangeArrowheads="1"/>
            </p:cNvSpPr>
            <p:nvPr/>
          </p:nvSpPr>
          <p:spPr bwMode="auto">
            <a:xfrm>
              <a:off x="4866" y="3705"/>
              <a:ext cx="605" cy="240"/>
            </a:xfrm>
            <a:prstGeom prst="rect">
              <a:avLst/>
            </a:prstGeom>
            <a:noFill/>
            <a:ln w="12700" cap="rnd">
              <a:noFill/>
              <a:prstDash val="sysDot"/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en-GB" sz="1000">
                  <a:latin typeface="Arial" charset="0"/>
                </a:rPr>
                <a:t>CASH / CHECKING</a:t>
              </a:r>
              <a:endParaRPr lang="en-US" sz="1000">
                <a:latin typeface="Arial" charset="0"/>
              </a:endParaRPr>
            </a:p>
          </p:txBody>
        </p:sp>
        <p:sp>
          <p:nvSpPr>
            <p:cNvPr id="6167" name="Line 35"/>
            <p:cNvSpPr>
              <a:spLocks noChangeShapeType="1"/>
            </p:cNvSpPr>
            <p:nvPr/>
          </p:nvSpPr>
          <p:spPr bwMode="auto">
            <a:xfrm>
              <a:off x="312" y="3705"/>
              <a:ext cx="0" cy="40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lIns="92075" tIns="46038" rIns="92075" bIns="46038"/>
            <a:lstStyle/>
            <a:p>
              <a:endParaRPr lang="en-MY"/>
            </a:p>
          </p:txBody>
        </p:sp>
        <p:sp>
          <p:nvSpPr>
            <p:cNvPr id="6168" name="Text Box 36"/>
            <p:cNvSpPr txBox="1">
              <a:spLocks noChangeArrowheads="1"/>
            </p:cNvSpPr>
            <p:nvPr/>
          </p:nvSpPr>
          <p:spPr bwMode="auto">
            <a:xfrm>
              <a:off x="813" y="3963"/>
              <a:ext cx="613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l">
                <a:spcBef>
                  <a:spcPct val="50000"/>
                </a:spcBef>
                <a:buClr>
                  <a:schemeClr val="hlink"/>
                </a:buClr>
                <a:buSzPct val="50000"/>
                <a:buFont typeface="Monotype Sorts" pitchFamily="2" charset="2"/>
                <a:buNone/>
              </a:pPr>
              <a:r>
                <a:rPr lang="en-GB" sz="1200" b="0" i="1">
                  <a:latin typeface="Arial" charset="0"/>
                  <a:cs typeface="Times New Roman" pitchFamily="18" charset="0"/>
                </a:rPr>
                <a:t>Protection</a:t>
              </a:r>
              <a:endParaRPr lang="en-US" sz="1200" b="0" i="1">
                <a:latin typeface="Arial" charset="0"/>
                <a:cs typeface="Times New Roman" pitchFamily="18" charset="0"/>
              </a:endParaRPr>
            </a:p>
          </p:txBody>
        </p:sp>
        <p:sp>
          <p:nvSpPr>
            <p:cNvPr id="6169" name="Text Box 37"/>
            <p:cNvSpPr txBox="1">
              <a:spLocks noChangeArrowheads="1"/>
            </p:cNvSpPr>
            <p:nvPr/>
          </p:nvSpPr>
          <p:spPr bwMode="auto">
            <a:xfrm>
              <a:off x="2349" y="3961"/>
              <a:ext cx="117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  <a:buClr>
                  <a:schemeClr val="hlink"/>
                </a:buClr>
                <a:buSzPct val="50000"/>
                <a:buFont typeface="Monotype Sorts" pitchFamily="2" charset="2"/>
                <a:buNone/>
              </a:pPr>
              <a:r>
                <a:rPr lang="en-GB" sz="1200" b="0" i="1">
                  <a:latin typeface="Arial" charset="0"/>
                  <a:cs typeface="Times New Roman" pitchFamily="18" charset="0"/>
                </a:rPr>
                <a:t>Asset Accumulation</a:t>
              </a:r>
              <a:endParaRPr lang="en-US" sz="1200" b="0" i="1">
                <a:latin typeface="Arial" charset="0"/>
                <a:cs typeface="Times New Roman" pitchFamily="18" charset="0"/>
              </a:endParaRPr>
            </a:p>
          </p:txBody>
        </p:sp>
        <p:sp>
          <p:nvSpPr>
            <p:cNvPr id="6170" name="Text Box 38"/>
            <p:cNvSpPr txBox="1">
              <a:spLocks noChangeArrowheads="1"/>
            </p:cNvSpPr>
            <p:nvPr/>
          </p:nvSpPr>
          <p:spPr bwMode="auto">
            <a:xfrm>
              <a:off x="4018" y="3958"/>
              <a:ext cx="131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  <a:buClr>
                  <a:schemeClr val="hlink"/>
                </a:buClr>
                <a:buSzPct val="50000"/>
                <a:buFont typeface="Monotype Sorts" pitchFamily="2" charset="2"/>
                <a:buNone/>
              </a:pPr>
              <a:r>
                <a:rPr lang="en-GB" sz="1200" b="0" i="1">
                  <a:latin typeface="Arial" charset="0"/>
                  <a:cs typeface="Times New Roman" pitchFamily="18" charset="0"/>
                </a:rPr>
                <a:t>Lending &amp; Transactions</a:t>
              </a:r>
              <a:endParaRPr lang="en-US" sz="1200" b="0" i="1">
                <a:latin typeface="Arial" charset="0"/>
                <a:cs typeface="Times New Roman" pitchFamily="18" charset="0"/>
              </a:endParaRPr>
            </a:p>
          </p:txBody>
        </p:sp>
        <p:sp>
          <p:nvSpPr>
            <p:cNvPr id="6171" name="Line 39"/>
            <p:cNvSpPr>
              <a:spLocks noChangeShapeType="1"/>
            </p:cNvSpPr>
            <p:nvPr/>
          </p:nvSpPr>
          <p:spPr bwMode="auto">
            <a:xfrm>
              <a:off x="2006" y="3715"/>
              <a:ext cx="0" cy="40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lIns="92075" tIns="46038" rIns="92075" bIns="46038"/>
            <a:lstStyle/>
            <a:p>
              <a:endParaRPr lang="en-MY"/>
            </a:p>
          </p:txBody>
        </p:sp>
        <p:sp>
          <p:nvSpPr>
            <p:cNvPr id="6172" name="Line 40"/>
            <p:cNvSpPr>
              <a:spLocks noChangeShapeType="1"/>
            </p:cNvSpPr>
            <p:nvPr/>
          </p:nvSpPr>
          <p:spPr bwMode="auto">
            <a:xfrm>
              <a:off x="3904" y="3713"/>
              <a:ext cx="0" cy="40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lIns="92075" tIns="46038" rIns="92075" bIns="46038"/>
            <a:lstStyle/>
            <a:p>
              <a:endParaRPr lang="en-MY"/>
            </a:p>
          </p:txBody>
        </p:sp>
        <p:sp>
          <p:nvSpPr>
            <p:cNvPr id="6173" name="Line 41"/>
            <p:cNvSpPr>
              <a:spLocks noChangeShapeType="1"/>
            </p:cNvSpPr>
            <p:nvPr/>
          </p:nvSpPr>
          <p:spPr bwMode="auto">
            <a:xfrm>
              <a:off x="5408" y="3694"/>
              <a:ext cx="0" cy="40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lIns="92075" tIns="46038" rIns="92075" bIns="46038"/>
            <a:lstStyle/>
            <a:p>
              <a:endParaRPr lang="en-MY"/>
            </a:p>
          </p:txBody>
        </p:sp>
        <p:sp>
          <p:nvSpPr>
            <p:cNvPr id="6174" name="Line 42"/>
            <p:cNvSpPr>
              <a:spLocks noChangeShapeType="1"/>
            </p:cNvSpPr>
            <p:nvPr/>
          </p:nvSpPr>
          <p:spPr bwMode="auto">
            <a:xfrm flipH="1">
              <a:off x="400" y="4036"/>
              <a:ext cx="35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92075" tIns="46038" rIns="92075" bIns="46038"/>
            <a:lstStyle/>
            <a:p>
              <a:endParaRPr lang="en-MY"/>
            </a:p>
          </p:txBody>
        </p:sp>
        <p:sp>
          <p:nvSpPr>
            <p:cNvPr id="6175" name="Line 43"/>
            <p:cNvSpPr>
              <a:spLocks noChangeShapeType="1"/>
            </p:cNvSpPr>
            <p:nvPr/>
          </p:nvSpPr>
          <p:spPr bwMode="auto">
            <a:xfrm flipH="1">
              <a:off x="2040" y="4052"/>
              <a:ext cx="35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92075" tIns="46038" rIns="92075" bIns="46038"/>
            <a:lstStyle/>
            <a:p>
              <a:endParaRPr lang="en-MY"/>
            </a:p>
          </p:txBody>
        </p:sp>
        <p:sp>
          <p:nvSpPr>
            <p:cNvPr id="6176" name="Line 44"/>
            <p:cNvSpPr>
              <a:spLocks noChangeShapeType="1"/>
            </p:cNvSpPr>
            <p:nvPr/>
          </p:nvSpPr>
          <p:spPr bwMode="auto">
            <a:xfrm flipH="1">
              <a:off x="3933" y="4056"/>
              <a:ext cx="17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92075" tIns="46038" rIns="92075" bIns="46038"/>
            <a:lstStyle/>
            <a:p>
              <a:endParaRPr lang="en-MY"/>
            </a:p>
          </p:txBody>
        </p:sp>
        <p:sp>
          <p:nvSpPr>
            <p:cNvPr id="6177" name="Line 45"/>
            <p:cNvSpPr>
              <a:spLocks noChangeShapeType="1"/>
            </p:cNvSpPr>
            <p:nvPr/>
          </p:nvSpPr>
          <p:spPr bwMode="auto">
            <a:xfrm>
              <a:off x="1426" y="4052"/>
              <a:ext cx="51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92075" tIns="46038" rIns="92075" bIns="46038"/>
            <a:lstStyle/>
            <a:p>
              <a:endParaRPr lang="en-MY"/>
            </a:p>
          </p:txBody>
        </p:sp>
        <p:sp>
          <p:nvSpPr>
            <p:cNvPr id="6178" name="Line 46"/>
            <p:cNvSpPr>
              <a:spLocks noChangeShapeType="1"/>
            </p:cNvSpPr>
            <p:nvPr/>
          </p:nvSpPr>
          <p:spPr bwMode="auto">
            <a:xfrm>
              <a:off x="3499" y="4056"/>
              <a:ext cx="2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92075" tIns="46038" rIns="92075" bIns="46038"/>
            <a:lstStyle/>
            <a:p>
              <a:endParaRPr lang="en-MY"/>
            </a:p>
          </p:txBody>
        </p:sp>
        <p:sp>
          <p:nvSpPr>
            <p:cNvPr id="6179" name="Line 47"/>
            <p:cNvSpPr>
              <a:spLocks noChangeShapeType="1"/>
            </p:cNvSpPr>
            <p:nvPr/>
          </p:nvSpPr>
          <p:spPr bwMode="auto">
            <a:xfrm>
              <a:off x="5224" y="4044"/>
              <a:ext cx="1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92075" tIns="46038" rIns="92075" bIns="46038"/>
            <a:lstStyle/>
            <a:p>
              <a:endParaRPr lang="en-MY"/>
            </a:p>
          </p:txBody>
        </p:sp>
      </p:grpSp>
      <p:sp>
        <p:nvSpPr>
          <p:cNvPr id="6153" name="Rectangle 51"/>
          <p:cNvSpPr>
            <a:spLocks noGrp="1" noChangeArrowheads="1"/>
          </p:cNvSpPr>
          <p:nvPr>
            <p:ph type="title"/>
          </p:nvPr>
        </p:nvSpPr>
        <p:spPr>
          <a:xfrm>
            <a:off x="124870" y="119680"/>
            <a:ext cx="7777162" cy="1398587"/>
          </a:xfrm>
          <a:noFill/>
        </p:spPr>
        <p:txBody>
          <a:bodyPr/>
          <a:lstStyle/>
          <a:p>
            <a:pPr eaLnBrk="1" hangingPunct="1"/>
            <a:r>
              <a:rPr lang="en-US" sz="3200" dirty="0" smtClean="0"/>
              <a:t>Sales Model example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n-GB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GB" sz="3200" dirty="0" smtClean="0"/>
              <a:t>Regulatory models and impact</a:t>
            </a:r>
          </a:p>
          <a:p>
            <a:pPr eaLnBrk="1" hangingPunct="1"/>
            <a:endParaRPr lang="en-GB" sz="3200" dirty="0" smtClean="0"/>
          </a:p>
          <a:p>
            <a:pPr eaLnBrk="1" hangingPunct="1"/>
            <a:r>
              <a:rPr lang="en-GB" sz="3200" dirty="0" smtClean="0"/>
              <a:t>China</a:t>
            </a:r>
          </a:p>
          <a:p>
            <a:pPr eaLnBrk="1" hangingPunct="1"/>
            <a:r>
              <a:rPr lang="en-GB" sz="3200" dirty="0" smtClean="0"/>
              <a:t>and</a:t>
            </a:r>
          </a:p>
          <a:p>
            <a:pPr eaLnBrk="1" hangingPunct="1"/>
            <a:r>
              <a:rPr lang="en-GB" sz="3200" dirty="0" smtClean="0"/>
              <a:t>Indonesia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 hidden="1"/>
          <p:cNvGraphicFramePr>
            <a:graphicFrameLocks noChangeAspect="1"/>
          </p:cNvGraphicFramePr>
          <p:nvPr/>
        </p:nvGraphicFramePr>
        <p:xfrm>
          <a:off x="0" y="0"/>
          <a:ext cx="146050" cy="158750"/>
        </p:xfrm>
        <a:graphic>
          <a:graphicData uri="http://schemas.openxmlformats.org/presentationml/2006/ole">
            <p:oleObj spid="_x0000_s4098" name="think-cell Slide" r:id="rId13" imgW="360" imgH="360" progId="">
              <p:embed/>
            </p:oleObj>
          </a:graphicData>
        </a:graphic>
      </p:graphicFrame>
      <p:sp>
        <p:nvSpPr>
          <p:cNvPr id="4099" name="Rectangle 3"/>
          <p:cNvSpPr>
            <a:spLocks noChangeArrowheads="1"/>
          </p:cNvSpPr>
          <p:nvPr>
            <p:custDataLst>
              <p:tags r:id="rId2"/>
            </p:custDataLst>
          </p:nvPr>
        </p:nvSpPr>
        <p:spPr bwMode="gray">
          <a:xfrm>
            <a:off x="2111375" y="5013325"/>
            <a:ext cx="5484813" cy="531813"/>
          </a:xfrm>
          <a:prstGeom prst="rect">
            <a:avLst/>
          </a:prstGeom>
          <a:solidFill>
            <a:schemeClr val="tx2"/>
          </a:solidFill>
          <a:ln w="9525" algn="ctr">
            <a:solidFill>
              <a:schemeClr val="tx2"/>
            </a:solidFill>
            <a:miter lim="800000"/>
            <a:headEnd type="none" w="lg" len="lg"/>
            <a:tailEnd type="none" w="lg" len="lg"/>
          </a:ln>
        </p:spPr>
        <p:txBody>
          <a:bodyPr anchor="ctr" anchorCtr="1"/>
          <a:lstStyle/>
          <a:p>
            <a:pPr algn="ctr"/>
            <a:r>
              <a:rPr lang="en-US" sz="1600" b="1">
                <a:solidFill>
                  <a:srgbClr val="FFFFFF"/>
                </a:solidFill>
              </a:rPr>
              <a:t>Stronger and more dedicated partnerships between banks and insurers are expected in the long run</a:t>
            </a:r>
          </a:p>
        </p:txBody>
      </p:sp>
      <p:sp>
        <p:nvSpPr>
          <p:cNvPr id="7" name="Rectangle 3"/>
          <p:cNvSpPr>
            <a:spLocks noChangeArrowheads="1"/>
          </p:cNvSpPr>
          <p:nvPr>
            <p:custDataLst>
              <p:tags r:id="rId3"/>
            </p:custDataLst>
          </p:nvPr>
        </p:nvSpPr>
        <p:spPr bwMode="gray">
          <a:xfrm>
            <a:off x="1497013" y="1525588"/>
            <a:ext cx="3589337" cy="428625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rgbClr val="177B57"/>
            </a:outerShdw>
          </a:effectLst>
        </p:spPr>
        <p:txBody>
          <a:bodyPr tIns="91440" bIns="91440" anchor="b">
            <a:spAutoFit/>
          </a:bodyPr>
          <a:lstStyle/>
          <a:p>
            <a:pPr algn="ctr" latinLnBrk="1">
              <a:defRPr/>
            </a:pPr>
            <a:r>
              <a:rPr lang="en-US" sz="1600" b="1" kern="0" dirty="0">
                <a:solidFill>
                  <a:sysClr val="windowText" lastClr="000000"/>
                </a:solidFill>
                <a:latin typeface="Arial" charset="0"/>
              </a:rPr>
              <a:t>Regulatory measures</a:t>
            </a:r>
          </a:p>
        </p:txBody>
      </p:sp>
      <p:sp>
        <p:nvSpPr>
          <p:cNvPr id="9" name="Rectangle 5"/>
          <p:cNvSpPr>
            <a:spLocks noChangeArrowheads="1"/>
          </p:cNvSpPr>
          <p:nvPr>
            <p:custDataLst>
              <p:tags r:id="rId4"/>
            </p:custDataLst>
          </p:nvPr>
        </p:nvSpPr>
        <p:spPr bwMode="gray">
          <a:xfrm>
            <a:off x="5419725" y="1525588"/>
            <a:ext cx="3303588" cy="428625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rgbClr val="177B57"/>
            </a:outerShdw>
          </a:effectLst>
        </p:spPr>
        <p:txBody>
          <a:bodyPr tIns="91440" bIns="91440" anchor="b">
            <a:spAutoFit/>
          </a:bodyPr>
          <a:lstStyle/>
          <a:p>
            <a:pPr algn="ctr" latinLnBrk="1">
              <a:defRPr/>
            </a:pPr>
            <a:r>
              <a:rPr lang="en-US" sz="1600" b="1" kern="0">
                <a:solidFill>
                  <a:sysClr val="windowText" lastClr="000000"/>
                </a:solidFill>
                <a:latin typeface="Arial" charset="0"/>
              </a:rPr>
              <a:t>Implications</a:t>
            </a:r>
          </a:p>
        </p:txBody>
      </p:sp>
      <p:sp>
        <p:nvSpPr>
          <p:cNvPr id="4102" name="Rectangle 13"/>
          <p:cNvSpPr>
            <a:spLocks noChangeArrowheads="1"/>
          </p:cNvSpPr>
          <p:nvPr>
            <p:custDataLst>
              <p:tags r:id="rId5"/>
            </p:custDataLst>
          </p:nvPr>
        </p:nvSpPr>
        <p:spPr bwMode="gray">
          <a:xfrm>
            <a:off x="1497013" y="2028825"/>
            <a:ext cx="3589337" cy="27701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tIns="91440" bIns="91440">
            <a:spAutoFit/>
          </a:bodyPr>
          <a:lstStyle/>
          <a:p>
            <a:pPr marL="168275" indent="-168275">
              <a:buClr>
                <a:srgbClr val="177B57"/>
              </a:buClr>
              <a:buSzPct val="100000"/>
              <a:buFontTx/>
              <a:buChar char="•"/>
            </a:pPr>
            <a:r>
              <a:rPr lang="en-US" altLang="zh-TW" sz="1200" b="1">
                <a:solidFill>
                  <a:srgbClr val="000000"/>
                </a:solidFill>
                <a:ea typeface="新細明體" pitchFamily="18" charset="-120"/>
              </a:rPr>
              <a:t>Life insurer's agents/sales are not allowed to be stationed in bank branches</a:t>
            </a:r>
          </a:p>
          <a:p>
            <a:pPr marL="168275" indent="-168275">
              <a:buClr>
                <a:srgbClr val="177B57"/>
              </a:buClr>
              <a:buSzPct val="100000"/>
              <a:buFontTx/>
              <a:buChar char="•"/>
            </a:pPr>
            <a:r>
              <a:rPr lang="en-US" altLang="zh-TW" sz="1200" b="1">
                <a:solidFill>
                  <a:srgbClr val="000000"/>
                </a:solidFill>
                <a:ea typeface="新細明體" pitchFamily="18" charset="-120"/>
              </a:rPr>
              <a:t>Only bank staff with license are allowed to sell bancassurance products</a:t>
            </a:r>
          </a:p>
          <a:p>
            <a:pPr marL="168275" indent="-168275">
              <a:buClr>
                <a:srgbClr val="177B57"/>
              </a:buClr>
              <a:buSzPct val="100000"/>
              <a:buFontTx/>
              <a:buChar char="•"/>
            </a:pPr>
            <a:endParaRPr lang="en-US" altLang="zh-TW" sz="1200" b="1">
              <a:solidFill>
                <a:srgbClr val="000000"/>
              </a:solidFill>
              <a:ea typeface="新細明體" pitchFamily="18" charset="-120"/>
            </a:endParaRPr>
          </a:p>
          <a:p>
            <a:pPr marL="168275" indent="-168275">
              <a:buClr>
                <a:srgbClr val="177B57"/>
              </a:buClr>
              <a:buSzPct val="100000"/>
              <a:buFontTx/>
              <a:buChar char="•"/>
            </a:pPr>
            <a:r>
              <a:rPr lang="en-US" altLang="zh-TW" sz="1200" b="1">
                <a:solidFill>
                  <a:srgbClr val="000000"/>
                </a:solidFill>
                <a:ea typeface="新細明體" pitchFamily="18" charset="-120"/>
              </a:rPr>
              <a:t>Each bank branch can only source products from up to 3 insurers</a:t>
            </a:r>
          </a:p>
          <a:p>
            <a:pPr marL="168275" indent="-168275">
              <a:buClr>
                <a:srgbClr val="177B57"/>
              </a:buClr>
              <a:buSzPct val="100000"/>
              <a:buFontTx/>
              <a:buChar char="•"/>
            </a:pPr>
            <a:r>
              <a:rPr lang="en-US" altLang="zh-TW" sz="1200" b="1">
                <a:solidFill>
                  <a:srgbClr val="000000"/>
                </a:solidFill>
                <a:ea typeface="新細明體" pitchFamily="18" charset="-120"/>
              </a:rPr>
              <a:t>Banks and insurers are encouraged to offer protection and long-term saving products</a:t>
            </a:r>
          </a:p>
          <a:p>
            <a:pPr marL="168275" indent="-168275">
              <a:buClr>
                <a:srgbClr val="177B57"/>
              </a:buClr>
              <a:buSzPct val="100000"/>
              <a:buFontTx/>
              <a:buChar char="•"/>
            </a:pPr>
            <a:endParaRPr lang="en-US" altLang="zh-TW" sz="1200" b="1">
              <a:solidFill>
                <a:srgbClr val="000000"/>
              </a:solidFill>
              <a:ea typeface="新細明體" pitchFamily="18" charset="-120"/>
            </a:endParaRPr>
          </a:p>
          <a:p>
            <a:pPr marL="168275" indent="-168275">
              <a:buClr>
                <a:srgbClr val="177B57"/>
              </a:buClr>
              <a:buSzPct val="100000"/>
              <a:buFontTx/>
              <a:buChar char="•"/>
            </a:pPr>
            <a:r>
              <a:rPr lang="en-US" altLang="zh-TW" sz="1200" b="1">
                <a:solidFill>
                  <a:srgbClr val="000000"/>
                </a:solidFill>
                <a:ea typeface="新細明體" pitchFamily="18" charset="-120"/>
              </a:rPr>
              <a:t>Insurers are forbidden to pay banks incentive other than reported commission, which should be between headquarters, provincial branches or tier-2 branches</a:t>
            </a:r>
          </a:p>
        </p:txBody>
      </p:sp>
      <p:sp>
        <p:nvSpPr>
          <p:cNvPr id="4103" name="Rectangle 7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323850" y="2097088"/>
            <a:ext cx="1123950" cy="769937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hlink"/>
            </a:solidFill>
            <a:round/>
            <a:headEnd/>
            <a:tailEnd/>
          </a:ln>
        </p:spPr>
        <p:txBody>
          <a:bodyPr anchor="ctr" anchorCtr="1"/>
          <a:lstStyle/>
          <a:p>
            <a:pPr algn="ctr"/>
            <a:r>
              <a:rPr lang="en-GB" sz="1400" b="1">
                <a:solidFill>
                  <a:schemeClr val="bg1"/>
                </a:solidFill>
              </a:rPr>
              <a:t>In-branch sales</a:t>
            </a:r>
            <a:endParaRPr lang="en-US" sz="1400" b="1">
              <a:solidFill>
                <a:schemeClr val="bg1"/>
              </a:solidFill>
            </a:endParaRPr>
          </a:p>
        </p:txBody>
      </p:sp>
      <p:sp>
        <p:nvSpPr>
          <p:cNvPr id="4104" name="Rectangle 10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323850" y="3957638"/>
            <a:ext cx="1123950" cy="804862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hlink"/>
            </a:solidFill>
            <a:round/>
            <a:headEnd/>
            <a:tailEnd/>
          </a:ln>
        </p:spPr>
        <p:txBody>
          <a:bodyPr anchor="ctr" anchorCtr="1"/>
          <a:lstStyle/>
          <a:p>
            <a:pPr algn="ctr"/>
            <a:r>
              <a:rPr lang="en-US" sz="1400" b="1">
                <a:solidFill>
                  <a:schemeClr val="bg1"/>
                </a:solidFill>
              </a:rPr>
              <a:t>Incentives</a:t>
            </a:r>
          </a:p>
        </p:txBody>
      </p:sp>
      <p:sp>
        <p:nvSpPr>
          <p:cNvPr id="15" name="Rectangle 14"/>
          <p:cNvSpPr/>
          <p:nvPr>
            <p:custDataLst>
              <p:tags r:id="rId8"/>
            </p:custDataLst>
          </p:nvPr>
        </p:nvSpPr>
        <p:spPr bwMode="auto">
          <a:xfrm>
            <a:off x="323850" y="3065463"/>
            <a:ext cx="1123950" cy="738187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 anchorCtr="1"/>
          <a:lstStyle/>
          <a:p>
            <a:pPr algn="ctr">
              <a:defRPr/>
            </a:pPr>
            <a:r>
              <a:rPr lang="en-GB" sz="1400" b="1" dirty="0">
                <a:solidFill>
                  <a:schemeClr val="bg1"/>
                </a:solidFill>
                <a:latin typeface="+mn-lt"/>
              </a:rPr>
              <a:t>Products</a:t>
            </a:r>
            <a:endParaRPr lang="en-US" sz="14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106" name="Rectangle 15"/>
          <p:cNvSpPr>
            <a:spLocks noChangeArrowheads="1"/>
          </p:cNvSpPr>
          <p:nvPr>
            <p:custDataLst>
              <p:tags r:id="rId9"/>
            </p:custDataLst>
          </p:nvPr>
        </p:nvSpPr>
        <p:spPr bwMode="gray">
          <a:xfrm>
            <a:off x="5419725" y="2028825"/>
            <a:ext cx="3303588" cy="27701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tIns="91440" bIns="91440">
            <a:spAutoFit/>
          </a:bodyPr>
          <a:lstStyle/>
          <a:p>
            <a:pPr marL="168275" indent="-168275">
              <a:buClr>
                <a:srgbClr val="177B57"/>
              </a:buClr>
              <a:buSzPct val="100000"/>
              <a:buFontTx/>
              <a:buChar char="•"/>
            </a:pPr>
            <a:r>
              <a:rPr lang="en-US" altLang="zh-TW" sz="1200" b="1">
                <a:solidFill>
                  <a:srgbClr val="000000"/>
                </a:solidFill>
                <a:ea typeface="新細明體" pitchFamily="18" charset="-120"/>
              </a:rPr>
              <a:t>Bancassurance premium is likely to drop in the near term</a:t>
            </a:r>
          </a:p>
          <a:p>
            <a:pPr marL="168275" indent="-168275">
              <a:buClr>
                <a:srgbClr val="177B57"/>
              </a:buClr>
              <a:buSzPct val="100000"/>
              <a:buFontTx/>
              <a:buChar char="•"/>
            </a:pPr>
            <a:r>
              <a:rPr lang="en-US" altLang="zh-TW" sz="1200" b="1">
                <a:solidFill>
                  <a:srgbClr val="000000"/>
                </a:solidFill>
                <a:ea typeface="新細明體" pitchFamily="18" charset="-120"/>
              </a:rPr>
              <a:t>Better training for branch staff is required to enhance sales capabilities </a:t>
            </a:r>
          </a:p>
          <a:p>
            <a:pPr marL="168275" indent="-168275">
              <a:buClr>
                <a:srgbClr val="177B57"/>
              </a:buClr>
              <a:buSzPct val="100000"/>
              <a:buFontTx/>
              <a:buChar char="•"/>
            </a:pPr>
            <a:endParaRPr lang="en-US" altLang="zh-TW" sz="1200" b="1">
              <a:solidFill>
                <a:srgbClr val="000000"/>
              </a:solidFill>
              <a:ea typeface="新細明體" pitchFamily="18" charset="-120"/>
            </a:endParaRPr>
          </a:p>
          <a:p>
            <a:pPr marL="168275" indent="-168275">
              <a:buClr>
                <a:srgbClr val="177B57"/>
              </a:buClr>
              <a:buSzPct val="100000"/>
              <a:buFontTx/>
              <a:buChar char="•"/>
            </a:pPr>
            <a:r>
              <a:rPr lang="en-US" altLang="zh-TW" sz="1200" b="1">
                <a:solidFill>
                  <a:srgbClr val="000000"/>
                </a:solidFill>
                <a:ea typeface="新細明體" pitchFamily="18" charset="-120"/>
              </a:rPr>
              <a:t>Banks will be more selective in choosing insurance partners</a:t>
            </a:r>
          </a:p>
          <a:p>
            <a:pPr marL="168275" indent="-168275">
              <a:buClr>
                <a:srgbClr val="177B57"/>
              </a:buClr>
              <a:buSzPct val="100000"/>
              <a:buFontTx/>
              <a:buChar char="•"/>
            </a:pPr>
            <a:r>
              <a:rPr lang="en-US" altLang="zh-TW" sz="1200" b="1">
                <a:solidFill>
                  <a:srgbClr val="000000"/>
                </a:solidFill>
                <a:ea typeface="新細明體" pitchFamily="18" charset="-120"/>
              </a:rPr>
              <a:t>Long-term products with higher value (e.g. regular payment) are likely to grow</a:t>
            </a:r>
          </a:p>
          <a:p>
            <a:pPr marL="168275" indent="-168275">
              <a:buClr>
                <a:srgbClr val="177B57"/>
              </a:buClr>
              <a:buSzPct val="100000"/>
              <a:buFontTx/>
              <a:buChar char="•"/>
            </a:pPr>
            <a:endParaRPr lang="en-US" altLang="zh-TW" sz="1200" b="1">
              <a:solidFill>
                <a:srgbClr val="000000"/>
              </a:solidFill>
              <a:ea typeface="新細明體" pitchFamily="18" charset="-120"/>
            </a:endParaRPr>
          </a:p>
          <a:p>
            <a:pPr marL="168275" indent="-168275">
              <a:buClr>
                <a:srgbClr val="177B57"/>
              </a:buClr>
              <a:buSzPct val="100000"/>
              <a:buFontTx/>
              <a:buChar char="•"/>
            </a:pPr>
            <a:r>
              <a:rPr lang="en-US" altLang="zh-TW" sz="1200" b="1">
                <a:solidFill>
                  <a:srgbClr val="000000"/>
                </a:solidFill>
                <a:ea typeface="新細明體" pitchFamily="18" charset="-120"/>
              </a:rPr>
              <a:t>Commission payment between insurers and banks will become more transparent with lower hidden cost for insurers</a:t>
            </a:r>
          </a:p>
        </p:txBody>
      </p:sp>
      <p:sp>
        <p:nvSpPr>
          <p:cNvPr id="4107" name="AutoShape 17"/>
          <p:cNvSpPr>
            <a:spLocks noChangeArrowheads="1"/>
          </p:cNvSpPr>
          <p:nvPr>
            <p:custDataLst>
              <p:tags r:id="rId10"/>
            </p:custDataLst>
          </p:nvPr>
        </p:nvSpPr>
        <p:spPr bwMode="gray">
          <a:xfrm rot="5400000">
            <a:off x="3907631" y="3183732"/>
            <a:ext cx="2709863" cy="228600"/>
          </a:xfrm>
          <a:prstGeom prst="triangle">
            <a:avLst>
              <a:gd name="adj" fmla="val 50000"/>
            </a:avLst>
          </a:prstGeom>
          <a:solidFill>
            <a:srgbClr val="B2B2B2"/>
          </a:solidFill>
          <a:ln w="9525" algn="ctr">
            <a:solidFill>
              <a:srgbClr val="B2B2B2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endParaRPr lang="en-AU" sz="1400"/>
          </a:p>
        </p:txBody>
      </p:sp>
      <p:sp>
        <p:nvSpPr>
          <p:cNvPr id="4108" name="Rectangle 3"/>
          <p:cNvSpPr>
            <a:spLocks noChangeArrowheads="1"/>
          </p:cNvSpPr>
          <p:nvPr>
            <p:custDataLst>
              <p:tags r:id="rId11"/>
            </p:custDataLst>
          </p:nvPr>
        </p:nvSpPr>
        <p:spPr bwMode="gray">
          <a:xfrm>
            <a:off x="250825" y="5445125"/>
            <a:ext cx="8304213" cy="328613"/>
          </a:xfrm>
          <a:prstGeom prst="rect">
            <a:avLst/>
          </a:prstGeom>
          <a:noFill/>
          <a:ln w="9525" algn="ctr">
            <a:noFill/>
            <a:miter lim="800000"/>
            <a:headEnd type="none" w="lg" len="lg"/>
            <a:tailEnd type="none" w="lg" len="lg"/>
          </a:ln>
        </p:spPr>
        <p:txBody>
          <a:bodyPr lIns="0" tIns="0" rIns="0" bIns="0" anchor="b"/>
          <a:lstStyle/>
          <a:p>
            <a:pPr>
              <a:lnSpc>
                <a:spcPct val="90000"/>
              </a:lnSpc>
            </a:pPr>
            <a:r>
              <a:rPr lang="en-US" sz="800">
                <a:solidFill>
                  <a:srgbClr val="000000"/>
                </a:solidFill>
              </a:rPr>
              <a:t>Source: CIRC, BCG analysis</a:t>
            </a:r>
          </a:p>
        </p:txBody>
      </p:sp>
      <p:sp>
        <p:nvSpPr>
          <p:cNvPr id="4109" name="Title 13"/>
          <p:cNvSpPr>
            <a:spLocks noGrp="1"/>
          </p:cNvSpPr>
          <p:nvPr>
            <p:ph type="title"/>
          </p:nvPr>
        </p:nvSpPr>
        <p:spPr>
          <a:xfrm>
            <a:off x="52680" y="140536"/>
            <a:ext cx="8229600" cy="1143000"/>
          </a:xfrm>
        </p:spPr>
        <p:txBody>
          <a:bodyPr/>
          <a:lstStyle/>
          <a:p>
            <a:r>
              <a:rPr lang="en-US" sz="3200" dirty="0" smtClean="0"/>
              <a:t>China – Initial regulatory reforms, Nov 2010</a:t>
            </a:r>
            <a:endParaRPr lang="en-MY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128263" y="161925"/>
            <a:ext cx="8301038" cy="831850"/>
          </a:xfrm>
        </p:spPr>
        <p:txBody>
          <a:bodyPr/>
          <a:lstStyle/>
          <a:p>
            <a:r>
              <a:rPr lang="en-US" sz="3200" dirty="0" smtClean="0"/>
              <a:t>Impact of Regulations (1)</a:t>
            </a:r>
          </a:p>
        </p:txBody>
      </p:sp>
      <p:sp>
        <p:nvSpPr>
          <p:cNvPr id="31747" name="Cloud" descr="pp3"/>
          <p:cNvSpPr>
            <a:spLocks noGrp="1" noEditPoints="1" noChangeArrowheads="1"/>
          </p:cNvSpPr>
          <p:nvPr>
            <p:ph type="body" sz="quarter" idx="13"/>
            <p:custDataLst>
              <p:tags r:id="rId1"/>
            </p:custDataLst>
          </p:nvPr>
        </p:nvSpPr>
        <p:spPr>
          <a:xfrm>
            <a:off x="396875" y="1804988"/>
            <a:ext cx="3997325" cy="1981200"/>
          </a:xfrm>
          <a:blipFill dpi="0" rotWithShape="1">
            <a:blip r:embed="rId7" cstate="print"/>
            <a:srcRect/>
            <a:stretch>
              <a:fillRect/>
            </a:stretch>
          </a:blipFill>
        </p:spPr>
        <p:txBody>
          <a:bodyPr lIns="91439" tIns="0" rIns="91439" bIns="0" anchor="ctr"/>
          <a:lstStyle/>
          <a:p>
            <a:pPr marL="168275" indent="-168275">
              <a:spcAft>
                <a:spcPts val="1200"/>
              </a:spcAft>
              <a:buClr>
                <a:schemeClr val="tx2"/>
              </a:buClr>
              <a:buFontTx/>
              <a:buNone/>
            </a:pPr>
            <a:r>
              <a:rPr lang="en-US" sz="1600" b="1" i="1" smtClean="0"/>
              <a:t>"Bancassurance products are becoming more complex, especially regular premium products, but training is falling behind., as well as capabilities"  </a:t>
            </a:r>
          </a:p>
        </p:txBody>
      </p:sp>
      <p:sp>
        <p:nvSpPr>
          <p:cNvPr id="254" name="Cloud" descr="pp3"/>
          <p:cNvSpPr txBox="1">
            <a:spLocks noEditPoints="1" noChangeArrowheads="1"/>
          </p:cNvSpPr>
          <p:nvPr>
            <p:custDataLst>
              <p:tags r:id="rId2"/>
            </p:custDataLst>
          </p:nvPr>
        </p:nvSpPr>
        <p:spPr bwMode="auto">
          <a:xfrm>
            <a:off x="396875" y="3898900"/>
            <a:ext cx="3997325" cy="1981200"/>
          </a:xfrm>
          <a:prstGeom prst="rect">
            <a:avLst/>
          </a:prstGeom>
          <a:blipFill dpi="0" rotWithShape="1">
            <a:blip r:embed="rId7" cstate="print">
              <a:grayscl/>
            </a:blip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414000" tIns="0" rIns="182880" bIns="0" anchor="ctr"/>
          <a:lstStyle/>
          <a:p>
            <a:pPr marL="168275" indent="-168275" fontAlgn="auto">
              <a:spcBef>
                <a:spcPct val="20000"/>
              </a:spcBef>
              <a:spcAft>
                <a:spcPts val="1200"/>
              </a:spcAft>
              <a:buClr>
                <a:schemeClr val="tx2"/>
              </a:buClr>
              <a:defRPr/>
            </a:pPr>
            <a:r>
              <a:rPr lang="en-US" sz="1600" b="1" i="1" dirty="0">
                <a:latin typeface="+mn-lt"/>
                <a:ea typeface="+mn-ea"/>
              </a:rPr>
              <a:t>"With insurance </a:t>
            </a:r>
            <a:r>
              <a:rPr lang="en-US" sz="1600" b="1" i="1" dirty="0">
                <a:ea typeface="MS PGothic" pitchFamily="34" charset="-128"/>
              </a:rPr>
              <a:t>reps standing by at outlets, each sale will take 20 to 30 minutes to finish.  Now they are all gone, there will be more pressure for OTC sales.</a:t>
            </a:r>
            <a:r>
              <a:rPr lang="en-US" sz="1600" b="1" i="1" dirty="0">
                <a:latin typeface="+mn-lt"/>
                <a:ea typeface="+mn-ea"/>
              </a:rPr>
              <a:t>"  </a:t>
            </a:r>
            <a:endParaRPr lang="en-US" sz="1600" i="1" dirty="0">
              <a:latin typeface="+mn-lt"/>
              <a:ea typeface="+mn-ea"/>
            </a:endParaRPr>
          </a:p>
        </p:txBody>
      </p:sp>
      <p:sp>
        <p:nvSpPr>
          <p:cNvPr id="255" name="Cloud"/>
          <p:cNvSpPr txBox="1">
            <a:spLocks noEditPoints="1" noChangeArrowheads="1"/>
          </p:cNvSpPr>
          <p:nvPr>
            <p:custDataLst>
              <p:tags r:id="rId3"/>
            </p:custDataLst>
          </p:nvPr>
        </p:nvSpPr>
        <p:spPr bwMode="auto">
          <a:xfrm>
            <a:off x="4728779" y="1804750"/>
            <a:ext cx="3994299" cy="1986665"/>
          </a:xfrm>
          <a:prstGeom prst="rect">
            <a:avLst/>
          </a:prstGeom>
          <a:blipFill dpi="0" rotWithShape="1">
            <a:blip r:embed="rId7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414000" tIns="0" rIns="182880" bIns="0" anchor="ctr"/>
          <a:lstStyle/>
          <a:p>
            <a:pPr marL="168275" indent="-168275" fontAlgn="auto">
              <a:spcBef>
                <a:spcPct val="20000"/>
              </a:spcBef>
              <a:spcAft>
                <a:spcPts val="1200"/>
              </a:spcAft>
              <a:buClr>
                <a:schemeClr val="tx2"/>
              </a:buClr>
              <a:defRPr/>
            </a:pPr>
            <a:r>
              <a:rPr lang="en-US" sz="1600" b="1" i="1" dirty="0">
                <a:latin typeface="+mn-lt"/>
                <a:ea typeface="+mn-ea"/>
              </a:rPr>
              <a:t>"With</a:t>
            </a:r>
            <a:r>
              <a:rPr lang="en-US" sz="1600" b="1" i="1" dirty="0">
                <a:ea typeface="MS PGothic" pitchFamily="34" charset="-128"/>
              </a:rPr>
              <a:t> all </a:t>
            </a:r>
            <a:r>
              <a:rPr lang="en-US" sz="1600" b="1" i="1" dirty="0">
                <a:latin typeface="+mn-lt"/>
                <a:ea typeface="+mn-ea"/>
              </a:rPr>
              <a:t>sales</a:t>
            </a:r>
            <a:r>
              <a:rPr lang="en-US" sz="1600" b="1" i="1" dirty="0">
                <a:ea typeface="MS PGothic" pitchFamily="34" charset="-128"/>
              </a:rPr>
              <a:t> </a:t>
            </a:r>
            <a:r>
              <a:rPr lang="en-US" sz="1600" b="1" i="1" dirty="0">
                <a:latin typeface="+mn-lt"/>
                <a:ea typeface="+mn-ea"/>
              </a:rPr>
              <a:t>performed by banks, customers will come to banks </a:t>
            </a:r>
            <a:r>
              <a:rPr lang="en-US" sz="1600" b="1" i="1" dirty="0">
                <a:ea typeface="MS PGothic" pitchFamily="34" charset="-128"/>
              </a:rPr>
              <a:t>for all </a:t>
            </a:r>
            <a:r>
              <a:rPr lang="en-US" sz="1600" b="1" i="1" dirty="0">
                <a:latin typeface="+mn-lt"/>
                <a:ea typeface="+mn-ea"/>
              </a:rPr>
              <a:t>disputes, policy changes, surrenders, etc.   Risk is being transferred to banks and will challenge post-sale services."</a:t>
            </a:r>
            <a:endParaRPr lang="en-US" sz="1600" i="1" dirty="0">
              <a:latin typeface="+mn-lt"/>
              <a:ea typeface="+mn-ea"/>
            </a:endParaRPr>
          </a:p>
        </p:txBody>
      </p:sp>
      <p:sp>
        <p:nvSpPr>
          <p:cNvPr id="256" name="Cloud" descr="pp3"/>
          <p:cNvSpPr txBox="1">
            <a:spLocks noEditPoints="1" noChangeArrowheads="1"/>
          </p:cNvSpPr>
          <p:nvPr>
            <p:custDataLst>
              <p:tags r:id="rId4"/>
            </p:custDataLst>
          </p:nvPr>
        </p:nvSpPr>
        <p:spPr bwMode="auto">
          <a:xfrm>
            <a:off x="4729163" y="3906838"/>
            <a:ext cx="3997325" cy="1981200"/>
          </a:xfrm>
          <a:prstGeom prst="rect">
            <a:avLst/>
          </a:prstGeom>
          <a:blipFill dpi="0" rotWithShape="1">
            <a:blip r:embed="rId7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414000" tIns="0" rIns="182880" bIns="0" anchor="ctr"/>
          <a:lstStyle/>
          <a:p>
            <a:pPr marL="168275" indent="-168275" fontAlgn="auto">
              <a:spcBef>
                <a:spcPct val="20000"/>
              </a:spcBef>
              <a:spcAft>
                <a:spcPts val="1200"/>
              </a:spcAft>
              <a:buClr>
                <a:schemeClr val="tx2"/>
              </a:buClr>
              <a:defRPr/>
            </a:pPr>
            <a:r>
              <a:rPr lang="en-US" sz="1600" b="1" i="1" dirty="0">
                <a:latin typeface="+mn-lt"/>
                <a:ea typeface="+mn-ea"/>
              </a:rPr>
              <a:t>“Most banks and their sales people don’t have the capability to sell regular premium products so the push to sell more regular premium could stall"</a:t>
            </a:r>
            <a:endParaRPr lang="en-US" sz="1600" i="1" dirty="0">
              <a:latin typeface="+mn-lt"/>
              <a:ea typeface="+mn-ea"/>
            </a:endParaRPr>
          </a:p>
        </p:txBody>
      </p:sp>
      <p:sp>
        <p:nvSpPr>
          <p:cNvPr id="31753" name="Rectangle 3"/>
          <p:cNvSpPr>
            <a:spLocks noChangeArrowheads="1"/>
          </p:cNvSpPr>
          <p:nvPr>
            <p:custDataLst>
              <p:tags r:id="rId5"/>
            </p:custDataLst>
          </p:nvPr>
        </p:nvSpPr>
        <p:spPr bwMode="gray">
          <a:xfrm>
            <a:off x="420688" y="6324600"/>
            <a:ext cx="8302625" cy="328613"/>
          </a:xfrm>
          <a:prstGeom prst="rect">
            <a:avLst/>
          </a:prstGeom>
          <a:noFill/>
          <a:ln w="9525" algn="ctr">
            <a:noFill/>
            <a:miter lim="800000"/>
            <a:headEnd type="none" w="lg" len="lg"/>
            <a:tailEnd type="none" w="lg" len="lg"/>
          </a:ln>
        </p:spPr>
        <p:txBody>
          <a:bodyPr lIns="0" tIns="0" rIns="0" bIns="0" anchor="b"/>
          <a:lstStyle/>
          <a:p>
            <a:pPr>
              <a:lnSpc>
                <a:spcPct val="90000"/>
              </a:lnSpc>
            </a:pPr>
            <a:r>
              <a:rPr lang="en-US" sz="800">
                <a:solidFill>
                  <a:srgbClr val="000000"/>
                </a:solidFill>
              </a:rPr>
              <a:t>Source; BCG interviews</a:t>
            </a:r>
          </a:p>
        </p:txBody>
      </p:sp>
      <p:cxnSp>
        <p:nvCxnSpPr>
          <p:cNvPr id="259" name="Straight Connector 258"/>
          <p:cNvCxnSpPr/>
          <p:nvPr/>
        </p:nvCxnSpPr>
        <p:spPr>
          <a:xfrm flipV="1">
            <a:off x="422275" y="3841750"/>
            <a:ext cx="8299450" cy="0"/>
          </a:xfrm>
          <a:prstGeom prst="line">
            <a:avLst/>
          </a:prstGeom>
          <a:ln>
            <a:solidFill>
              <a:schemeClr val="bg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Straight Connector 265"/>
          <p:cNvCxnSpPr/>
          <p:nvPr/>
        </p:nvCxnSpPr>
        <p:spPr>
          <a:xfrm rot="5400000">
            <a:off x="2541587" y="3849688"/>
            <a:ext cx="4060825" cy="0"/>
          </a:xfrm>
          <a:prstGeom prst="line">
            <a:avLst/>
          </a:prstGeom>
          <a:ln>
            <a:solidFill>
              <a:schemeClr val="bg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Object 2" hidden="1"/>
          <p:cNvGraphicFramePr>
            <a:graphicFrameLocks noChangeAspect="1"/>
          </p:cNvGraphicFramePr>
          <p:nvPr/>
        </p:nvGraphicFramePr>
        <p:xfrm>
          <a:off x="0" y="0"/>
          <a:ext cx="146050" cy="158750"/>
        </p:xfrm>
        <a:graphic>
          <a:graphicData uri="http://schemas.openxmlformats.org/presentationml/2006/ole">
            <p:oleObj spid="_x0000_s5122" name="think-cell Slide" r:id="rId8" imgW="360" imgH="360" progId="">
              <p:embed/>
            </p:oleObj>
          </a:graphicData>
        </a:graphic>
      </p:graphicFrame>
      <p:sp>
        <p:nvSpPr>
          <p:cNvPr id="5123" name="Rectangle 4"/>
          <p:cNvSpPr>
            <a:spLocks noChangeArrowheads="1"/>
          </p:cNvSpPr>
          <p:nvPr>
            <p:custDataLst>
              <p:tags r:id="rId2"/>
            </p:custDataLst>
          </p:nvPr>
        </p:nvSpPr>
        <p:spPr bwMode="gray">
          <a:xfrm>
            <a:off x="424810" y="3578960"/>
            <a:ext cx="8234362" cy="781050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accent1"/>
            </a:solidFill>
            <a:miter lim="800000"/>
            <a:headEnd type="none" w="lg" len="lg"/>
            <a:tailEnd type="none" w="lg" len="lg"/>
          </a:ln>
        </p:spPr>
        <p:txBody>
          <a:bodyPr wrap="none" tIns="91440" bIns="91440" anchor="ctr"/>
          <a:lstStyle/>
          <a:p>
            <a:pPr algn="ctr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5124" name="Rectangle 4"/>
          <p:cNvSpPr>
            <a:spLocks noChangeArrowheads="1"/>
          </p:cNvSpPr>
          <p:nvPr>
            <p:custDataLst>
              <p:tags r:id="rId3"/>
            </p:custDataLst>
          </p:nvPr>
        </p:nvSpPr>
        <p:spPr bwMode="gray">
          <a:xfrm>
            <a:off x="372755" y="1960326"/>
            <a:ext cx="8245475" cy="781050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accent1"/>
            </a:solidFill>
            <a:miter lim="800000"/>
            <a:headEnd type="none" w="lg" len="lg"/>
            <a:tailEnd type="none" w="lg" len="lg"/>
          </a:ln>
        </p:spPr>
        <p:txBody>
          <a:bodyPr wrap="none" tIns="91440" bIns="91440" anchor="ctr"/>
          <a:lstStyle/>
          <a:p>
            <a:pPr algn="ctr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5125" name="Title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88884" y="158924"/>
            <a:ext cx="8229600" cy="1143000"/>
          </a:xfrm>
        </p:spPr>
        <p:txBody>
          <a:bodyPr/>
          <a:lstStyle/>
          <a:p>
            <a:r>
              <a:rPr lang="en-US" sz="3200" dirty="0" smtClean="0"/>
              <a:t>Impact of regulations (2)</a:t>
            </a:r>
          </a:p>
        </p:txBody>
      </p:sp>
      <p:sp>
        <p:nvSpPr>
          <p:cNvPr id="5126" name="Text Placeholder 2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508646" y="1508125"/>
            <a:ext cx="8201025" cy="4591050"/>
          </a:xfrm>
        </p:spPr>
        <p:txBody>
          <a:bodyPr/>
          <a:lstStyle/>
          <a:p>
            <a:r>
              <a:rPr lang="en-US" sz="1600" dirty="0" smtClean="0"/>
              <a:t>Mixed messages from banking and insurance regulators puts industry at standstill</a:t>
            </a:r>
          </a:p>
          <a:p>
            <a:r>
              <a:rPr lang="en-US" sz="1600" dirty="0" smtClean="0"/>
              <a:t>Large insurers may benefit from existing relationships with large banks, with more to seek exclusive relationships</a:t>
            </a:r>
          </a:p>
          <a:p>
            <a:r>
              <a:rPr lang="en-US" sz="1600" dirty="0" smtClean="0"/>
              <a:t>Small players will need to reconsider dependency on bancassurance, and may need to move towards multi-channel</a:t>
            </a:r>
          </a:p>
          <a:p>
            <a:r>
              <a:rPr lang="en-US" sz="1600" dirty="0" smtClean="0"/>
              <a:t>More investment in training as training plays roles in facilitation rather than direct execution“</a:t>
            </a:r>
          </a:p>
          <a:p>
            <a:r>
              <a:rPr lang="en-US" sz="1600" dirty="0" smtClean="0"/>
              <a:t>OTC sales push will be replaced by sales at bank's wealth management (or VIP) center, as bank financial planners replace insurance agents as key sales force</a:t>
            </a:r>
          </a:p>
        </p:txBody>
      </p:sp>
      <p:sp>
        <p:nvSpPr>
          <p:cNvPr id="5127" name="Rectangle 3"/>
          <p:cNvSpPr>
            <a:spLocks noChangeArrowheads="1"/>
          </p:cNvSpPr>
          <p:nvPr>
            <p:custDataLst>
              <p:tags r:id="rId6"/>
            </p:custDataLst>
          </p:nvPr>
        </p:nvSpPr>
        <p:spPr bwMode="gray">
          <a:xfrm>
            <a:off x="1198563" y="5445125"/>
            <a:ext cx="6829425" cy="431800"/>
          </a:xfrm>
          <a:prstGeom prst="rect">
            <a:avLst/>
          </a:prstGeom>
          <a:solidFill>
            <a:schemeClr val="tx2"/>
          </a:solidFill>
          <a:ln w="9525" algn="ctr">
            <a:solidFill>
              <a:schemeClr val="tx2"/>
            </a:solidFill>
            <a:miter lim="800000"/>
            <a:headEnd type="none" w="lg" len="lg"/>
            <a:tailEnd type="none" w="lg" len="lg"/>
          </a:ln>
        </p:spPr>
        <p:txBody>
          <a:bodyPr lIns="0" tIns="0" rIns="0" bIns="0" anchor="ctr" anchorCtr="1"/>
          <a:lstStyle/>
          <a:p>
            <a:pPr algn="ctr"/>
            <a:r>
              <a:rPr lang="en-US" sz="1600" b="1">
                <a:solidFill>
                  <a:srgbClr val="FFFFFF"/>
                </a:solidFill>
              </a:rPr>
              <a:t>Balance of power between banking and insurance regulators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0467" name="Group 3"/>
          <p:cNvGraphicFramePr>
            <a:graphicFrameLocks noGrp="1"/>
          </p:cNvGraphicFramePr>
          <p:nvPr/>
        </p:nvGraphicFramePr>
        <p:xfrm>
          <a:off x="422275" y="1504950"/>
          <a:ext cx="8310694" cy="4654540"/>
        </p:xfrm>
        <a:graphic>
          <a:graphicData uri="http://schemas.openxmlformats.org/drawingml/2006/table">
            <a:tbl>
              <a:tblPr bandRow="1"/>
              <a:tblGrid>
                <a:gridCol w="2165684"/>
                <a:gridCol w="277651"/>
                <a:gridCol w="3786394"/>
                <a:gridCol w="194210"/>
                <a:gridCol w="1886755"/>
              </a:tblGrid>
              <a:tr h="539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 charset="0"/>
                        </a:rPr>
                        <a:t>Issues</a:t>
                      </a:r>
                    </a:p>
                  </a:txBody>
                  <a:tcPr marL="84405" marR="84405" marT="91439" marB="91439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rgbClr val="177B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5">
                      <a:fgClr>
                        <a:srgbClr val="FFFFFF">
                          <a:alpha val="0"/>
                        </a:srgbClr>
                      </a:fgClr>
                      <a:bgClr>
                        <a:srgbClr val="FFFFFF">
                          <a:alpha val="0"/>
                        </a:srgbClr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 charset="0"/>
                      </a:endParaRPr>
                    </a:p>
                  </a:txBody>
                  <a:tcPr marL="84405" marR="84405" marT="91439" marB="91439" anchor="b" horzOverflow="overflow">
                    <a:lnL>
                      <a:noFill/>
                    </a:lnL>
                    <a:lnR>
                      <a:noFill/>
                    </a:lnR>
                    <a:lnT w="0" cap="flat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5">
                      <a:fgClr>
                        <a:srgbClr val="FFFFFF">
                          <a:alpha val="0"/>
                        </a:srgbClr>
                      </a:fgClr>
                      <a:bgClr>
                        <a:srgbClr val="FFFFFF">
                          <a:alpha val="0"/>
                        </a:srgbClr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 charset="0"/>
                        </a:rPr>
                        <a:t>Descriptions</a:t>
                      </a:r>
                    </a:p>
                  </a:txBody>
                  <a:tcPr marL="84405" marR="84405" marT="91439" marB="91439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rgbClr val="177B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5">
                      <a:fgClr>
                        <a:srgbClr val="FFFFFF">
                          <a:alpha val="0"/>
                        </a:srgbClr>
                      </a:fgClr>
                      <a:bgClr>
                        <a:srgbClr val="FFFFFF">
                          <a:alpha val="0"/>
                        </a:srgbClr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 charset="0"/>
                      </a:endParaRPr>
                    </a:p>
                  </a:txBody>
                  <a:tcPr marL="84405" marR="84405" marT="91439" marB="91439" anchor="b" horzOverflow="overflow">
                    <a:lnL>
                      <a:noFill/>
                    </a:lnL>
                    <a:lnR cap="flat">
                      <a:noFill/>
                    </a:lnR>
                    <a:lnT w="0" cap="flat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5">
                      <a:fgClr>
                        <a:srgbClr val="FFFFFF">
                          <a:alpha val="0"/>
                        </a:srgbClr>
                      </a:fgClr>
                      <a:bgClr>
                        <a:srgbClr val="FFFFFF">
                          <a:alpha val="0"/>
                        </a:srgbClr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 charset="0"/>
                        </a:rPr>
                        <a:t>Impact</a:t>
                      </a:r>
                    </a:p>
                  </a:txBody>
                  <a:tcPr marL="84405" marR="84405" marT="91439" marB="91439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rgbClr val="177B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5">
                      <a:fgClr>
                        <a:srgbClr val="FFFFFF">
                          <a:alpha val="0"/>
                        </a:srgbClr>
                      </a:fgClr>
                      <a:bgClr>
                        <a:srgbClr val="FFFFFF">
                          <a:alpha val="0"/>
                        </a:srgbClr>
                      </a:bgClr>
                    </a:pattFill>
                  </a:tcPr>
                </a:tc>
              </a:tr>
              <a:tr h="6654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177B57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Product structure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4405" marR="84405" marT="91439" marB="91439" horzOverflow="overflow">
                    <a:lnL cap="flat"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177B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8925" marR="0" lvl="1" indent="-1746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177B57"/>
                        </a:buClr>
                        <a:buSzTx/>
                        <a:buFontTx/>
                        <a:buChar char="•"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84405" marR="84405" marT="91439" marB="91439" horzOverflow="overflow">
                    <a:lnL>
                      <a:noFill/>
                    </a:lnL>
                    <a:lnR>
                      <a:noFill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5">
                      <a:fgClr>
                        <a:srgbClr val="FFFFFF">
                          <a:alpha val="0"/>
                        </a:srgbClr>
                      </a:fgClr>
                      <a:bgClr>
                        <a:srgbClr val="FFFFFF">
                          <a:alpha val="0"/>
                        </a:srgbClr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285750" marR="0" lvl="1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177B57"/>
                        </a:buClr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Dominated by SP savings substitutes</a:t>
                      </a:r>
                    </a:p>
                    <a:p>
                      <a:pPr marL="285750" marR="0" lvl="1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177B57"/>
                        </a:buClr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Little attention to protection products</a:t>
                      </a:r>
                    </a:p>
                    <a:p>
                      <a:pPr marL="285750" marR="0" lvl="1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177B57"/>
                        </a:buClr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Unable to meet customer needs</a:t>
                      </a:r>
                      <a:endParaRPr kumimoji="0" 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84405" marR="84405" marT="91439" marB="91439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177B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4405" marR="84405" marT="91439" marB="91439" horzOverflow="overflow">
                    <a:lnL>
                      <a:noFill/>
                    </a:lnL>
                    <a:lnR cap="flat">
                      <a:noFill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5">
                      <a:fgClr>
                        <a:srgbClr val="FFFFFF">
                          <a:alpha val="0"/>
                        </a:srgbClr>
                      </a:fgClr>
                      <a:bgClr>
                        <a:srgbClr val="FFFFFF">
                          <a:alpha val="0"/>
                        </a:srgbClr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177B57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Moving away from "basics"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4405" marR="84405" marT="91439" marB="91439" horzOverflow="overflow">
                    <a:lnL>
                      <a:noFill/>
                    </a:lnL>
                    <a:lnR cap="flat">
                      <a:noFill/>
                    </a:lnR>
                    <a:lnT w="19050" cap="flat" cmpd="sng" algn="ctr">
                      <a:solidFill>
                        <a:srgbClr val="177B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3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177B57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Value creation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4405" marR="84405" marT="91439" marB="91439" horzOverflow="overflow">
                    <a:lnL cap="flat">
                      <a:noFill/>
                    </a:lnL>
                    <a:lnR>
                      <a:noFill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4405" marR="84405" marT="91439" marB="91439" horzOverflow="overflow">
                    <a:lnL>
                      <a:noFill/>
                    </a:lnL>
                    <a:lnR>
                      <a:noFill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1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177B57"/>
                        </a:buClr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Very low or negative profit margin</a:t>
                      </a:r>
                    </a:p>
                    <a:p>
                      <a:pPr marL="285750" marR="0" lvl="1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177B57"/>
                        </a:buClr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Excessive cost loading in general</a:t>
                      </a:r>
                    </a:p>
                    <a:p>
                      <a:pPr marL="285750" marR="0" lvl="1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177B57"/>
                        </a:buClr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Missed opportunities in value creation</a:t>
                      </a:r>
                    </a:p>
                  </a:txBody>
                  <a:tcPr marL="84405" marR="84405" marT="91439" marB="91439" horzOverflow="overflow">
                    <a:lnL>
                      <a:noFill/>
                    </a:lnL>
                    <a:lnR>
                      <a:noFill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4405" marR="84405" marT="91439" marB="91439" horzOverflow="overflow">
                    <a:lnL>
                      <a:noFill/>
                    </a:lnL>
                    <a:lnR cap="flat">
                      <a:noFill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177B57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Lower embedded value and profitability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4405" marR="84405" marT="91439" marB="91439" horzOverflow="overflow">
                    <a:lnL>
                      <a:noFill/>
                    </a:lnL>
                    <a:lnR cap="flat">
                      <a:noFill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383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177B57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Compliance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4405" marR="84405" marT="91439" marB="91439" horzOverflow="overflow">
                    <a:lnL cap="flat">
                      <a:noFill/>
                    </a:lnL>
                    <a:lnR>
                      <a:noFill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4405" marR="84405" marT="91439" marB="91439" horzOverflow="overflow">
                    <a:lnL>
                      <a:noFill/>
                    </a:lnL>
                    <a:lnR>
                      <a:noFill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5">
                      <a:fgClr>
                        <a:srgbClr val="FFFFFF">
                          <a:alpha val="0"/>
                        </a:srgbClr>
                      </a:fgClr>
                      <a:bgClr>
                        <a:srgbClr val="FFFFFF">
                          <a:alpha val="0"/>
                        </a:srgbClr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285750" marR="0" lvl="1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177B57"/>
                        </a:buClr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Misselling</a:t>
                      </a: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and misrepresentation</a:t>
                      </a:r>
                    </a:p>
                    <a:p>
                      <a:pPr marL="285750" marR="0" lvl="1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177B57"/>
                        </a:buClr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Off-book commission kick-backs</a:t>
                      </a:r>
                    </a:p>
                    <a:p>
                      <a:pPr marL="285750" marR="0" lvl="1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177B57"/>
                        </a:buClr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Consumer complaints and lawsuits</a:t>
                      </a:r>
                    </a:p>
                  </a:txBody>
                  <a:tcPr marL="84405" marR="84405" marT="91439" marB="91439" horzOverflow="overflow">
                    <a:lnL>
                      <a:noFill/>
                    </a:lnL>
                    <a:lnR>
                      <a:noFill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4405" marR="84405" marT="91439" marB="91439" horzOverflow="overflow">
                    <a:lnL>
                      <a:noFill/>
                    </a:lnL>
                    <a:lnR cap="flat">
                      <a:noFill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5">
                      <a:fgClr>
                        <a:srgbClr val="FFFFFF">
                          <a:alpha val="0"/>
                        </a:srgbClr>
                      </a:fgClr>
                      <a:bgClr>
                        <a:srgbClr val="FFFFFF">
                          <a:alpha val="0"/>
                        </a:srgbClr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177B57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Reputational risks for banks and insurers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4405" marR="84405" marT="91439" marB="91439" horzOverflow="overflow">
                    <a:lnL>
                      <a:noFill/>
                    </a:lnL>
                    <a:lnR cap="flat">
                      <a:noFill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4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177B57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Sales training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4405" marR="84405" marT="91439" marB="91439" horzOverflow="overflow">
                    <a:lnL cap="flat">
                      <a:noFill/>
                    </a:lnL>
                    <a:lnR>
                      <a:noFill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  <a:defRPr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4405" marR="84405" marT="91439" marB="91439" horzOverflow="overflow">
                    <a:lnL>
                      <a:noFill/>
                    </a:lnL>
                    <a:lnR>
                      <a:noFill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1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177B57"/>
                        </a:buClr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Sales process management is weak</a:t>
                      </a:r>
                    </a:p>
                    <a:p>
                      <a:pPr marL="285750" marR="0" lvl="1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177B57"/>
                        </a:buClr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Sales staff trainings not systematic</a:t>
                      </a:r>
                    </a:p>
                    <a:p>
                      <a:pPr marL="285750" marR="0" lvl="1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177B57"/>
                        </a:buClr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Sales force qualification not strict</a:t>
                      </a:r>
                    </a:p>
                  </a:txBody>
                  <a:tcPr marL="84405" marR="84405" marT="91439" marB="91439" horzOverflow="overflow">
                    <a:lnL>
                      <a:noFill/>
                    </a:lnL>
                    <a:lnR>
                      <a:noFill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4405" marR="84405" marT="91439" marB="91439" horzOverflow="overflow">
                    <a:lnL>
                      <a:noFill/>
                    </a:lnL>
                    <a:lnR cap="flat">
                      <a:noFill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177B57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Poor lead generation and low productivity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4405" marR="84405" marT="91439" marB="91439" horzOverflow="overflow">
                    <a:lnL>
                      <a:noFill/>
                    </a:lnL>
                    <a:lnR cap="flat">
                      <a:noFill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4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177B57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Operating model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4405" marR="84405" marT="91439" marB="91439" horzOverflow="overflow">
                    <a:lnL cap="flat">
                      <a:noFill/>
                    </a:lnL>
                    <a:lnR>
                      <a:noFill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  <a:defRPr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4405" marR="84405" marT="91439" marB="91439" horzOverflow="overflow">
                    <a:lnL>
                      <a:noFill/>
                    </a:lnL>
                    <a:lnR>
                      <a:noFill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pattFill prst="pct5">
                      <a:fgClr>
                        <a:srgbClr val="FFFFFF">
                          <a:alpha val="0"/>
                        </a:srgbClr>
                      </a:fgClr>
                      <a:bgClr>
                        <a:srgbClr val="FFFFFF">
                          <a:alpha val="0"/>
                        </a:srgbClr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285750" marR="0" lvl="1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177B57"/>
                        </a:buClr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Many-to-many without exclusivity</a:t>
                      </a:r>
                    </a:p>
                    <a:p>
                      <a:pPr marL="285750" marR="0" lvl="1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177B57"/>
                        </a:buClr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Bank and insurer not on equal footing</a:t>
                      </a:r>
                    </a:p>
                    <a:p>
                      <a:pPr marL="285750" marR="0" lvl="1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177B57"/>
                        </a:buClr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Lack of innovation in product &amp; distribution</a:t>
                      </a:r>
                    </a:p>
                  </a:txBody>
                  <a:tcPr marL="84405" marR="84405" marT="91439" marB="91439" horzOverflow="overflow">
                    <a:lnL>
                      <a:noFill/>
                    </a:lnL>
                    <a:lnR>
                      <a:noFill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4405" marR="84405" marT="91439" marB="91439" horzOverflow="overflow">
                    <a:lnL>
                      <a:noFill/>
                    </a:lnL>
                    <a:lnR cap="flat">
                      <a:noFill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pattFill prst="pct5">
                      <a:fgClr>
                        <a:srgbClr val="FFFFFF">
                          <a:alpha val="0"/>
                        </a:srgbClr>
                      </a:fgClr>
                      <a:bgClr>
                        <a:srgbClr val="FFFFFF">
                          <a:alpha val="0"/>
                        </a:srgbClr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177B57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Focus on size rather than quality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4405" marR="84405" marT="91439" marB="91439" horzOverflow="overflow">
                    <a:lnL>
                      <a:noFill/>
                    </a:lnL>
                    <a:lnR cap="flat">
                      <a:noFill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2804" name="Title 1"/>
          <p:cNvSpPr>
            <a:spLocks noGrp="1"/>
          </p:cNvSpPr>
          <p:nvPr>
            <p:ph type="title"/>
          </p:nvPr>
        </p:nvSpPr>
        <p:spPr>
          <a:xfrm>
            <a:off x="177421" y="161925"/>
            <a:ext cx="9168192" cy="831850"/>
          </a:xfrm>
        </p:spPr>
        <p:txBody>
          <a:bodyPr/>
          <a:lstStyle/>
          <a:p>
            <a:r>
              <a:rPr lang="en-US" sz="3200" dirty="0" smtClean="0"/>
              <a:t>Bancassurance sector still faces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131724" y="141506"/>
            <a:ext cx="8229600" cy="1143000"/>
          </a:xfrm>
        </p:spPr>
        <p:txBody>
          <a:bodyPr/>
          <a:lstStyle/>
          <a:p>
            <a:r>
              <a:rPr lang="en-US" sz="3200" dirty="0" smtClean="0"/>
              <a:t>Changes going forward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gray">
          <a:xfrm>
            <a:off x="107950" y="1412875"/>
            <a:ext cx="3795713" cy="428625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tIns="91440" bIns="91440" anchor="b">
            <a:spAutoFit/>
          </a:bodyPr>
          <a:lstStyle/>
          <a:p>
            <a:pPr algn="ctr">
              <a:defRPr/>
            </a:pPr>
            <a:r>
              <a:rPr lang="en-US" sz="1600" b="1" dirty="0">
                <a:ea typeface="MS PGothic" pitchFamily="34" charset="-128"/>
              </a:rPr>
              <a:t>Industry players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1116013" y="1916113"/>
            <a:ext cx="7607300" cy="3965575"/>
          </a:xfrm>
          <a:prstGeom prst="rect">
            <a:avLst/>
          </a:prstGeom>
          <a:noFill/>
          <a:ln w="9525" algn="ctr">
            <a:noFill/>
            <a:miter lim="800000"/>
            <a:headEnd type="none" w="lg" len="lg"/>
            <a:tailEnd type="none" w="lg" len="lg"/>
          </a:ln>
        </p:spPr>
        <p:txBody>
          <a:bodyPr tIns="91440" bIns="91440"/>
          <a:lstStyle/>
          <a:p>
            <a:r>
              <a:rPr lang="en-US" sz="2000" b="1" dirty="0"/>
              <a:t>Gear towards "new bancassurance world" </a:t>
            </a:r>
          </a:p>
          <a:p>
            <a:pPr marL="288925" lvl="1" indent="-174625">
              <a:buClr>
                <a:schemeClr val="tx2"/>
              </a:buClr>
              <a:buFontTx/>
              <a:buChar char="•"/>
            </a:pPr>
            <a:r>
              <a:rPr lang="en-US" sz="2000" dirty="0"/>
              <a:t>Move towards regular premium products with mixed results</a:t>
            </a:r>
          </a:p>
          <a:p>
            <a:pPr marL="288925" lvl="1" indent="-174625">
              <a:buClr>
                <a:schemeClr val="tx2"/>
              </a:buClr>
              <a:buFontTx/>
              <a:buChar char="•"/>
            </a:pPr>
            <a:r>
              <a:rPr lang="en-US" sz="2000" dirty="0"/>
              <a:t>Improving training for sales force, focusing on sales support for banks, rather than sales training for insurance reps</a:t>
            </a:r>
          </a:p>
          <a:p>
            <a:pPr marL="288925" lvl="1" indent="-174625">
              <a:buClr>
                <a:schemeClr val="tx2"/>
              </a:buClr>
              <a:buFontTx/>
              <a:buChar char="•"/>
            </a:pPr>
            <a:r>
              <a:rPr lang="en-US" sz="2000" dirty="0"/>
              <a:t>Smaller companies difficult to survive</a:t>
            </a:r>
          </a:p>
          <a:p>
            <a:pPr marL="288925" lvl="1" indent="-174625">
              <a:buClr>
                <a:schemeClr val="tx2"/>
              </a:buClr>
              <a:buFontTx/>
              <a:buChar char="•"/>
            </a:pPr>
            <a:r>
              <a:rPr lang="en-US" sz="2000" dirty="0"/>
              <a:t>Immediate drop in volume in Q1 2011, recovering</a:t>
            </a:r>
          </a:p>
          <a:p>
            <a:pPr marL="288925" lvl="1" indent="-174625">
              <a:buClr>
                <a:schemeClr val="tx2"/>
              </a:buClr>
              <a:buFontTx/>
              <a:buChar char="•"/>
            </a:pPr>
            <a:endParaRPr lang="en-US" sz="2000" dirty="0"/>
          </a:p>
          <a:p>
            <a:pPr>
              <a:buClr>
                <a:srgbClr val="000000"/>
              </a:buClr>
              <a:buSzPct val="100000"/>
            </a:pPr>
            <a:r>
              <a:rPr lang="en-US" sz="2000" b="1" dirty="0">
                <a:solidFill>
                  <a:srgbClr val="000000"/>
                </a:solidFill>
              </a:rPr>
              <a:t>Increasing number of bank and insurance partnerships</a:t>
            </a:r>
          </a:p>
          <a:p>
            <a:pPr marL="288925" lvl="1" indent="-174625">
              <a:buClr>
                <a:srgbClr val="177B57"/>
              </a:buClr>
              <a:buSzPct val="100000"/>
              <a:buFont typeface="Arial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Approved pilots</a:t>
            </a:r>
          </a:p>
          <a:p>
            <a:pPr marL="288925" lvl="1" indent="-174625">
              <a:buClr>
                <a:srgbClr val="177B57"/>
              </a:buClr>
              <a:buSzPct val="100000"/>
              <a:buFont typeface="Arial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New JV proposals: ICBC, China Construction Bank, Agriculture Bank of China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3"/>
          <p:cNvSpPr txBox="1">
            <a:spLocks noGrp="1"/>
          </p:cNvSpPr>
          <p:nvPr/>
        </p:nvSpPr>
        <p:spPr bwMode="gray">
          <a:xfrm>
            <a:off x="8251825" y="6327775"/>
            <a:ext cx="498475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Ins="0"/>
          <a:lstStyle/>
          <a:p>
            <a:pPr algn="r"/>
            <a:fld id="{0964E79A-82BE-41BA-A7AA-809DDEDD13EB}" type="slidenum">
              <a:rPr lang="en-US" sz="800" b="1"/>
              <a:pPr algn="r"/>
              <a:t>27</a:t>
            </a:fld>
            <a:endParaRPr lang="en-US" sz="800" b="1"/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0278" y="146976"/>
            <a:ext cx="7777162" cy="1398587"/>
          </a:xfrm>
        </p:spPr>
        <p:txBody>
          <a:bodyPr/>
          <a:lstStyle/>
          <a:p>
            <a:r>
              <a:rPr lang="en-GB" sz="3200" dirty="0" smtClean="0">
                <a:ea typeface="宋体" pitchFamily="2" charset="-122"/>
              </a:rPr>
              <a:t>Bancassurance </a:t>
            </a:r>
            <a:r>
              <a:rPr lang="en-GB" sz="3200" dirty="0" smtClean="0">
                <a:latin typeface="Arial Black" pitchFamily="34" charset="0"/>
                <a:ea typeface="宋体" pitchFamily="2" charset="-122"/>
              </a:rPr>
              <a:t>–</a:t>
            </a:r>
            <a:r>
              <a:rPr lang="en-GB" sz="3200" dirty="0" smtClean="0">
                <a:ea typeface="宋体" pitchFamily="2" charset="-122"/>
              </a:rPr>
              <a:t> sales operating models</a:t>
            </a:r>
            <a:endParaRPr lang="en-US" sz="3200" dirty="0" smtClean="0">
              <a:ea typeface="宋体" pitchFamily="2" charset="-122"/>
            </a:endParaRPr>
          </a:p>
        </p:txBody>
      </p:sp>
      <p:sp>
        <p:nvSpPr>
          <p:cNvPr id="3994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5763" y="988794"/>
            <a:ext cx="8375650" cy="1087438"/>
          </a:xfrm>
        </p:spPr>
        <p:txBody>
          <a:bodyPr/>
          <a:lstStyle/>
          <a:p>
            <a:pPr marL="381000" indent="-381000">
              <a:lnSpc>
                <a:spcPct val="90000"/>
              </a:lnSpc>
            </a:pPr>
            <a:r>
              <a:rPr lang="en-US" sz="1600" dirty="0" smtClean="0"/>
              <a:t>There are 3 primary branch sales operating models in Indonesia:</a:t>
            </a:r>
          </a:p>
          <a:p>
            <a:pPr marL="573088" lvl="1" indent="-3429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1400" dirty="0" smtClean="0"/>
              <a:t>In branch specialists selling (either from JV or insurer)</a:t>
            </a:r>
          </a:p>
          <a:p>
            <a:pPr marL="573088" lvl="1" indent="-3429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1400" dirty="0" smtClean="0"/>
              <a:t>Bank staff selling and supported by insurer “wholesalers/FSCs”</a:t>
            </a:r>
          </a:p>
          <a:p>
            <a:pPr marL="573088" lvl="1" indent="-3429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1400" dirty="0" smtClean="0"/>
              <a:t>Bank staff referring to outside insurer staff</a:t>
            </a:r>
          </a:p>
        </p:txBody>
      </p:sp>
      <p:graphicFrame>
        <p:nvGraphicFramePr>
          <p:cNvPr id="103461" name="Group 37"/>
          <p:cNvGraphicFramePr>
            <a:graphicFrameLocks noGrp="1"/>
          </p:cNvGraphicFramePr>
          <p:nvPr/>
        </p:nvGraphicFramePr>
        <p:xfrm>
          <a:off x="395288" y="2400300"/>
          <a:ext cx="8347075" cy="3622294"/>
        </p:xfrm>
        <a:graphic>
          <a:graphicData uri="http://schemas.openxmlformats.org/drawingml/2006/table">
            <a:tbl>
              <a:tblPr/>
              <a:tblGrid>
                <a:gridCol w="1627187"/>
                <a:gridCol w="1563688"/>
                <a:gridCol w="5156200"/>
              </a:tblGrid>
              <a:tr h="401638">
                <a:tc>
                  <a:txBody>
                    <a:bodyPr/>
                    <a:lstStyle/>
                    <a:p>
                      <a:pPr marL="173038" marR="0" lvl="0" indent="-1111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E6503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Sales Operating Model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503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E6503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Partnership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503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E6503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Typical performance metrics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5032"/>
                    </a:solidFill>
                  </a:tcPr>
                </a:tc>
              </a:tr>
              <a:tr h="1122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E6503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In branch specialists   selling (either from JV or insurer)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E6503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E6503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AXA Mandiri Financial Services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E6503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Bank BNI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E6503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E6503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CIMB Sun Life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E6503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Over 2,000 Financial Advisers operating in 882 branches. At peak, 7.8 cases per month, now down to around 6.  Focus on RP unit linked.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E6503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Tried several times to replicate AMFS, now restarted and apparently performing better.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E6503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Relatively recent, and with a higher net worth branch segment focus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1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E6503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Bank staff selling and supported by insurer “wholesalers/ FSCs”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E6503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BII and Prudential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E6503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Allianz and Danamon (soon to be replaced by Manulife)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E6503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Usually around 3 policies a month.  Premium varies depending on bank customer profile but several quote around 3 cases per branch per month.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E6503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This model now becoming out of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favour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due to the change in legislation, and Manulife will use FSC model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1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E6503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Bank staff referring to outside insurer staff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E6503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Permata Bank and Prudential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E6503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Prudential has established its usual “Standard Chartered” model of Financial Execs feeding off leads from the bank staff.  In some instances, they are also located and selling in branch.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9963" name="Slide Number Placeholder 6"/>
          <p:cNvSpPr>
            <a:spLocks noGrp="1"/>
          </p:cNvSpPr>
          <p:nvPr>
            <p:ph type="sldNum" sz="quarter" idx="4294967295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</p:spPr>
        <p:txBody>
          <a:bodyPr anchor="t"/>
          <a:lstStyle/>
          <a:p>
            <a:pPr algn="l"/>
            <a:fld id="{AF090810-3A6E-4502-B115-BAA5FD601475}" type="slidenum">
              <a:rPr lang="en-US" sz="140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pPr algn="l"/>
              <a:t>27</a:t>
            </a:fld>
            <a:endParaRPr lang="en-US" sz="1400" smtClean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204716" y="65088"/>
            <a:ext cx="8939284" cy="1398587"/>
          </a:xfrm>
        </p:spPr>
        <p:txBody>
          <a:bodyPr/>
          <a:lstStyle/>
          <a:p>
            <a:pPr eaLnBrk="1" hangingPunct="1"/>
            <a:r>
              <a:rPr lang="en-US" sz="3200" dirty="0" smtClean="0"/>
              <a:t>Indonesia – impact of one regulatory change</a:t>
            </a:r>
            <a:endParaRPr lang="en-MY" sz="3200" dirty="0" smtClean="0"/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457200" y="1306159"/>
            <a:ext cx="8229600" cy="4525963"/>
          </a:xfrm>
        </p:spPr>
        <p:txBody>
          <a:bodyPr/>
          <a:lstStyle/>
          <a:p>
            <a:pPr eaLnBrk="1" hangingPunct="1"/>
            <a:r>
              <a:rPr lang="en-US" sz="1800" dirty="0" smtClean="0"/>
              <a:t>Open architecture</a:t>
            </a:r>
          </a:p>
          <a:p>
            <a:pPr eaLnBrk="1" hangingPunct="1"/>
            <a:r>
              <a:rPr lang="en-US" sz="1800" dirty="0" smtClean="0"/>
              <a:t>Competitive market – all </a:t>
            </a:r>
            <a:r>
              <a:rPr lang="en-US" sz="1800" dirty="0" err="1" smtClean="0"/>
              <a:t>targetting</a:t>
            </a:r>
            <a:r>
              <a:rPr lang="en-US" sz="1800" dirty="0" smtClean="0"/>
              <a:t> bank distribution</a:t>
            </a:r>
          </a:p>
          <a:p>
            <a:pPr eaLnBrk="1" hangingPunct="1"/>
            <a:r>
              <a:rPr lang="en-US" sz="1800" dirty="0" smtClean="0"/>
              <a:t>Investment products (within small limitations) to be sold by insurance company staff – end 2010</a:t>
            </a:r>
          </a:p>
          <a:p>
            <a:pPr eaLnBrk="1" hangingPunct="1"/>
            <a:r>
              <a:rPr lang="en-US" sz="1800" dirty="0" smtClean="0"/>
              <a:t>Most products fall into this category </a:t>
            </a:r>
          </a:p>
          <a:p>
            <a:pPr eaLnBrk="1" hangingPunct="1"/>
            <a:r>
              <a:rPr lang="en-US" sz="1800" dirty="0" smtClean="0"/>
              <a:t>Applies to all banks</a:t>
            </a:r>
          </a:p>
          <a:p>
            <a:pPr eaLnBrk="1" hangingPunct="1"/>
            <a:r>
              <a:rPr lang="en-US" sz="1800" dirty="0" smtClean="0"/>
              <a:t>Impact:</a:t>
            </a:r>
          </a:p>
          <a:p>
            <a:pPr lvl="1" eaLnBrk="1" hangingPunct="1"/>
            <a:r>
              <a:rPr lang="en-US" sz="1600" dirty="0" smtClean="0"/>
              <a:t>Model – Expenses - Product set - Sales practices</a:t>
            </a:r>
          </a:p>
          <a:p>
            <a:pPr lvl="1" eaLnBrk="1" hangingPunct="1"/>
            <a:r>
              <a:rPr lang="en-US" sz="1600" dirty="0" smtClean="0"/>
              <a:t>Varies by bank segment</a:t>
            </a:r>
          </a:p>
          <a:p>
            <a:pPr eaLnBrk="1" hangingPunct="1"/>
            <a:r>
              <a:rPr lang="en-US" sz="1800" dirty="0" smtClean="0"/>
              <a:t>May have a positive impact on product mix – but not for the original intentions – control of sales switches towards insurer </a:t>
            </a:r>
            <a:endParaRPr lang="en-MY" sz="1800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324600"/>
            <a:ext cx="2133600" cy="476250"/>
          </a:xfrm>
          <a:prstGeom prst="rect">
            <a:avLst/>
          </a:prstGeom>
          <a:noFill/>
        </p:spPr>
        <p:txBody>
          <a:bodyPr/>
          <a:lstStyle/>
          <a:p>
            <a:fld id="{04B7AB10-0803-48CC-BCCC-45255C32AC5C}" type="slidenum">
              <a:rPr lang="en-US" smtClean="0">
                <a:latin typeface="Arial" pitchFamily="34" charset="0"/>
                <a:ea typeface="ＭＳ Ｐゴシック" pitchFamily="34" charset="-128"/>
              </a:rPr>
              <a:pPr/>
              <a:t>28</a:t>
            </a:fld>
            <a:endParaRPr lang="en-US" dirty="0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395288" y="5400675"/>
            <a:ext cx="83439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spc="110" dirty="0" smtClean="0">
                <a:latin typeface="Times New Roman" pitchFamily="18" charset="0"/>
                <a:cs typeface="Times New Roman" pitchFamily="18" charset="0"/>
              </a:rPr>
              <a:t>©</a:t>
            </a:r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2010, LL Global, Inc.</a:t>
            </a:r>
            <a:r>
              <a:rPr lang="en-US" sz="800" baseline="30000" dirty="0" smtClean="0">
                <a:latin typeface="Times New Roman" pitchFamily="18" charset="0"/>
                <a:cs typeface="Times New Roman" pitchFamily="18" charset="0"/>
              </a:rPr>
              <a:t>SM</a:t>
            </a:r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This publication is a benefit of LIMRA membership.</a:t>
            </a:r>
            <a:br>
              <a:rPr lang="en-US" sz="1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No part may be shared with other organizations or reproduced in any form without LL Global’s written permission.</a:t>
            </a:r>
            <a:endParaRPr lang="en-US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5288" y="4019550"/>
            <a:ext cx="83439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solidFill>
                  <a:srgbClr val="0069AA"/>
                </a:solidFill>
                <a:latin typeface="Arial Black" pitchFamily="34" charset="0"/>
              </a:rPr>
              <a:t>HARTFORD     ATLANTA     MIAMI     TORONTO     LONDON     KUALA LUMPUR     SHANGHAI     HO CHI MINH CITY     SEOUL</a:t>
            </a:r>
            <a:endParaRPr lang="en-US" sz="800" dirty="0">
              <a:solidFill>
                <a:srgbClr val="0069AA"/>
              </a:solidFill>
              <a:latin typeface="Arial Black" pitchFamily="34" charset="0"/>
            </a:endParaRPr>
          </a:p>
        </p:txBody>
      </p:sp>
      <p:grpSp>
        <p:nvGrpSpPr>
          <p:cNvPr id="2" name="Group 8"/>
          <p:cNvGrpSpPr/>
          <p:nvPr/>
        </p:nvGrpSpPr>
        <p:grpSpPr>
          <a:xfrm>
            <a:off x="1657350" y="2466975"/>
            <a:ext cx="5819775" cy="1304925"/>
            <a:chOff x="1657350" y="2466975"/>
            <a:chExt cx="5819775" cy="1304925"/>
          </a:xfrm>
        </p:grpSpPr>
        <p:pic>
          <p:nvPicPr>
            <p:cNvPr id="15" name="Picture 14" descr="LL-GLOBA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57350" y="2466975"/>
              <a:ext cx="5819775" cy="1304925"/>
            </a:xfrm>
            <a:prstGeom prst="rect">
              <a:avLst/>
            </a:prstGeom>
          </p:spPr>
        </p:pic>
        <p:sp>
          <p:nvSpPr>
            <p:cNvPr id="28" name="Action Button: Custom 27">
              <a:hlinkClick r:id="" action="ppaction://noaction" highlightClick="1"/>
              <a:hlinkHover r:id="rId3"/>
            </p:cNvPr>
            <p:cNvSpPr/>
            <p:nvPr/>
          </p:nvSpPr>
          <p:spPr>
            <a:xfrm>
              <a:off x="2119312" y="3371850"/>
              <a:ext cx="1728788" cy="390524"/>
            </a:xfrm>
            <a:prstGeom prst="actionButtonBlank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Action Button: Custom 28">
              <a:hlinkClick r:id="" action="ppaction://noaction" highlightClick="1"/>
              <a:hlinkHover r:id="rId4"/>
            </p:cNvPr>
            <p:cNvSpPr/>
            <p:nvPr/>
          </p:nvSpPr>
          <p:spPr>
            <a:xfrm>
              <a:off x="5348287" y="3371850"/>
              <a:ext cx="1728788" cy="390525"/>
            </a:xfrm>
            <a:prstGeom prst="actionButtonBlank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GB" sz="3200" dirty="0" smtClean="0"/>
              <a:t>Bancassurance models - overview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DD9231D-592F-484E-BB8B-BE3DAB90FF8E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19190" y="1020168"/>
            <a:ext cx="8223250" cy="5257800"/>
          </a:xfrm>
        </p:spPr>
        <p:txBody>
          <a:bodyPr/>
          <a:lstStyle/>
          <a:p>
            <a:pPr eaLnBrk="1" hangingPunct="1"/>
            <a:r>
              <a:rPr lang="en-US" sz="1800" b="1" dirty="0" smtClean="0"/>
              <a:t>Bancassurance Models</a:t>
            </a:r>
          </a:p>
          <a:p>
            <a:pPr lvl="1" eaLnBrk="1" hangingPunct="1"/>
            <a:r>
              <a:rPr lang="en-US" sz="1600" b="1" dirty="0" smtClean="0"/>
              <a:t>Structural models – respective roles</a:t>
            </a:r>
          </a:p>
          <a:p>
            <a:pPr lvl="1" eaLnBrk="1" hangingPunct="1"/>
            <a:r>
              <a:rPr lang="en-US" sz="1600" b="1" dirty="0" smtClean="0"/>
              <a:t>Financial models</a:t>
            </a:r>
          </a:p>
          <a:p>
            <a:pPr lvl="2" eaLnBrk="1" hangingPunct="1"/>
            <a:r>
              <a:rPr lang="en-US" sz="1400" b="1" dirty="0" smtClean="0"/>
              <a:t>related to the structural models</a:t>
            </a:r>
          </a:p>
          <a:p>
            <a:pPr lvl="1" eaLnBrk="1" hangingPunct="1"/>
            <a:r>
              <a:rPr lang="en-US" sz="1600" b="1" dirty="0" smtClean="0"/>
              <a:t>Distribution and Operational Sales models</a:t>
            </a:r>
          </a:p>
          <a:p>
            <a:pPr lvl="2" eaLnBrk="1" hangingPunct="1"/>
            <a:r>
              <a:rPr lang="en-US" sz="1400" b="1" dirty="0" smtClean="0"/>
              <a:t>Distribution channels used</a:t>
            </a:r>
          </a:p>
          <a:p>
            <a:pPr lvl="2" eaLnBrk="1" hangingPunct="1"/>
            <a:r>
              <a:rPr lang="en-US" sz="1400" b="1" dirty="0" smtClean="0"/>
              <a:t>Sales people banks and insurers</a:t>
            </a:r>
          </a:p>
          <a:p>
            <a:pPr lvl="2" eaLnBrk="1" hangingPunct="1"/>
            <a:r>
              <a:rPr lang="en-US" sz="1400" b="1" dirty="0" smtClean="0"/>
              <a:t>Product models related to channels</a:t>
            </a:r>
          </a:p>
          <a:p>
            <a:pPr lvl="1" eaLnBrk="1" hangingPunct="1"/>
            <a:r>
              <a:rPr lang="en-US" sz="1600" b="1" dirty="0" smtClean="0"/>
              <a:t>Regulatory models</a:t>
            </a:r>
          </a:p>
          <a:p>
            <a:pPr lvl="2" eaLnBrk="1" hangingPunct="1"/>
            <a:r>
              <a:rPr lang="en-US" sz="1400" b="1" dirty="0" smtClean="0"/>
              <a:t>Regulators driving </a:t>
            </a:r>
          </a:p>
          <a:p>
            <a:pPr lvl="1" eaLnBrk="1" hangingPunct="1"/>
            <a:r>
              <a:rPr lang="en-US" sz="1600" b="1" dirty="0" smtClean="0"/>
              <a:t>Market models</a:t>
            </a:r>
          </a:p>
          <a:p>
            <a:pPr lvl="2" eaLnBrk="1" hangingPunct="1"/>
            <a:r>
              <a:rPr lang="en-US" sz="1400" b="1" dirty="0" smtClean="0"/>
              <a:t>Usually driven by regulatory, with local market condition variations</a:t>
            </a:r>
          </a:p>
        </p:txBody>
      </p:sp>
      <p:sp>
        <p:nvSpPr>
          <p:cNvPr id="17412" name="Rectangle 5"/>
          <p:cNvSpPr>
            <a:spLocks noGrp="1" noChangeArrowheads="1"/>
          </p:cNvSpPr>
          <p:nvPr>
            <p:ph type="title"/>
          </p:nvPr>
        </p:nvSpPr>
        <p:spPr>
          <a:xfrm>
            <a:off x="83926" y="65088"/>
            <a:ext cx="7777162" cy="1398587"/>
          </a:xfrm>
          <a:noFill/>
        </p:spPr>
        <p:txBody>
          <a:bodyPr/>
          <a:lstStyle/>
          <a:p>
            <a:pPr eaLnBrk="1" hangingPunct="1"/>
            <a:r>
              <a:rPr lang="en-US" sz="3200" dirty="0" smtClean="0"/>
              <a:t>Bancassurance Models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GB" sz="3200" dirty="0" smtClean="0"/>
              <a:t>Typical Structural Models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1825039-08F0-413D-BB9B-930C970029E0}" type="slidenum">
              <a:rPr lang="en-US" smtClean="0">
                <a:cs typeface="Arial" charset="0"/>
              </a:rPr>
              <a:pPr/>
              <a:t>6</a:t>
            </a:fld>
            <a:endParaRPr lang="en-US" smtClean="0">
              <a:cs typeface="Arial" charset="0"/>
            </a:endParaRP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452422" y="65088"/>
            <a:ext cx="7777162" cy="1398587"/>
          </a:xfrm>
        </p:spPr>
        <p:txBody>
          <a:bodyPr/>
          <a:lstStyle/>
          <a:p>
            <a:pPr eaLnBrk="1" hangingPunct="1"/>
            <a:r>
              <a:rPr lang="en-GB" sz="3600" dirty="0" smtClean="0"/>
              <a:t>The various bancassurance structures</a:t>
            </a:r>
            <a:endParaRPr lang="en-GB" sz="1800" dirty="0" smtClean="0"/>
          </a:p>
        </p:txBody>
      </p:sp>
      <p:sp>
        <p:nvSpPr>
          <p:cNvPr id="17412" name="Rectangle 3"/>
          <p:cNvSpPr>
            <a:spLocks noChangeArrowheads="1"/>
          </p:cNvSpPr>
          <p:nvPr/>
        </p:nvSpPr>
        <p:spPr bwMode="auto">
          <a:xfrm>
            <a:off x="819150" y="1078266"/>
            <a:ext cx="8001000" cy="4572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342900" indent="-342900" algn="l" eaLnBrk="1" hangingPunct="1">
              <a:spcBef>
                <a:spcPct val="20000"/>
              </a:spcBef>
              <a:buClr>
                <a:srgbClr val="F1BB46"/>
              </a:buClr>
              <a:buSzPct val="90000"/>
              <a:buFont typeface="Wingdings 2" pitchFamily="18" charset="2"/>
              <a:buChar char="¾"/>
            </a:pPr>
            <a:r>
              <a:rPr lang="en-US" sz="1600" dirty="0"/>
              <a:t>The decision as to which model and therefore partner to adopt can be likened to the way a typical relationship might develop over time….</a:t>
            </a:r>
          </a:p>
        </p:txBody>
      </p:sp>
      <p:sp>
        <p:nvSpPr>
          <p:cNvPr id="17413" name="Line 4"/>
          <p:cNvSpPr>
            <a:spLocks noChangeShapeType="1"/>
          </p:cNvSpPr>
          <p:nvPr/>
        </p:nvSpPr>
        <p:spPr bwMode="auto">
          <a:xfrm flipH="1">
            <a:off x="4619625" y="1692275"/>
            <a:ext cx="0" cy="4208463"/>
          </a:xfrm>
          <a:prstGeom prst="line">
            <a:avLst/>
          </a:prstGeom>
          <a:noFill/>
          <a:ln w="3175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MY"/>
          </a:p>
        </p:txBody>
      </p:sp>
      <p:sp>
        <p:nvSpPr>
          <p:cNvPr id="17414" name="Line 5"/>
          <p:cNvSpPr>
            <a:spLocks noChangeShapeType="1"/>
          </p:cNvSpPr>
          <p:nvPr/>
        </p:nvSpPr>
        <p:spPr bwMode="auto">
          <a:xfrm>
            <a:off x="850900" y="3816350"/>
            <a:ext cx="7493000" cy="0"/>
          </a:xfrm>
          <a:prstGeom prst="line">
            <a:avLst/>
          </a:prstGeom>
          <a:noFill/>
          <a:ln w="3175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MY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403350" y="2279650"/>
            <a:ext cx="3101975" cy="628650"/>
            <a:chOff x="3024" y="1200"/>
            <a:chExt cx="1440" cy="426"/>
          </a:xfrm>
        </p:grpSpPr>
        <p:sp>
          <p:nvSpPr>
            <p:cNvPr id="17420" name="Rectangle 7"/>
            <p:cNvSpPr>
              <a:spLocks noChangeArrowheads="1"/>
            </p:cNvSpPr>
            <p:nvPr/>
          </p:nvSpPr>
          <p:spPr bwMode="auto">
            <a:xfrm>
              <a:off x="3697" y="1200"/>
              <a:ext cx="1" cy="3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en-GB" sz="3600">
                <a:latin typeface="Times New Roman" pitchFamily="18" charset="0"/>
              </a:endParaRPr>
            </a:p>
          </p:txBody>
        </p:sp>
        <p:sp>
          <p:nvSpPr>
            <p:cNvPr id="17421" name="Text Box 8"/>
            <p:cNvSpPr txBox="1">
              <a:spLocks noChangeArrowheads="1"/>
            </p:cNvSpPr>
            <p:nvPr/>
          </p:nvSpPr>
          <p:spPr bwMode="auto">
            <a:xfrm>
              <a:off x="3024" y="1440"/>
              <a:ext cx="1440" cy="1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buFont typeface="Wingdings" pitchFamily="2" charset="2"/>
                <a:buChar char="Ø"/>
              </a:pPr>
              <a:endParaRPr lang="en-GB" sz="1200" b="0">
                <a:latin typeface="Times New Roman" pitchFamily="18" charset="0"/>
              </a:endParaRPr>
            </a:p>
          </p:txBody>
        </p:sp>
      </p:grpSp>
      <p:sp>
        <p:nvSpPr>
          <p:cNvPr id="17416" name="Text Box 9"/>
          <p:cNvSpPr txBox="1">
            <a:spLocks noChangeArrowheads="1"/>
          </p:cNvSpPr>
          <p:nvPr/>
        </p:nvSpPr>
        <p:spPr bwMode="auto">
          <a:xfrm>
            <a:off x="977900" y="1739900"/>
            <a:ext cx="3565525" cy="2011363"/>
          </a:xfrm>
          <a:prstGeom prst="rect">
            <a:avLst/>
          </a:prstGeom>
          <a:solidFill>
            <a:schemeClr val="folHlink">
              <a:alpha val="54901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dirty="0">
                <a:latin typeface="Arial" charset="0"/>
              </a:rPr>
              <a:t>Distribution Agreement</a:t>
            </a:r>
          </a:p>
          <a:p>
            <a:r>
              <a:rPr lang="en-US" dirty="0">
                <a:solidFill>
                  <a:schemeClr val="hlink"/>
                </a:solidFill>
                <a:latin typeface="Arial" charset="0"/>
              </a:rPr>
              <a:t>“Playing the field”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GB" sz="1200" b="0" dirty="0">
                <a:latin typeface="Arial" charset="0"/>
              </a:rPr>
              <a:t>Model 1 can be likened to the early days of youth when it is normal to have a number of different partners and relationships.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GB" sz="1200" b="0" dirty="0">
                <a:latin typeface="Arial" charset="0"/>
              </a:rPr>
              <a:t>Loyalty is pretty low and long term commitment rarely a consideration. 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GB" sz="1200" b="0" dirty="0">
                <a:latin typeface="Arial" charset="0"/>
              </a:rPr>
              <a:t>Temptation to switch partners for a “prettier” one</a:t>
            </a:r>
          </a:p>
        </p:txBody>
      </p:sp>
      <p:sp>
        <p:nvSpPr>
          <p:cNvPr id="17417" name="Text Box 10"/>
          <p:cNvSpPr txBox="1">
            <a:spLocks noChangeArrowheads="1"/>
          </p:cNvSpPr>
          <p:nvPr/>
        </p:nvSpPr>
        <p:spPr bwMode="auto">
          <a:xfrm>
            <a:off x="4699000" y="1727200"/>
            <a:ext cx="3565525" cy="2011363"/>
          </a:xfrm>
          <a:prstGeom prst="rect">
            <a:avLst/>
          </a:prstGeom>
          <a:solidFill>
            <a:schemeClr val="folHlink">
              <a:alpha val="54901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dirty="0">
                <a:latin typeface="Arial" charset="0"/>
              </a:rPr>
              <a:t>Strategic Alliance</a:t>
            </a:r>
          </a:p>
          <a:p>
            <a:r>
              <a:rPr lang="en-US" dirty="0">
                <a:solidFill>
                  <a:schemeClr val="hlink"/>
                </a:solidFill>
                <a:latin typeface="Arial" charset="0"/>
              </a:rPr>
              <a:t>“Going steady”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GB" sz="1200" b="0" dirty="0">
                <a:latin typeface="Arial" charset="0"/>
              </a:rPr>
              <a:t>Having played the field for a while, it is likely that one partner will demonstrate the best ‘fit” in terms of commitment, attention, behaviour and attitude. 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GB" sz="1200" b="0" dirty="0">
                <a:latin typeface="Arial" charset="0"/>
              </a:rPr>
              <a:t>The relationship develops to a point where each understands the other a little better and both start to consider the others’ needs and aspirations.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GB" sz="1200" b="0" dirty="0">
                <a:latin typeface="Arial" charset="0"/>
              </a:rPr>
              <a:t>Loyalty sets in and plans for the longer term begin.</a:t>
            </a:r>
            <a:endParaRPr lang="en-GB" sz="2400" b="0" dirty="0">
              <a:latin typeface="Arial" charset="0"/>
            </a:endParaRPr>
          </a:p>
        </p:txBody>
      </p:sp>
      <p:sp>
        <p:nvSpPr>
          <p:cNvPr id="17418" name="Text Box 11"/>
          <p:cNvSpPr txBox="1">
            <a:spLocks noChangeArrowheads="1"/>
          </p:cNvSpPr>
          <p:nvPr/>
        </p:nvSpPr>
        <p:spPr bwMode="auto">
          <a:xfrm>
            <a:off x="977900" y="3924300"/>
            <a:ext cx="3565525" cy="1919288"/>
          </a:xfrm>
          <a:prstGeom prst="rect">
            <a:avLst/>
          </a:prstGeom>
          <a:solidFill>
            <a:schemeClr val="folHlink">
              <a:alpha val="54901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>
                <a:latin typeface="Arial" charset="0"/>
              </a:rPr>
              <a:t>Joint Venture</a:t>
            </a:r>
          </a:p>
          <a:p>
            <a:r>
              <a:rPr lang="en-US">
                <a:solidFill>
                  <a:schemeClr val="hlink"/>
                </a:solidFill>
                <a:latin typeface="Arial" charset="0"/>
              </a:rPr>
              <a:t>“Moving in”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GB" sz="1200" b="0">
                <a:latin typeface="Arial" charset="0"/>
              </a:rPr>
              <a:t>Once “courting” has been going on for a while, it is natural to settle down with one partner and start enjoying an even closer relationship.  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GB" sz="1200" b="0">
                <a:latin typeface="Arial" charset="0"/>
              </a:rPr>
              <a:t>Both partners get to know each other intimately and a relationship of mutual trust and respect develops. Any problems or difficulties are resolved jointly and amicably. </a:t>
            </a:r>
          </a:p>
        </p:txBody>
      </p:sp>
      <p:sp>
        <p:nvSpPr>
          <p:cNvPr id="17419" name="Text Box 12"/>
          <p:cNvSpPr txBox="1">
            <a:spLocks noChangeArrowheads="1"/>
          </p:cNvSpPr>
          <p:nvPr/>
        </p:nvSpPr>
        <p:spPr bwMode="auto">
          <a:xfrm>
            <a:off x="4699000" y="3937000"/>
            <a:ext cx="3565525" cy="1919288"/>
          </a:xfrm>
          <a:prstGeom prst="rect">
            <a:avLst/>
          </a:prstGeom>
          <a:solidFill>
            <a:schemeClr val="folHlink">
              <a:alpha val="54901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>
                <a:latin typeface="Arial" charset="0"/>
              </a:rPr>
              <a:t>Financial Services Group</a:t>
            </a:r>
          </a:p>
          <a:p>
            <a:r>
              <a:rPr lang="en-US">
                <a:solidFill>
                  <a:schemeClr val="hlink"/>
                </a:solidFill>
                <a:latin typeface="Arial" charset="0"/>
              </a:rPr>
              <a:t>“Go alone”</a:t>
            </a:r>
            <a:endParaRPr lang="en-GB" b="0">
              <a:solidFill>
                <a:schemeClr val="hlink"/>
              </a:solidFill>
              <a:latin typeface="Arial" charset="0"/>
            </a:endParaRP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GB" sz="1200" b="0">
                <a:latin typeface="Arial" charset="0"/>
              </a:rPr>
              <a:t>Marriage brings about a whole raft of new responsibilities and a relationship that should be built on a secure foundation.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GB" sz="1200" b="0">
                <a:latin typeface="Arial" charset="0"/>
              </a:rPr>
              <a:t>Both partners look for ways to get more out of each other and to contribute to a long and prosperous relationship. </a:t>
            </a:r>
            <a:endParaRPr lang="en-GB" sz="2400" b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B589F72-6494-43F0-8A61-45CC5FBF3146}" type="slidenum">
              <a:rPr lang="en-US" smtClean="0">
                <a:cs typeface="Arial" charset="0"/>
              </a:rPr>
              <a:pPr/>
              <a:t>7</a:t>
            </a:fld>
            <a:endParaRPr lang="en-US" smtClean="0">
              <a:cs typeface="Arial" charset="0"/>
            </a:endParaRPr>
          </a:p>
        </p:txBody>
      </p:sp>
      <p:sp>
        <p:nvSpPr>
          <p:cNvPr id="18435" name="Text Box 2"/>
          <p:cNvSpPr txBox="1">
            <a:spLocks noChangeArrowheads="1"/>
          </p:cNvSpPr>
          <p:nvPr/>
        </p:nvSpPr>
        <p:spPr bwMode="auto">
          <a:xfrm>
            <a:off x="838200" y="3497263"/>
            <a:ext cx="1447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latin typeface="Arial" charset="0"/>
              </a:rPr>
              <a:t>Product Range</a:t>
            </a:r>
          </a:p>
        </p:txBody>
      </p:sp>
      <p:sp>
        <p:nvSpPr>
          <p:cNvPr id="18436" name="Text Box 3"/>
          <p:cNvSpPr txBox="1">
            <a:spLocks noChangeArrowheads="1"/>
          </p:cNvSpPr>
          <p:nvPr/>
        </p:nvSpPr>
        <p:spPr bwMode="auto">
          <a:xfrm>
            <a:off x="2743200" y="3497263"/>
            <a:ext cx="13716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latin typeface="Arial" charset="0"/>
              </a:rPr>
              <a:t>Sales Channel</a:t>
            </a:r>
          </a:p>
        </p:txBody>
      </p:sp>
      <p:sp>
        <p:nvSpPr>
          <p:cNvPr id="18437" name="Text Box 4"/>
          <p:cNvSpPr txBox="1">
            <a:spLocks noChangeArrowheads="1"/>
          </p:cNvSpPr>
          <p:nvPr/>
        </p:nvSpPr>
        <p:spPr bwMode="auto">
          <a:xfrm>
            <a:off x="4648200" y="3497263"/>
            <a:ext cx="19050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latin typeface="Arial" charset="0"/>
              </a:rPr>
              <a:t>Corporate Structure &amp; Ownership</a:t>
            </a:r>
          </a:p>
        </p:txBody>
      </p:sp>
      <p:sp>
        <p:nvSpPr>
          <p:cNvPr id="18438" name="Text Box 5"/>
          <p:cNvSpPr txBox="1">
            <a:spLocks noChangeArrowheads="1"/>
          </p:cNvSpPr>
          <p:nvPr/>
        </p:nvSpPr>
        <p:spPr bwMode="auto">
          <a:xfrm>
            <a:off x="6934200" y="3508375"/>
            <a:ext cx="17526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latin typeface="Arial" charset="0"/>
              </a:rPr>
              <a:t>Fees &amp; Commissions</a:t>
            </a:r>
          </a:p>
        </p:txBody>
      </p:sp>
      <p:sp>
        <p:nvSpPr>
          <p:cNvPr id="18439" name="Rectangle 6"/>
          <p:cNvSpPr>
            <a:spLocks noChangeArrowheads="1"/>
          </p:cNvSpPr>
          <p:nvPr/>
        </p:nvSpPr>
        <p:spPr bwMode="auto">
          <a:xfrm>
            <a:off x="1066800" y="4370388"/>
            <a:ext cx="990600" cy="7778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200">
                <a:latin typeface="Arial" charset="0"/>
              </a:rPr>
              <a:t>Automatic</a:t>
            </a:r>
          </a:p>
          <a:p>
            <a:r>
              <a:rPr lang="en-US" sz="1200" b="0">
                <a:latin typeface="Arial" charset="0"/>
              </a:rPr>
              <a:t>Credit Life</a:t>
            </a:r>
          </a:p>
          <a:p>
            <a:r>
              <a:rPr lang="en-US" sz="1200" b="0">
                <a:latin typeface="Arial" charset="0"/>
              </a:rPr>
              <a:t>MRTA</a:t>
            </a:r>
          </a:p>
        </p:txBody>
      </p:sp>
      <p:sp>
        <p:nvSpPr>
          <p:cNvPr id="18440" name="Rectangle 7"/>
          <p:cNvSpPr>
            <a:spLocks noChangeArrowheads="1"/>
          </p:cNvSpPr>
          <p:nvPr/>
        </p:nvSpPr>
        <p:spPr bwMode="auto">
          <a:xfrm>
            <a:off x="2924175" y="4319588"/>
            <a:ext cx="1038225" cy="904875"/>
          </a:xfrm>
          <a:prstGeom prst="rect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Ctr="1"/>
          <a:lstStyle/>
          <a:p>
            <a:r>
              <a:rPr lang="en-US" sz="1200">
                <a:latin typeface="Arial" charset="0"/>
              </a:rPr>
              <a:t>Bank Staff</a:t>
            </a:r>
          </a:p>
        </p:txBody>
      </p:sp>
      <p:pic>
        <p:nvPicPr>
          <p:cNvPr id="18441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60700" y="4587875"/>
            <a:ext cx="787400" cy="541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8442" name="Rectangle 9"/>
          <p:cNvSpPr>
            <a:spLocks noChangeArrowheads="1"/>
          </p:cNvSpPr>
          <p:nvPr/>
        </p:nvSpPr>
        <p:spPr bwMode="auto">
          <a:xfrm>
            <a:off x="5045075" y="4246563"/>
            <a:ext cx="1050925" cy="774700"/>
          </a:xfrm>
          <a:prstGeom prst="rect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Ctr="1"/>
          <a:lstStyle/>
          <a:p>
            <a:r>
              <a:rPr lang="en-US" sz="1200">
                <a:latin typeface="Arial" charset="0"/>
              </a:rPr>
              <a:t>Bank</a:t>
            </a:r>
          </a:p>
          <a:p>
            <a:endParaRPr lang="en-US" sz="1200">
              <a:latin typeface="Arial" charset="0"/>
            </a:endParaRPr>
          </a:p>
          <a:p>
            <a:r>
              <a:rPr lang="en-US" sz="1200" b="0">
                <a:latin typeface="Arial" charset="0"/>
              </a:rPr>
              <a:t>Bank Sales</a:t>
            </a:r>
          </a:p>
          <a:p>
            <a:r>
              <a:rPr lang="en-US" sz="1200" b="0">
                <a:latin typeface="Arial" charset="0"/>
              </a:rPr>
              <a:t>Channel</a:t>
            </a:r>
          </a:p>
        </p:txBody>
      </p:sp>
      <p:sp>
        <p:nvSpPr>
          <p:cNvPr id="18443" name="Rectangle 10"/>
          <p:cNvSpPr>
            <a:spLocks noChangeArrowheads="1"/>
          </p:cNvSpPr>
          <p:nvPr/>
        </p:nvSpPr>
        <p:spPr bwMode="auto">
          <a:xfrm>
            <a:off x="7991475" y="4252913"/>
            <a:ext cx="838200" cy="385762"/>
          </a:xfrm>
          <a:prstGeom prst="rect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Ctr="1"/>
          <a:lstStyle/>
          <a:p>
            <a:r>
              <a:rPr lang="en-US" sz="1200">
                <a:latin typeface="Arial" charset="0"/>
              </a:rPr>
              <a:t>Bank</a:t>
            </a:r>
          </a:p>
          <a:p>
            <a:endParaRPr lang="en-US" sz="1200">
              <a:latin typeface="Arial" charset="0"/>
            </a:endParaRPr>
          </a:p>
        </p:txBody>
      </p:sp>
      <p:cxnSp>
        <p:nvCxnSpPr>
          <p:cNvPr id="18444" name="AutoShape 11"/>
          <p:cNvCxnSpPr>
            <a:cxnSpLocks noChangeShapeType="1"/>
            <a:stCxn id="18446" idx="2"/>
            <a:endCxn id="18443" idx="2"/>
          </p:cNvCxnSpPr>
          <p:nvPr/>
        </p:nvCxnSpPr>
        <p:spPr bwMode="auto">
          <a:xfrm rot="16200000" flipH="1">
            <a:off x="7789069" y="4017169"/>
            <a:ext cx="25400" cy="1217612"/>
          </a:xfrm>
          <a:prstGeom prst="bentConnector3">
            <a:avLst>
              <a:gd name="adj1" fmla="val 1000000"/>
            </a:avLst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18445" name="Text Box 12"/>
          <p:cNvSpPr txBox="1">
            <a:spLocks noChangeArrowheads="1"/>
          </p:cNvSpPr>
          <p:nvPr/>
        </p:nvSpPr>
        <p:spPr bwMode="auto">
          <a:xfrm>
            <a:off x="7239000" y="4840288"/>
            <a:ext cx="12954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200" b="0">
                <a:latin typeface="Arial" charset="0"/>
              </a:rPr>
              <a:t>Commission</a:t>
            </a:r>
          </a:p>
        </p:txBody>
      </p:sp>
      <p:sp>
        <p:nvSpPr>
          <p:cNvPr id="18446" name="Rectangle 13"/>
          <p:cNvSpPr>
            <a:spLocks noChangeArrowheads="1"/>
          </p:cNvSpPr>
          <p:nvPr/>
        </p:nvSpPr>
        <p:spPr bwMode="auto">
          <a:xfrm>
            <a:off x="6773863" y="4113213"/>
            <a:ext cx="838200" cy="5000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Ctr="1"/>
          <a:lstStyle/>
          <a:p>
            <a:r>
              <a:rPr lang="en-US" sz="1200">
                <a:latin typeface="Arial" charset="0"/>
              </a:rPr>
              <a:t>Insurer A</a:t>
            </a:r>
          </a:p>
          <a:p>
            <a:endParaRPr lang="en-US" sz="1200">
              <a:latin typeface="Arial" charset="0"/>
            </a:endParaRPr>
          </a:p>
        </p:txBody>
      </p:sp>
      <p:sp>
        <p:nvSpPr>
          <p:cNvPr id="18447" name="Rectangle 14"/>
          <p:cNvSpPr>
            <a:spLocks noChangeArrowheads="1"/>
          </p:cNvSpPr>
          <p:nvPr/>
        </p:nvSpPr>
        <p:spPr bwMode="auto">
          <a:xfrm>
            <a:off x="271463" y="3702050"/>
            <a:ext cx="2438400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GB" sz="1200" b="0">
                <a:latin typeface="Arial" charset="0"/>
              </a:rPr>
              <a:t>Ordinary products can be phased after the bank staff have been through the learning curve  </a:t>
            </a:r>
          </a:p>
        </p:txBody>
      </p:sp>
      <p:sp>
        <p:nvSpPr>
          <p:cNvPr id="18448" name="Rectangle 15"/>
          <p:cNvSpPr>
            <a:spLocks noChangeArrowheads="1"/>
          </p:cNvSpPr>
          <p:nvPr/>
        </p:nvSpPr>
        <p:spPr bwMode="auto">
          <a:xfrm>
            <a:off x="793750" y="1335088"/>
            <a:ext cx="8001000" cy="381000"/>
          </a:xfrm>
          <a:prstGeom prst="rect">
            <a:avLst/>
          </a:prstGeom>
          <a:noFill/>
          <a:ln w="12699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342900" indent="-342900" algn="l" eaLnBrk="1" hangingPunct="1">
              <a:spcBef>
                <a:spcPct val="20000"/>
              </a:spcBef>
              <a:buClr>
                <a:srgbClr val="F1BB46"/>
              </a:buClr>
              <a:buSzPct val="90000"/>
              <a:buFont typeface="Wingdings 2" pitchFamily="18" charset="2"/>
              <a:buChar char="¾"/>
            </a:pPr>
            <a:r>
              <a:rPr lang="en-US" sz="1600"/>
              <a:t>Bancassurance model 1 is a product provider model where simple products are sold by the bank (either by bank/insurance staff in-branch or by Direct and Tele Marketing)</a:t>
            </a:r>
          </a:p>
          <a:p>
            <a:pPr marL="342900" indent="-342900" algn="l" eaLnBrk="1" hangingPunct="1">
              <a:spcBef>
                <a:spcPct val="20000"/>
              </a:spcBef>
              <a:buClr>
                <a:srgbClr val="F1BB46"/>
              </a:buClr>
              <a:buSzPct val="90000"/>
              <a:buFont typeface="Wingdings 2" pitchFamily="18" charset="2"/>
              <a:buChar char="¾"/>
            </a:pPr>
            <a:r>
              <a:rPr lang="en-US" sz="1600"/>
              <a:t>Can be a single or multiple provider relationship.  Can develop into a single Strategic Alliance and/or beyond</a:t>
            </a:r>
          </a:p>
          <a:p>
            <a:pPr marL="342900" indent="-342900" algn="l" eaLnBrk="1" hangingPunct="1">
              <a:spcBef>
                <a:spcPct val="20000"/>
              </a:spcBef>
              <a:buClr>
                <a:srgbClr val="F1BB46"/>
              </a:buClr>
              <a:buSzPct val="90000"/>
              <a:buFont typeface="Wingdings 2" pitchFamily="18" charset="2"/>
              <a:buChar char="¾"/>
            </a:pPr>
            <a:r>
              <a:rPr lang="en-US" sz="1600"/>
              <a:t>This model is simple, low risk for the bank and creates value through commission/fee income on sales</a:t>
            </a:r>
          </a:p>
        </p:txBody>
      </p:sp>
      <p:sp>
        <p:nvSpPr>
          <p:cNvPr id="18449" name="Rectangle 16"/>
          <p:cNvSpPr>
            <a:spLocks noGrp="1" noChangeArrowheads="1"/>
          </p:cNvSpPr>
          <p:nvPr>
            <p:ph type="title"/>
          </p:nvPr>
        </p:nvSpPr>
        <p:spPr>
          <a:xfrm>
            <a:off x="247702" y="65088"/>
            <a:ext cx="7777162" cy="1398587"/>
          </a:xfrm>
        </p:spPr>
        <p:txBody>
          <a:bodyPr/>
          <a:lstStyle/>
          <a:p>
            <a:pPr eaLnBrk="1" hangingPunct="1"/>
            <a:r>
              <a:rPr lang="en-US" sz="3200" dirty="0" smtClean="0"/>
              <a:t>Model 1: Distribution Agreement   </a:t>
            </a:r>
          </a:p>
        </p:txBody>
      </p:sp>
      <p:sp>
        <p:nvSpPr>
          <p:cNvPr id="18450" name="Rectangle 18"/>
          <p:cNvSpPr>
            <a:spLocks noChangeArrowheads="1"/>
          </p:cNvSpPr>
          <p:nvPr/>
        </p:nvSpPr>
        <p:spPr bwMode="auto">
          <a:xfrm>
            <a:off x="3463925" y="5159375"/>
            <a:ext cx="1038225" cy="904875"/>
          </a:xfrm>
          <a:prstGeom prst="rect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Ctr="1"/>
          <a:lstStyle/>
          <a:p>
            <a:r>
              <a:rPr lang="en-US" sz="1200">
                <a:latin typeface="Arial" charset="0"/>
              </a:rPr>
              <a:t>Telemarketing</a:t>
            </a:r>
          </a:p>
        </p:txBody>
      </p:sp>
      <p:pic>
        <p:nvPicPr>
          <p:cNvPr id="18451" name="Picture 19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3624263" y="5507038"/>
            <a:ext cx="727075" cy="477837"/>
          </a:xfrm>
          <a:noFill/>
        </p:spPr>
      </p:pic>
      <p:sp>
        <p:nvSpPr>
          <p:cNvPr id="18452" name="Rectangle 20"/>
          <p:cNvSpPr>
            <a:spLocks noChangeArrowheads="1"/>
          </p:cNvSpPr>
          <p:nvPr/>
        </p:nvSpPr>
        <p:spPr bwMode="auto">
          <a:xfrm>
            <a:off x="1590675" y="5095875"/>
            <a:ext cx="990600" cy="7778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1200">
                <a:latin typeface="Arial" charset="0"/>
              </a:rPr>
              <a:t>Simple Products </a:t>
            </a:r>
          </a:p>
          <a:p>
            <a:r>
              <a:rPr lang="en-US" sz="1200" b="0">
                <a:latin typeface="Arial" charset="0"/>
              </a:rPr>
              <a:t>Term</a:t>
            </a:r>
          </a:p>
          <a:p>
            <a:r>
              <a:rPr lang="en-US" sz="1200" b="0">
                <a:latin typeface="Arial" charset="0"/>
              </a:rPr>
              <a:t>PA</a:t>
            </a:r>
          </a:p>
        </p:txBody>
      </p:sp>
      <p:sp>
        <p:nvSpPr>
          <p:cNvPr id="18453" name="Line 21"/>
          <p:cNvSpPr>
            <a:spLocks noChangeShapeType="1"/>
          </p:cNvSpPr>
          <p:nvPr/>
        </p:nvSpPr>
        <p:spPr bwMode="auto">
          <a:xfrm>
            <a:off x="2057400" y="4724400"/>
            <a:ext cx="8509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MY"/>
          </a:p>
        </p:txBody>
      </p:sp>
      <p:sp>
        <p:nvSpPr>
          <p:cNvPr id="18454" name="Line 22"/>
          <p:cNvSpPr>
            <a:spLocks noChangeShapeType="1"/>
          </p:cNvSpPr>
          <p:nvPr/>
        </p:nvSpPr>
        <p:spPr bwMode="auto">
          <a:xfrm>
            <a:off x="2590800" y="5499100"/>
            <a:ext cx="863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MY"/>
          </a:p>
        </p:txBody>
      </p:sp>
      <p:sp>
        <p:nvSpPr>
          <p:cNvPr id="18455" name="Rectangle 23"/>
          <p:cNvSpPr>
            <a:spLocks noChangeArrowheads="1"/>
          </p:cNvSpPr>
          <p:nvPr/>
        </p:nvSpPr>
        <p:spPr bwMode="auto">
          <a:xfrm>
            <a:off x="6773863" y="5078413"/>
            <a:ext cx="838200" cy="5000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Ctr="1"/>
          <a:lstStyle/>
          <a:p>
            <a:r>
              <a:rPr lang="en-US" sz="1200">
                <a:latin typeface="Arial" charset="0"/>
              </a:rPr>
              <a:t>Insurer B</a:t>
            </a:r>
          </a:p>
          <a:p>
            <a:endParaRPr lang="en-US" sz="1200">
              <a:latin typeface="Arial" charset="0"/>
            </a:endParaRPr>
          </a:p>
        </p:txBody>
      </p:sp>
      <p:cxnSp>
        <p:nvCxnSpPr>
          <p:cNvPr id="18456" name="AutoShape 24"/>
          <p:cNvCxnSpPr>
            <a:cxnSpLocks noChangeShapeType="1"/>
            <a:stCxn id="18455" idx="0"/>
            <a:endCxn id="18443" idx="2"/>
          </p:cNvCxnSpPr>
          <p:nvPr/>
        </p:nvCxnSpPr>
        <p:spPr bwMode="auto">
          <a:xfrm rot="-5400000">
            <a:off x="7581900" y="4249738"/>
            <a:ext cx="439738" cy="1217612"/>
          </a:xfrm>
          <a:prstGeom prst="bentConnector3">
            <a:avLst>
              <a:gd name="adj1" fmla="val 49819"/>
            </a:avLst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18457" name="Line 25"/>
          <p:cNvSpPr>
            <a:spLocks noChangeShapeType="1"/>
          </p:cNvSpPr>
          <p:nvPr/>
        </p:nvSpPr>
        <p:spPr bwMode="auto">
          <a:xfrm flipV="1">
            <a:off x="2578100" y="5003800"/>
            <a:ext cx="317500" cy="495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MY"/>
          </a:p>
        </p:txBody>
      </p:sp>
      <p:sp>
        <p:nvSpPr>
          <p:cNvPr id="18458" name="Line 26"/>
          <p:cNvSpPr>
            <a:spLocks noChangeShapeType="1"/>
          </p:cNvSpPr>
          <p:nvPr/>
        </p:nvSpPr>
        <p:spPr bwMode="auto">
          <a:xfrm>
            <a:off x="2070100" y="4737100"/>
            <a:ext cx="1371600" cy="698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MY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BBD736F-64A2-4BF4-BD4F-1189CD11804B}" type="slidenum">
              <a:rPr lang="en-US" smtClean="0">
                <a:cs typeface="Arial" charset="0"/>
              </a:rPr>
              <a:pPr/>
              <a:t>8</a:t>
            </a:fld>
            <a:endParaRPr lang="en-US" smtClean="0">
              <a:cs typeface="Arial" charset="0"/>
            </a:endParaRPr>
          </a:p>
        </p:txBody>
      </p:sp>
      <p:sp>
        <p:nvSpPr>
          <p:cNvPr id="19459" name="Text Box 2"/>
          <p:cNvSpPr txBox="1">
            <a:spLocks noChangeArrowheads="1"/>
          </p:cNvSpPr>
          <p:nvPr/>
        </p:nvSpPr>
        <p:spPr bwMode="auto">
          <a:xfrm>
            <a:off x="838200" y="3500438"/>
            <a:ext cx="1447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latin typeface="Arial" charset="0"/>
              </a:rPr>
              <a:t>Product Range</a:t>
            </a:r>
          </a:p>
        </p:txBody>
      </p:sp>
      <p:sp>
        <p:nvSpPr>
          <p:cNvPr id="19460" name="Text Box 3"/>
          <p:cNvSpPr txBox="1">
            <a:spLocks noChangeArrowheads="1"/>
          </p:cNvSpPr>
          <p:nvPr/>
        </p:nvSpPr>
        <p:spPr bwMode="auto">
          <a:xfrm>
            <a:off x="2743200" y="3500438"/>
            <a:ext cx="13716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latin typeface="Arial" charset="0"/>
              </a:rPr>
              <a:t>Sales Channel</a:t>
            </a:r>
          </a:p>
        </p:txBody>
      </p:sp>
      <p:sp>
        <p:nvSpPr>
          <p:cNvPr id="19461" name="Text Box 4"/>
          <p:cNvSpPr txBox="1">
            <a:spLocks noChangeArrowheads="1"/>
          </p:cNvSpPr>
          <p:nvPr/>
        </p:nvSpPr>
        <p:spPr bwMode="auto">
          <a:xfrm>
            <a:off x="4648200" y="3500438"/>
            <a:ext cx="19050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latin typeface="Arial" charset="0"/>
              </a:rPr>
              <a:t>Corporate Structure &amp; Ownership</a:t>
            </a:r>
          </a:p>
        </p:txBody>
      </p:sp>
      <p:sp>
        <p:nvSpPr>
          <p:cNvPr id="19462" name="Text Box 5"/>
          <p:cNvSpPr txBox="1">
            <a:spLocks noChangeArrowheads="1"/>
          </p:cNvSpPr>
          <p:nvPr/>
        </p:nvSpPr>
        <p:spPr bwMode="auto">
          <a:xfrm>
            <a:off x="6934200" y="3511550"/>
            <a:ext cx="17526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latin typeface="Arial" charset="0"/>
              </a:rPr>
              <a:t>Fees &amp; Commissions</a:t>
            </a:r>
          </a:p>
        </p:txBody>
      </p:sp>
      <p:sp>
        <p:nvSpPr>
          <p:cNvPr id="19463" name="Rectangle 6"/>
          <p:cNvSpPr>
            <a:spLocks noChangeArrowheads="1"/>
          </p:cNvSpPr>
          <p:nvPr/>
        </p:nvSpPr>
        <p:spPr bwMode="auto">
          <a:xfrm>
            <a:off x="5045075" y="4249738"/>
            <a:ext cx="1050925" cy="774700"/>
          </a:xfrm>
          <a:prstGeom prst="rect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Ctr="1"/>
          <a:lstStyle/>
          <a:p>
            <a:r>
              <a:rPr lang="en-US" sz="1200">
                <a:latin typeface="Arial" charset="0"/>
              </a:rPr>
              <a:t>Bank</a:t>
            </a:r>
          </a:p>
          <a:p>
            <a:endParaRPr lang="en-US" sz="1200">
              <a:latin typeface="Arial" charset="0"/>
            </a:endParaRPr>
          </a:p>
          <a:p>
            <a:r>
              <a:rPr lang="en-US" sz="1200" b="0">
                <a:latin typeface="Arial" charset="0"/>
              </a:rPr>
              <a:t>Bank Sales</a:t>
            </a:r>
          </a:p>
          <a:p>
            <a:r>
              <a:rPr lang="en-US" sz="1200" b="0">
                <a:latin typeface="Arial" charset="0"/>
              </a:rPr>
              <a:t>Channel</a:t>
            </a:r>
          </a:p>
        </p:txBody>
      </p:sp>
      <p:sp>
        <p:nvSpPr>
          <p:cNvPr id="19464" name="Rectangle 7"/>
          <p:cNvSpPr>
            <a:spLocks noChangeArrowheads="1"/>
          </p:cNvSpPr>
          <p:nvPr/>
        </p:nvSpPr>
        <p:spPr bwMode="auto">
          <a:xfrm>
            <a:off x="457200" y="2862263"/>
            <a:ext cx="87630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MY"/>
          </a:p>
        </p:txBody>
      </p:sp>
      <p:sp>
        <p:nvSpPr>
          <p:cNvPr id="19465" name="Rectangle 8"/>
          <p:cNvSpPr>
            <a:spLocks noChangeArrowheads="1"/>
          </p:cNvSpPr>
          <p:nvPr/>
        </p:nvSpPr>
        <p:spPr bwMode="auto">
          <a:xfrm>
            <a:off x="381000" y="3706813"/>
            <a:ext cx="2438400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GB" sz="1200" b="0">
                <a:latin typeface="Arial" charset="0"/>
              </a:rPr>
              <a:t>Ordinary products can be phased after the bank staff have been through the learning curve  </a:t>
            </a:r>
          </a:p>
        </p:txBody>
      </p:sp>
      <p:sp>
        <p:nvSpPr>
          <p:cNvPr id="19466" name="Rectangle 9"/>
          <p:cNvSpPr>
            <a:spLocks noChangeArrowheads="1"/>
          </p:cNvSpPr>
          <p:nvPr/>
        </p:nvSpPr>
        <p:spPr bwMode="auto">
          <a:xfrm>
            <a:off x="820738" y="1201738"/>
            <a:ext cx="8001000" cy="381000"/>
          </a:xfrm>
          <a:prstGeom prst="rect">
            <a:avLst/>
          </a:prstGeom>
          <a:noFill/>
          <a:ln w="12699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342900" indent="-342900" algn="l" eaLnBrk="1" hangingPunct="1">
              <a:spcBef>
                <a:spcPct val="20000"/>
              </a:spcBef>
              <a:buClr>
                <a:srgbClr val="F1BB46"/>
              </a:buClr>
              <a:buSzPct val="90000"/>
              <a:buFont typeface="Wingdings 2" pitchFamily="18" charset="2"/>
              <a:buChar char="¾"/>
            </a:pPr>
            <a:r>
              <a:rPr lang="en-US" sz="1600"/>
              <a:t>This is similar to model 1, but with greater commitment from the insurer  </a:t>
            </a:r>
            <a:r>
              <a:rPr lang="en-GB" sz="1600"/>
              <a:t>e.g. special product development, customised service proposition (own helpline, documentation etc) and closer collaboration over areas such as sales management.</a:t>
            </a:r>
          </a:p>
          <a:p>
            <a:pPr marL="342900" indent="-342900" algn="l" eaLnBrk="1" hangingPunct="1">
              <a:spcBef>
                <a:spcPct val="20000"/>
              </a:spcBef>
              <a:buClr>
                <a:srgbClr val="F1BB46"/>
              </a:buClr>
              <a:buSzPct val="90000"/>
              <a:buFont typeface="Wingdings 2" pitchFamily="18" charset="2"/>
              <a:buChar char="¾"/>
            </a:pPr>
            <a:r>
              <a:rPr lang="en-GB" sz="1600"/>
              <a:t>Bank will have some involvement in channel management.</a:t>
            </a:r>
          </a:p>
          <a:p>
            <a:pPr marL="342900" indent="-342900" algn="l" eaLnBrk="1" hangingPunct="1">
              <a:spcBef>
                <a:spcPct val="20000"/>
              </a:spcBef>
              <a:buClr>
                <a:srgbClr val="F1BB46"/>
              </a:buClr>
              <a:buSzPct val="90000"/>
              <a:buFont typeface="Wingdings 2" pitchFamily="18" charset="2"/>
              <a:buChar char="¾"/>
            </a:pPr>
            <a:r>
              <a:rPr lang="en-GB" sz="1600"/>
              <a:t>Will usually relate to one exclusive arrangement. Term of alliance can be fixed.</a:t>
            </a:r>
          </a:p>
          <a:p>
            <a:pPr marL="342900" indent="-342900" algn="l" eaLnBrk="1" hangingPunct="1">
              <a:spcBef>
                <a:spcPct val="20000"/>
              </a:spcBef>
              <a:buClr>
                <a:srgbClr val="F1BB46"/>
              </a:buClr>
              <a:buSzPct val="90000"/>
              <a:buFont typeface="Wingdings 2" pitchFamily="18" charset="2"/>
              <a:buChar char="¾"/>
            </a:pPr>
            <a:r>
              <a:rPr lang="en-US" sz="1600"/>
              <a:t>This model is also low risk and creates value for the bank through commission/fee income on sales and a potential “profit” share</a:t>
            </a:r>
          </a:p>
        </p:txBody>
      </p:sp>
      <p:sp>
        <p:nvSpPr>
          <p:cNvPr id="19467" name="Rectangle 10"/>
          <p:cNvSpPr>
            <a:spLocks noGrp="1" noChangeArrowheads="1"/>
          </p:cNvSpPr>
          <p:nvPr>
            <p:ph type="title"/>
          </p:nvPr>
        </p:nvSpPr>
        <p:spPr>
          <a:xfrm>
            <a:off x="111222" y="65088"/>
            <a:ext cx="7777162" cy="1398587"/>
          </a:xfrm>
        </p:spPr>
        <p:txBody>
          <a:bodyPr/>
          <a:lstStyle/>
          <a:p>
            <a:pPr eaLnBrk="1" hangingPunct="1"/>
            <a:r>
              <a:rPr lang="en-US" sz="3200" dirty="0" smtClean="0"/>
              <a:t>Model 2: Strategic Alliance  </a:t>
            </a:r>
          </a:p>
        </p:txBody>
      </p:sp>
      <p:sp>
        <p:nvSpPr>
          <p:cNvPr id="19468" name="Rectangle 11"/>
          <p:cNvSpPr>
            <a:spLocks noChangeArrowheads="1"/>
          </p:cNvSpPr>
          <p:nvPr/>
        </p:nvSpPr>
        <p:spPr bwMode="auto">
          <a:xfrm>
            <a:off x="7991475" y="4252913"/>
            <a:ext cx="838200" cy="385762"/>
          </a:xfrm>
          <a:prstGeom prst="rect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Ctr="1"/>
          <a:lstStyle/>
          <a:p>
            <a:r>
              <a:rPr lang="en-US" sz="1200">
                <a:latin typeface="Arial" charset="0"/>
              </a:rPr>
              <a:t>Bank</a:t>
            </a:r>
          </a:p>
          <a:p>
            <a:endParaRPr lang="en-US" sz="1200">
              <a:latin typeface="Arial" charset="0"/>
            </a:endParaRPr>
          </a:p>
        </p:txBody>
      </p:sp>
      <p:cxnSp>
        <p:nvCxnSpPr>
          <p:cNvPr id="19469" name="AutoShape 12"/>
          <p:cNvCxnSpPr>
            <a:cxnSpLocks noChangeShapeType="1"/>
            <a:stCxn id="19471" idx="2"/>
            <a:endCxn id="19468" idx="2"/>
          </p:cNvCxnSpPr>
          <p:nvPr/>
        </p:nvCxnSpPr>
        <p:spPr bwMode="auto">
          <a:xfrm rot="16200000" flipH="1">
            <a:off x="7789069" y="4017169"/>
            <a:ext cx="25400" cy="1217612"/>
          </a:xfrm>
          <a:prstGeom prst="bentConnector3">
            <a:avLst>
              <a:gd name="adj1" fmla="val 1000000"/>
            </a:avLst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19470" name="Text Box 13"/>
          <p:cNvSpPr txBox="1">
            <a:spLocks noChangeArrowheads="1"/>
          </p:cNvSpPr>
          <p:nvPr/>
        </p:nvSpPr>
        <p:spPr bwMode="auto">
          <a:xfrm>
            <a:off x="7239000" y="4840288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200" b="0">
                <a:latin typeface="Arial" charset="0"/>
              </a:rPr>
              <a:t>Commission plus profit share</a:t>
            </a:r>
          </a:p>
        </p:txBody>
      </p:sp>
      <p:sp>
        <p:nvSpPr>
          <p:cNvPr id="19471" name="Rectangle 14"/>
          <p:cNvSpPr>
            <a:spLocks noChangeArrowheads="1"/>
          </p:cNvSpPr>
          <p:nvPr/>
        </p:nvSpPr>
        <p:spPr bwMode="auto">
          <a:xfrm>
            <a:off x="6773863" y="4202113"/>
            <a:ext cx="838200" cy="4111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Ctr="1"/>
          <a:lstStyle/>
          <a:p>
            <a:r>
              <a:rPr lang="en-US" sz="1200">
                <a:latin typeface="Arial" charset="0"/>
              </a:rPr>
              <a:t>Insurer </a:t>
            </a: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1054100" y="4348163"/>
            <a:ext cx="3600450" cy="1909762"/>
            <a:chOff x="672" y="2643"/>
            <a:chExt cx="2268" cy="1203"/>
          </a:xfrm>
        </p:grpSpPr>
        <p:sp>
          <p:nvSpPr>
            <p:cNvPr id="19473" name="Line 16"/>
            <p:cNvSpPr>
              <a:spLocks noChangeShapeType="1"/>
            </p:cNvSpPr>
            <p:nvPr/>
          </p:nvSpPr>
          <p:spPr bwMode="auto">
            <a:xfrm>
              <a:off x="1518" y="3498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MY"/>
            </a:p>
          </p:txBody>
        </p:sp>
        <p:sp>
          <p:nvSpPr>
            <p:cNvPr id="19474" name="Line 17"/>
            <p:cNvSpPr>
              <a:spLocks noChangeShapeType="1"/>
            </p:cNvSpPr>
            <p:nvPr/>
          </p:nvSpPr>
          <p:spPr bwMode="auto">
            <a:xfrm>
              <a:off x="1068" y="2931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MY"/>
            </a:p>
          </p:txBody>
        </p:sp>
        <p:sp>
          <p:nvSpPr>
            <p:cNvPr id="19475" name="Rectangle 18"/>
            <p:cNvSpPr>
              <a:spLocks noChangeArrowheads="1"/>
            </p:cNvSpPr>
            <p:nvPr/>
          </p:nvSpPr>
          <p:spPr bwMode="auto">
            <a:xfrm>
              <a:off x="672" y="2675"/>
              <a:ext cx="624" cy="49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en-US" sz="1200">
                  <a:latin typeface="Arial" charset="0"/>
                </a:rPr>
                <a:t>Bundled Products</a:t>
              </a:r>
            </a:p>
            <a:p>
              <a:r>
                <a:rPr lang="en-US" sz="1200" b="0">
                  <a:latin typeface="Arial" charset="0"/>
                </a:rPr>
                <a:t>Automatic Products</a:t>
              </a:r>
            </a:p>
          </p:txBody>
        </p:sp>
        <p:sp>
          <p:nvSpPr>
            <p:cNvPr id="19476" name="Rectangle 19"/>
            <p:cNvSpPr>
              <a:spLocks noChangeArrowheads="1"/>
            </p:cNvSpPr>
            <p:nvPr/>
          </p:nvSpPr>
          <p:spPr bwMode="auto">
            <a:xfrm>
              <a:off x="1842" y="2643"/>
              <a:ext cx="654" cy="570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Ctr="1"/>
            <a:lstStyle/>
            <a:p>
              <a:r>
                <a:rPr lang="en-US" sz="1200">
                  <a:latin typeface="Arial" charset="0"/>
                </a:rPr>
                <a:t>Bank Staff</a:t>
              </a:r>
            </a:p>
          </p:txBody>
        </p:sp>
        <p:pic>
          <p:nvPicPr>
            <p:cNvPr id="19477" name="Picture 20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928" y="2812"/>
              <a:ext cx="496" cy="34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grpSp>
          <p:nvGrpSpPr>
            <p:cNvPr id="3" name="Group 21"/>
            <p:cNvGrpSpPr>
              <a:grpSpLocks/>
            </p:cNvGrpSpPr>
            <p:nvPr/>
          </p:nvGrpSpPr>
          <p:grpSpPr bwMode="auto">
            <a:xfrm>
              <a:off x="2286" y="3276"/>
              <a:ext cx="654" cy="570"/>
              <a:chOff x="2190" y="3180"/>
              <a:chExt cx="654" cy="570"/>
            </a:xfrm>
          </p:grpSpPr>
          <p:sp>
            <p:nvSpPr>
              <p:cNvPr id="19482" name="Rectangle 22"/>
              <p:cNvSpPr>
                <a:spLocks noChangeArrowheads="1"/>
              </p:cNvSpPr>
              <p:nvPr/>
            </p:nvSpPr>
            <p:spPr bwMode="auto">
              <a:xfrm>
                <a:off x="2190" y="3180"/>
                <a:ext cx="654" cy="570"/>
              </a:xfrm>
              <a:prstGeom prst="rect">
                <a:avLst/>
              </a:prstGeom>
              <a:solidFill>
                <a:srgbClr val="FF99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Ctr="1"/>
              <a:lstStyle/>
              <a:p>
                <a:r>
                  <a:rPr lang="en-US" sz="1200">
                    <a:latin typeface="Arial" charset="0"/>
                  </a:rPr>
                  <a:t>Telemarketing</a:t>
                </a:r>
              </a:p>
            </p:txBody>
          </p:sp>
          <p:pic>
            <p:nvPicPr>
              <p:cNvPr id="19483" name="Picture 23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280" y="3375"/>
                <a:ext cx="480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19479" name="Rectangle 24"/>
            <p:cNvSpPr>
              <a:spLocks noChangeArrowheads="1"/>
            </p:cNvSpPr>
            <p:nvPr/>
          </p:nvSpPr>
          <p:spPr bwMode="auto">
            <a:xfrm>
              <a:off x="1098" y="3236"/>
              <a:ext cx="624" cy="49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en-US" sz="1200">
                  <a:latin typeface="Arial" charset="0"/>
                </a:rPr>
                <a:t>Simple Products </a:t>
              </a:r>
            </a:p>
            <a:p>
              <a:r>
                <a:rPr lang="en-US" sz="1200" b="0">
                  <a:latin typeface="Arial" charset="0"/>
                </a:rPr>
                <a:t>Term</a:t>
              </a:r>
            </a:p>
            <a:p>
              <a:r>
                <a:rPr lang="en-US" sz="1200" b="0">
                  <a:latin typeface="Arial" charset="0"/>
                </a:rPr>
                <a:t>PA</a:t>
              </a:r>
            </a:p>
          </p:txBody>
        </p:sp>
        <p:sp>
          <p:nvSpPr>
            <p:cNvPr id="19480" name="Line 25"/>
            <p:cNvSpPr>
              <a:spLocks noChangeShapeType="1"/>
            </p:cNvSpPr>
            <p:nvPr/>
          </p:nvSpPr>
          <p:spPr bwMode="auto">
            <a:xfrm flipV="1">
              <a:off x="1728" y="3224"/>
              <a:ext cx="328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MY"/>
            </a:p>
          </p:txBody>
        </p:sp>
        <p:sp>
          <p:nvSpPr>
            <p:cNvPr id="19481" name="Line 26"/>
            <p:cNvSpPr>
              <a:spLocks noChangeShapeType="1"/>
            </p:cNvSpPr>
            <p:nvPr/>
          </p:nvSpPr>
          <p:spPr bwMode="auto">
            <a:xfrm>
              <a:off x="1304" y="2928"/>
              <a:ext cx="960" cy="4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MY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11DA85E-8C13-4587-BDB1-EE01A3003372}" type="slidenum">
              <a:rPr lang="en-US" smtClean="0">
                <a:cs typeface="Arial" charset="0"/>
              </a:rPr>
              <a:pPr/>
              <a:t>9</a:t>
            </a:fld>
            <a:endParaRPr lang="en-US" smtClean="0">
              <a:cs typeface="Arial" charset="0"/>
            </a:endParaRPr>
          </a:p>
        </p:txBody>
      </p:sp>
      <p:sp>
        <p:nvSpPr>
          <p:cNvPr id="20483" name="Line 2"/>
          <p:cNvSpPr>
            <a:spLocks noChangeShapeType="1"/>
          </p:cNvSpPr>
          <p:nvPr/>
        </p:nvSpPr>
        <p:spPr bwMode="auto">
          <a:xfrm>
            <a:off x="6019800" y="48895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MY"/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5851525" y="4873625"/>
            <a:ext cx="60483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0">
                <a:latin typeface="Arial" charset="0"/>
              </a:rPr>
              <a:t>Y% Share</a:t>
            </a:r>
          </a:p>
        </p:txBody>
      </p:sp>
      <p:sp>
        <p:nvSpPr>
          <p:cNvPr id="20485" name="Line 4"/>
          <p:cNvSpPr>
            <a:spLocks noChangeShapeType="1"/>
          </p:cNvSpPr>
          <p:nvPr/>
        </p:nvSpPr>
        <p:spPr bwMode="auto">
          <a:xfrm>
            <a:off x="4876800" y="48895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MY"/>
          </a:p>
        </p:txBody>
      </p:sp>
      <p:sp>
        <p:nvSpPr>
          <p:cNvPr id="20486" name="Text Box 5"/>
          <p:cNvSpPr txBox="1">
            <a:spLocks noChangeArrowheads="1"/>
          </p:cNvSpPr>
          <p:nvPr/>
        </p:nvSpPr>
        <p:spPr bwMode="auto">
          <a:xfrm>
            <a:off x="4429125" y="4873625"/>
            <a:ext cx="60483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0">
                <a:latin typeface="Arial" charset="0"/>
              </a:rPr>
              <a:t>X% Share</a:t>
            </a:r>
          </a:p>
        </p:txBody>
      </p:sp>
      <p:sp>
        <p:nvSpPr>
          <p:cNvPr id="20487" name="Rectangle 6"/>
          <p:cNvSpPr>
            <a:spLocks noChangeArrowheads="1"/>
          </p:cNvSpPr>
          <p:nvPr/>
        </p:nvSpPr>
        <p:spPr bwMode="auto">
          <a:xfrm>
            <a:off x="808038" y="1162050"/>
            <a:ext cx="8001000" cy="381000"/>
          </a:xfrm>
          <a:prstGeom prst="rect">
            <a:avLst/>
          </a:prstGeom>
          <a:noFill/>
          <a:ln w="12699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342900" indent="-342900" algn="l" eaLnBrk="1" hangingPunct="1">
              <a:spcBef>
                <a:spcPct val="20000"/>
              </a:spcBef>
              <a:buClr>
                <a:srgbClr val="F1BB46"/>
              </a:buClr>
              <a:buSzPct val="90000"/>
              <a:buFont typeface="Wingdings 2" pitchFamily="18" charset="2"/>
              <a:buChar char="¾"/>
            </a:pPr>
            <a:r>
              <a:rPr lang="en-US" sz="1600"/>
              <a:t>A Joint Venture company better aligns interest / commitment from both the bank and the insurer and hence can often provide more optimal returns.</a:t>
            </a:r>
          </a:p>
          <a:p>
            <a:pPr marL="342900" indent="-342900" algn="l" eaLnBrk="1" hangingPunct="1">
              <a:spcBef>
                <a:spcPct val="20000"/>
              </a:spcBef>
              <a:buClr>
                <a:srgbClr val="F1BB46"/>
              </a:buClr>
              <a:buSzPct val="90000"/>
              <a:buFont typeface="Wingdings 2" pitchFamily="18" charset="2"/>
              <a:buChar char="¾"/>
            </a:pPr>
            <a:r>
              <a:rPr lang="en-US" sz="1600"/>
              <a:t>Favoured by major international insurers due to the level of commitment and control.</a:t>
            </a:r>
          </a:p>
          <a:p>
            <a:pPr marL="342900" indent="-342900" algn="l" eaLnBrk="1" hangingPunct="1">
              <a:spcBef>
                <a:spcPct val="20000"/>
              </a:spcBef>
              <a:buClr>
                <a:srgbClr val="F1BB46"/>
              </a:buClr>
              <a:buSzPct val="90000"/>
              <a:buFont typeface="Wingdings 2" pitchFamily="18" charset="2"/>
              <a:buChar char="¾"/>
            </a:pPr>
            <a:r>
              <a:rPr lang="en-US" sz="1600"/>
              <a:t>The bank would have to bear some of the insurance risk, but will get a share of the embedded value arising from the business. This requires the injection of significant levels of capital </a:t>
            </a:r>
          </a:p>
        </p:txBody>
      </p:sp>
      <p:sp>
        <p:nvSpPr>
          <p:cNvPr id="20488" name="Rectangle 7"/>
          <p:cNvSpPr>
            <a:spLocks noGrp="1" noChangeArrowheads="1"/>
          </p:cNvSpPr>
          <p:nvPr>
            <p:ph type="title"/>
          </p:nvPr>
        </p:nvSpPr>
        <p:spPr>
          <a:xfrm>
            <a:off x="152166" y="65088"/>
            <a:ext cx="7777162" cy="1398587"/>
          </a:xfrm>
        </p:spPr>
        <p:txBody>
          <a:bodyPr/>
          <a:lstStyle/>
          <a:p>
            <a:pPr eaLnBrk="1" hangingPunct="1"/>
            <a:r>
              <a:rPr lang="en-US" sz="3200" dirty="0" smtClean="0"/>
              <a:t>Model 3: Joint Venture Company </a:t>
            </a:r>
          </a:p>
        </p:txBody>
      </p:sp>
      <p:sp>
        <p:nvSpPr>
          <p:cNvPr id="20489" name="Rectangle 8"/>
          <p:cNvSpPr>
            <a:spLocks noChangeArrowheads="1"/>
          </p:cNvSpPr>
          <p:nvPr/>
        </p:nvSpPr>
        <p:spPr bwMode="auto">
          <a:xfrm>
            <a:off x="7756525" y="3935413"/>
            <a:ext cx="838200" cy="385762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Ctr="1"/>
          <a:lstStyle/>
          <a:p>
            <a:r>
              <a:rPr lang="en-US" sz="1200">
                <a:latin typeface="Arial" charset="0"/>
              </a:rPr>
              <a:t>Bank</a:t>
            </a:r>
          </a:p>
          <a:p>
            <a:endParaRPr lang="en-US" sz="1200">
              <a:latin typeface="Arial" charset="0"/>
            </a:endParaRPr>
          </a:p>
        </p:txBody>
      </p:sp>
      <p:cxnSp>
        <p:nvCxnSpPr>
          <p:cNvPr id="20490" name="AutoShape 9"/>
          <p:cNvCxnSpPr>
            <a:cxnSpLocks noChangeShapeType="1"/>
            <a:stCxn id="20491" idx="2"/>
            <a:endCxn id="20489" idx="2"/>
          </p:cNvCxnSpPr>
          <p:nvPr/>
        </p:nvCxnSpPr>
        <p:spPr bwMode="auto">
          <a:xfrm rot="16200000" flipH="1">
            <a:off x="7718425" y="3865563"/>
            <a:ext cx="1588" cy="912812"/>
          </a:xfrm>
          <a:prstGeom prst="bentConnector3">
            <a:avLst>
              <a:gd name="adj1" fmla="val 789999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none" w="sm" len="sm"/>
          </a:ln>
        </p:spPr>
      </p:cxnSp>
      <p:sp>
        <p:nvSpPr>
          <p:cNvPr id="20491" name="Rectangle 10"/>
          <p:cNvSpPr>
            <a:spLocks noChangeArrowheads="1"/>
          </p:cNvSpPr>
          <p:nvPr/>
        </p:nvSpPr>
        <p:spPr bwMode="auto">
          <a:xfrm>
            <a:off x="6843713" y="3935413"/>
            <a:ext cx="838200" cy="3857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Ctr="1"/>
          <a:lstStyle/>
          <a:p>
            <a:r>
              <a:rPr lang="en-US" sz="1200">
                <a:latin typeface="Arial" charset="0"/>
              </a:rPr>
              <a:t>Insurer</a:t>
            </a:r>
          </a:p>
          <a:p>
            <a:endParaRPr lang="en-US" sz="1200">
              <a:latin typeface="Arial" charset="0"/>
            </a:endParaRPr>
          </a:p>
        </p:txBody>
      </p:sp>
      <p:sp>
        <p:nvSpPr>
          <p:cNvPr id="20492" name="Rectangle 11"/>
          <p:cNvSpPr>
            <a:spLocks noChangeArrowheads="1"/>
          </p:cNvSpPr>
          <p:nvPr/>
        </p:nvSpPr>
        <p:spPr bwMode="auto">
          <a:xfrm>
            <a:off x="228600" y="2908300"/>
            <a:ext cx="87630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MY"/>
          </a:p>
        </p:txBody>
      </p:sp>
      <p:sp>
        <p:nvSpPr>
          <p:cNvPr id="20493" name="Text Box 12"/>
          <p:cNvSpPr txBox="1">
            <a:spLocks noChangeArrowheads="1"/>
          </p:cNvSpPr>
          <p:nvPr/>
        </p:nvSpPr>
        <p:spPr bwMode="auto">
          <a:xfrm>
            <a:off x="6629400" y="4991100"/>
            <a:ext cx="23622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200" b="0">
                <a:latin typeface="Arial" charset="0"/>
              </a:rPr>
              <a:t>Depending on share in the JV insurance company, both the insurer and the bank get to partake in the distribution and underwriting profit arising from the JV insurance operation</a:t>
            </a:r>
          </a:p>
        </p:txBody>
      </p:sp>
      <p:sp>
        <p:nvSpPr>
          <p:cNvPr id="20494" name="Text Box 13"/>
          <p:cNvSpPr txBox="1">
            <a:spLocks noChangeArrowheads="1"/>
          </p:cNvSpPr>
          <p:nvPr/>
        </p:nvSpPr>
        <p:spPr bwMode="auto">
          <a:xfrm>
            <a:off x="457200" y="3060700"/>
            <a:ext cx="1447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latin typeface="Arial" charset="0"/>
              </a:rPr>
              <a:t>Product Range</a:t>
            </a:r>
          </a:p>
        </p:txBody>
      </p:sp>
      <p:sp>
        <p:nvSpPr>
          <p:cNvPr id="20495" name="Text Box 14"/>
          <p:cNvSpPr txBox="1">
            <a:spLocks noChangeArrowheads="1"/>
          </p:cNvSpPr>
          <p:nvPr/>
        </p:nvSpPr>
        <p:spPr bwMode="auto">
          <a:xfrm>
            <a:off x="2590800" y="3060700"/>
            <a:ext cx="13716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latin typeface="Arial" charset="0"/>
              </a:rPr>
              <a:t>Sales Channel</a:t>
            </a:r>
          </a:p>
        </p:txBody>
      </p:sp>
      <p:sp>
        <p:nvSpPr>
          <p:cNvPr id="20496" name="Text Box 15"/>
          <p:cNvSpPr txBox="1">
            <a:spLocks noChangeArrowheads="1"/>
          </p:cNvSpPr>
          <p:nvPr/>
        </p:nvSpPr>
        <p:spPr bwMode="auto">
          <a:xfrm>
            <a:off x="4419600" y="3060700"/>
            <a:ext cx="19050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latin typeface="Arial" charset="0"/>
              </a:rPr>
              <a:t>Corporate Structure &amp; Ownership</a:t>
            </a:r>
          </a:p>
        </p:txBody>
      </p:sp>
      <p:sp>
        <p:nvSpPr>
          <p:cNvPr id="20497" name="Text Box 16"/>
          <p:cNvSpPr txBox="1">
            <a:spLocks noChangeArrowheads="1"/>
          </p:cNvSpPr>
          <p:nvPr/>
        </p:nvSpPr>
        <p:spPr bwMode="auto">
          <a:xfrm>
            <a:off x="6858000" y="3071813"/>
            <a:ext cx="17526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latin typeface="Arial" charset="0"/>
              </a:rPr>
              <a:t>Fees &amp; Commissions</a:t>
            </a:r>
          </a:p>
        </p:txBody>
      </p:sp>
      <p:sp>
        <p:nvSpPr>
          <p:cNvPr id="20498" name="Rectangle 17"/>
          <p:cNvSpPr>
            <a:spLocks noChangeArrowheads="1"/>
          </p:cNvSpPr>
          <p:nvPr/>
        </p:nvSpPr>
        <p:spPr bwMode="auto">
          <a:xfrm>
            <a:off x="5484813" y="4051300"/>
            <a:ext cx="1068387" cy="846138"/>
          </a:xfrm>
          <a:prstGeom prst="rect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Ctr="1"/>
          <a:lstStyle/>
          <a:p>
            <a:r>
              <a:rPr lang="en-US" sz="1200">
                <a:latin typeface="Arial" charset="0"/>
              </a:rPr>
              <a:t>Bank</a:t>
            </a:r>
          </a:p>
          <a:p>
            <a:endParaRPr lang="en-US" sz="1200">
              <a:latin typeface="Arial" charset="0"/>
            </a:endParaRPr>
          </a:p>
        </p:txBody>
      </p:sp>
      <p:sp>
        <p:nvSpPr>
          <p:cNvPr id="20499" name="Rectangle 18"/>
          <p:cNvSpPr>
            <a:spLocks noChangeArrowheads="1"/>
          </p:cNvSpPr>
          <p:nvPr/>
        </p:nvSpPr>
        <p:spPr bwMode="auto">
          <a:xfrm>
            <a:off x="4343400" y="4051300"/>
            <a:ext cx="1068388" cy="8461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Ctr="1"/>
          <a:lstStyle/>
          <a:p>
            <a:r>
              <a:rPr lang="en-US" sz="1200">
                <a:latin typeface="Arial" charset="0"/>
              </a:rPr>
              <a:t>Insurer</a:t>
            </a:r>
          </a:p>
          <a:p>
            <a:endParaRPr lang="en-US" sz="1200">
              <a:latin typeface="Arial" charset="0"/>
            </a:endParaRPr>
          </a:p>
        </p:txBody>
      </p:sp>
      <p:sp>
        <p:nvSpPr>
          <p:cNvPr id="20500" name="Rectangle 19"/>
          <p:cNvSpPr>
            <a:spLocks noChangeArrowheads="1"/>
          </p:cNvSpPr>
          <p:nvPr/>
        </p:nvSpPr>
        <p:spPr bwMode="auto">
          <a:xfrm>
            <a:off x="4914900" y="5194300"/>
            <a:ext cx="1068388" cy="8461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Ctr="1"/>
          <a:lstStyle/>
          <a:p>
            <a:r>
              <a:rPr lang="en-US" sz="1200">
                <a:latin typeface="Arial" charset="0"/>
              </a:rPr>
              <a:t>Joint Venture</a:t>
            </a:r>
          </a:p>
          <a:p>
            <a:r>
              <a:rPr lang="en-US" sz="1200">
                <a:latin typeface="Arial" charset="0"/>
              </a:rPr>
              <a:t>Company</a:t>
            </a:r>
            <a:endParaRPr lang="en-US" sz="1200" b="0">
              <a:latin typeface="Arial" charset="0"/>
            </a:endParaRPr>
          </a:p>
        </p:txBody>
      </p:sp>
      <p:sp>
        <p:nvSpPr>
          <p:cNvPr id="20501" name="Line 20"/>
          <p:cNvSpPr>
            <a:spLocks noChangeShapeType="1"/>
          </p:cNvSpPr>
          <p:nvPr/>
        </p:nvSpPr>
        <p:spPr bwMode="auto">
          <a:xfrm>
            <a:off x="4876800" y="5041900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MY"/>
          </a:p>
        </p:txBody>
      </p:sp>
      <p:sp>
        <p:nvSpPr>
          <p:cNvPr id="20502" name="Line 21"/>
          <p:cNvSpPr>
            <a:spLocks noChangeShapeType="1"/>
          </p:cNvSpPr>
          <p:nvPr/>
        </p:nvSpPr>
        <p:spPr bwMode="auto">
          <a:xfrm>
            <a:off x="5461000" y="50419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MY"/>
          </a:p>
        </p:txBody>
      </p:sp>
      <p:sp>
        <p:nvSpPr>
          <p:cNvPr id="20503" name="Line 22"/>
          <p:cNvSpPr>
            <a:spLocks noChangeShapeType="1"/>
          </p:cNvSpPr>
          <p:nvPr/>
        </p:nvSpPr>
        <p:spPr bwMode="auto">
          <a:xfrm>
            <a:off x="7727950" y="4470400"/>
            <a:ext cx="0" cy="777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MY"/>
          </a:p>
        </p:txBody>
      </p:sp>
      <p:sp>
        <p:nvSpPr>
          <p:cNvPr id="20504" name="Text Box 23"/>
          <p:cNvSpPr txBox="1">
            <a:spLocks noChangeArrowheads="1"/>
          </p:cNvSpPr>
          <p:nvPr/>
        </p:nvSpPr>
        <p:spPr bwMode="auto">
          <a:xfrm>
            <a:off x="7392988" y="4522788"/>
            <a:ext cx="847725" cy="4095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>
                <a:latin typeface="Arial" charset="0"/>
              </a:rPr>
              <a:t>JV Life Company</a:t>
            </a: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762000" y="3670300"/>
            <a:ext cx="3048000" cy="1193800"/>
            <a:chOff x="576" y="2312"/>
            <a:chExt cx="1920" cy="752"/>
          </a:xfrm>
        </p:grpSpPr>
        <p:sp>
          <p:nvSpPr>
            <p:cNvPr id="20519" name="Rectangle 25"/>
            <p:cNvSpPr>
              <a:spLocks noChangeArrowheads="1"/>
            </p:cNvSpPr>
            <p:nvPr/>
          </p:nvSpPr>
          <p:spPr bwMode="auto">
            <a:xfrm>
              <a:off x="1746" y="2312"/>
              <a:ext cx="750" cy="576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Ctr="1"/>
            <a:lstStyle/>
            <a:p>
              <a:r>
                <a:rPr lang="en-US" sz="1200">
                  <a:latin typeface="Arial" charset="0"/>
                </a:rPr>
                <a:t>Bank Staff</a:t>
              </a:r>
            </a:p>
          </p:txBody>
        </p:sp>
        <p:pic>
          <p:nvPicPr>
            <p:cNvPr id="20520" name="Picture 2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868" y="2497"/>
              <a:ext cx="496" cy="34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sp>
          <p:nvSpPr>
            <p:cNvPr id="20521" name="Rectangle 27"/>
            <p:cNvSpPr>
              <a:spLocks noChangeArrowheads="1"/>
            </p:cNvSpPr>
            <p:nvPr/>
          </p:nvSpPr>
          <p:spPr bwMode="auto">
            <a:xfrm>
              <a:off x="576" y="2312"/>
              <a:ext cx="576" cy="48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1200">
                  <a:latin typeface="Arial" charset="0"/>
                </a:rPr>
                <a:t>Automatic</a:t>
              </a:r>
            </a:p>
            <a:p>
              <a:endParaRPr lang="en-US" sz="1200">
                <a:latin typeface="Arial" charset="0"/>
              </a:endParaRPr>
            </a:p>
            <a:p>
              <a:r>
                <a:rPr lang="en-US" sz="1200" b="0">
                  <a:latin typeface="Arial" charset="0"/>
                </a:rPr>
                <a:t>Credit Life</a:t>
              </a:r>
            </a:p>
            <a:p>
              <a:r>
                <a:rPr lang="en-US" sz="1200" b="0">
                  <a:latin typeface="Arial" charset="0"/>
                </a:rPr>
                <a:t>MRTA</a:t>
              </a:r>
            </a:p>
          </p:txBody>
        </p:sp>
        <p:sp>
          <p:nvSpPr>
            <p:cNvPr id="20522" name="Line 28"/>
            <p:cNvSpPr>
              <a:spLocks noChangeShapeType="1"/>
            </p:cNvSpPr>
            <p:nvPr/>
          </p:nvSpPr>
          <p:spPr bwMode="auto">
            <a:xfrm flipV="1">
              <a:off x="1148" y="2556"/>
              <a:ext cx="6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MY"/>
            </a:p>
          </p:txBody>
        </p:sp>
        <p:sp>
          <p:nvSpPr>
            <p:cNvPr id="20523" name="Line 29"/>
            <p:cNvSpPr>
              <a:spLocks noChangeShapeType="1"/>
            </p:cNvSpPr>
            <p:nvPr/>
          </p:nvSpPr>
          <p:spPr bwMode="auto">
            <a:xfrm>
              <a:off x="1152" y="2560"/>
              <a:ext cx="736" cy="5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MY"/>
            </a:p>
          </p:txBody>
        </p:sp>
      </p:grpSp>
      <p:grpSp>
        <p:nvGrpSpPr>
          <p:cNvPr id="3" name="Group 45"/>
          <p:cNvGrpSpPr>
            <a:grpSpLocks/>
          </p:cNvGrpSpPr>
          <p:nvPr/>
        </p:nvGrpSpPr>
        <p:grpSpPr bwMode="auto">
          <a:xfrm>
            <a:off x="990600" y="4495800"/>
            <a:ext cx="2924175" cy="968375"/>
            <a:chOff x="624" y="2832"/>
            <a:chExt cx="1842" cy="610"/>
          </a:xfrm>
        </p:grpSpPr>
        <p:sp>
          <p:nvSpPr>
            <p:cNvPr id="20514" name="Line 32"/>
            <p:cNvSpPr>
              <a:spLocks noChangeShapeType="1"/>
            </p:cNvSpPr>
            <p:nvPr/>
          </p:nvSpPr>
          <p:spPr bwMode="auto">
            <a:xfrm>
              <a:off x="1044" y="3148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MY"/>
            </a:p>
          </p:txBody>
        </p:sp>
        <p:grpSp>
          <p:nvGrpSpPr>
            <p:cNvPr id="4" name="Group 44"/>
            <p:cNvGrpSpPr>
              <a:grpSpLocks/>
            </p:cNvGrpSpPr>
            <p:nvPr/>
          </p:nvGrpSpPr>
          <p:grpSpPr bwMode="auto">
            <a:xfrm>
              <a:off x="1812" y="2872"/>
              <a:ext cx="654" cy="570"/>
              <a:chOff x="1812" y="2872"/>
              <a:chExt cx="654" cy="570"/>
            </a:xfrm>
          </p:grpSpPr>
          <p:sp>
            <p:nvSpPr>
              <p:cNvPr id="20517" name="Rectangle 34"/>
              <p:cNvSpPr>
                <a:spLocks noChangeArrowheads="1"/>
              </p:cNvSpPr>
              <p:nvPr/>
            </p:nvSpPr>
            <p:spPr bwMode="auto">
              <a:xfrm>
                <a:off x="1812" y="2872"/>
                <a:ext cx="654" cy="570"/>
              </a:xfrm>
              <a:prstGeom prst="rect">
                <a:avLst/>
              </a:prstGeom>
              <a:solidFill>
                <a:srgbClr val="FF99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Ctr="1"/>
              <a:lstStyle/>
              <a:p>
                <a:r>
                  <a:rPr lang="en-US" sz="1200">
                    <a:latin typeface="Arial" charset="0"/>
                  </a:rPr>
                  <a:t>Telemarketing</a:t>
                </a:r>
              </a:p>
            </p:txBody>
          </p:sp>
          <p:pic>
            <p:nvPicPr>
              <p:cNvPr id="20518" name="Picture 35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" y="3051"/>
                <a:ext cx="458" cy="3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20516" name="Rectangle 36"/>
            <p:cNvSpPr>
              <a:spLocks noChangeArrowheads="1"/>
            </p:cNvSpPr>
            <p:nvPr/>
          </p:nvSpPr>
          <p:spPr bwMode="auto">
            <a:xfrm>
              <a:off x="624" y="2832"/>
              <a:ext cx="624" cy="49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en-US" sz="1200">
                  <a:latin typeface="Arial" charset="0"/>
                </a:rPr>
                <a:t>Simple Products </a:t>
              </a:r>
            </a:p>
            <a:p>
              <a:r>
                <a:rPr lang="en-US" sz="1200" b="0">
                  <a:latin typeface="Arial" charset="0"/>
                </a:rPr>
                <a:t>Term</a:t>
              </a:r>
            </a:p>
            <a:p>
              <a:r>
                <a:rPr lang="en-US" sz="1200" b="0">
                  <a:latin typeface="Arial" charset="0"/>
                </a:rPr>
                <a:t>PA</a:t>
              </a:r>
            </a:p>
          </p:txBody>
        </p:sp>
      </p:grpSp>
      <p:sp>
        <p:nvSpPr>
          <p:cNvPr id="20507" name="Line 37"/>
          <p:cNvSpPr>
            <a:spLocks noChangeShapeType="1"/>
          </p:cNvSpPr>
          <p:nvPr/>
        </p:nvSpPr>
        <p:spPr bwMode="auto">
          <a:xfrm flipV="1">
            <a:off x="1981200" y="4292600"/>
            <a:ext cx="5969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MY"/>
          </a:p>
        </p:txBody>
      </p:sp>
      <p:grpSp>
        <p:nvGrpSpPr>
          <p:cNvPr id="5" name="Group 38"/>
          <p:cNvGrpSpPr>
            <a:grpSpLocks/>
          </p:cNvGrpSpPr>
          <p:nvPr/>
        </p:nvGrpSpPr>
        <p:grpSpPr bwMode="auto">
          <a:xfrm>
            <a:off x="736600" y="5373688"/>
            <a:ext cx="2895600" cy="912812"/>
            <a:chOff x="240" y="2705"/>
            <a:chExt cx="1824" cy="575"/>
          </a:xfrm>
        </p:grpSpPr>
        <p:sp>
          <p:nvSpPr>
            <p:cNvPr id="20509" name="Rectangle 39"/>
            <p:cNvSpPr>
              <a:spLocks noChangeArrowheads="1"/>
            </p:cNvSpPr>
            <p:nvPr/>
          </p:nvSpPr>
          <p:spPr bwMode="auto">
            <a:xfrm>
              <a:off x="288" y="2777"/>
              <a:ext cx="576" cy="50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1200">
                  <a:latin typeface="Arial" charset="0"/>
                </a:rPr>
                <a:t>Ordinary</a:t>
              </a:r>
            </a:p>
            <a:p>
              <a:endParaRPr lang="en-US" sz="1200">
                <a:latin typeface="Arial" charset="0"/>
              </a:endParaRPr>
            </a:p>
            <a:p>
              <a:endParaRPr lang="en-US" sz="1200">
                <a:latin typeface="Arial" charset="0"/>
              </a:endParaRPr>
            </a:p>
            <a:p>
              <a:endParaRPr lang="en-US" sz="1200">
                <a:latin typeface="Arial" charset="0"/>
              </a:endParaRPr>
            </a:p>
          </p:txBody>
        </p:sp>
        <p:sp>
          <p:nvSpPr>
            <p:cNvPr id="20510" name="Text Box 40"/>
            <p:cNvSpPr txBox="1">
              <a:spLocks noChangeArrowheads="1"/>
            </p:cNvSpPr>
            <p:nvPr/>
          </p:nvSpPr>
          <p:spPr bwMode="auto">
            <a:xfrm>
              <a:off x="240" y="2885"/>
              <a:ext cx="672" cy="3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sz="1200" b="0">
                  <a:latin typeface="Arial" charset="0"/>
                </a:rPr>
                <a:t>Protection</a:t>
              </a:r>
            </a:p>
            <a:p>
              <a:pPr>
                <a:lnSpc>
                  <a:spcPct val="80000"/>
                </a:lnSpc>
              </a:pPr>
              <a:r>
                <a:rPr lang="en-US" sz="1200" b="0">
                  <a:latin typeface="Arial" charset="0"/>
                </a:rPr>
                <a:t>Savings</a:t>
              </a:r>
            </a:p>
            <a:p>
              <a:pPr>
                <a:lnSpc>
                  <a:spcPct val="80000"/>
                </a:lnSpc>
              </a:pPr>
              <a:r>
                <a:rPr lang="en-US" sz="1200" b="0">
                  <a:latin typeface="Arial" charset="0"/>
                </a:rPr>
                <a:t>Pensions etc</a:t>
              </a:r>
              <a:endParaRPr lang="en-US" sz="1200">
                <a:latin typeface="Arial" charset="0"/>
              </a:endParaRPr>
            </a:p>
          </p:txBody>
        </p:sp>
        <p:sp>
          <p:nvSpPr>
            <p:cNvPr id="20511" name="Rectangle 41"/>
            <p:cNvSpPr>
              <a:spLocks noChangeArrowheads="1"/>
            </p:cNvSpPr>
            <p:nvPr/>
          </p:nvSpPr>
          <p:spPr bwMode="auto">
            <a:xfrm>
              <a:off x="1344" y="2705"/>
              <a:ext cx="720" cy="56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Ctr="1"/>
            <a:lstStyle/>
            <a:p>
              <a:pPr>
                <a:lnSpc>
                  <a:spcPct val="80000"/>
                </a:lnSpc>
              </a:pPr>
              <a:r>
                <a:rPr lang="en-US" sz="1200">
                  <a:latin typeface="Arial" charset="0"/>
                </a:rPr>
                <a:t>JV Financial Advisor</a:t>
              </a:r>
            </a:p>
          </p:txBody>
        </p:sp>
        <p:pic>
          <p:nvPicPr>
            <p:cNvPr id="20512" name="Picture 42" descr="j0078616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466" y="2935"/>
              <a:ext cx="480" cy="29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sp>
          <p:nvSpPr>
            <p:cNvPr id="20513" name="Line 43"/>
            <p:cNvSpPr>
              <a:spLocks noChangeShapeType="1"/>
            </p:cNvSpPr>
            <p:nvPr/>
          </p:nvSpPr>
          <p:spPr bwMode="auto">
            <a:xfrm flipV="1">
              <a:off x="864" y="2992"/>
              <a:ext cx="488" cy="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MY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0bpo7Flq0.uifjTJT6wGA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yutSoN0UkOADFsEHVEBmQ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761Wj.A2UGy44Ev5xMeag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761Wj.A2UGy44Ev5xMeag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761Wj.A2UGy44Ev5xMeag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761Wj.A2UGy44Ev5xMeag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CbqKHvKAkmho3rvJTVBcw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.KH8HPiQCUaZLZTaFssraw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r1pBFJRr0qgNB0MkEWOyw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BYHTxGPDUGgLiXyM2Sbqg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QtYuVX9.0yPmI_atXy_4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2ucM60qf0GRFSQmCQbMwg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I8evcNIAUebG_QzWe1r3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1tbs45rm0WxqkmH.ras.A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AnJq9gaAECk9PwdFYLniQ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vtw.EifoE2i5OupaxfgWg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BKxFr1tJEuJuYETjiIS3g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qd5PmzDNU.rqdQjMvG5nQ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IUV2jo9zEeiWgOcueooWg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qwVQkxlaEyrAiY2D3clPA"/>
</p:tagLst>
</file>

<file path=ppt/theme/theme1.xml><?xml version="1.0" encoding="utf-8"?>
<a:theme xmlns:a="http://schemas.openxmlformats.org/drawingml/2006/main" name="01-2010%20LIMRA-Generic%20colors%20template">
  <a:themeElements>
    <a:clrScheme name="2010-Generic-LIMRA">
      <a:dk1>
        <a:srgbClr val="000000"/>
      </a:dk1>
      <a:lt1>
        <a:srgbClr val="FFFFFF"/>
      </a:lt1>
      <a:dk2>
        <a:srgbClr val="002D6A"/>
      </a:dk2>
      <a:lt2>
        <a:srgbClr val="EEECE1"/>
      </a:lt2>
      <a:accent1>
        <a:srgbClr val="8F96CD"/>
      </a:accent1>
      <a:accent2>
        <a:srgbClr val="CCCCFF"/>
      </a:accent2>
      <a:accent3>
        <a:srgbClr val="E7E7FF"/>
      </a:accent3>
      <a:accent4>
        <a:srgbClr val="993366"/>
      </a:accent4>
      <a:accent5>
        <a:srgbClr val="F0E600"/>
      </a:accent5>
      <a:accent6>
        <a:srgbClr val="007168"/>
      </a:accent6>
      <a:hlink>
        <a:srgbClr val="0C73FF"/>
      </a:hlink>
      <a:folHlink>
        <a:srgbClr val="7030A0"/>
      </a:folHlink>
    </a:clrScheme>
    <a:fontScheme name="2010-PPT font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Single Title line Master">
  <a:themeElements>
    <a:clrScheme name="2010-Generic-LIMRA">
      <a:dk1>
        <a:srgbClr val="000000"/>
      </a:dk1>
      <a:lt1>
        <a:srgbClr val="FFFFFF"/>
      </a:lt1>
      <a:dk2>
        <a:srgbClr val="002D6A"/>
      </a:dk2>
      <a:lt2>
        <a:srgbClr val="EEECE1"/>
      </a:lt2>
      <a:accent1>
        <a:srgbClr val="8F96CD"/>
      </a:accent1>
      <a:accent2>
        <a:srgbClr val="CCCCFF"/>
      </a:accent2>
      <a:accent3>
        <a:srgbClr val="E7E7FF"/>
      </a:accent3>
      <a:accent4>
        <a:srgbClr val="993366"/>
      </a:accent4>
      <a:accent5>
        <a:srgbClr val="F0E600"/>
      </a:accent5>
      <a:accent6>
        <a:srgbClr val="007168"/>
      </a:accent6>
      <a:hlink>
        <a:srgbClr val="0C73FF"/>
      </a:hlink>
      <a:folHlink>
        <a:srgbClr val="7030A0"/>
      </a:folHlink>
    </a:clrScheme>
    <a:fontScheme name="1_Default Design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Plain Background">
  <a:themeElements>
    <a:clrScheme name="2010-Generic-LIMRA">
      <a:dk1>
        <a:srgbClr val="000000"/>
      </a:dk1>
      <a:lt1>
        <a:srgbClr val="FFFFFF"/>
      </a:lt1>
      <a:dk2>
        <a:srgbClr val="002D6A"/>
      </a:dk2>
      <a:lt2>
        <a:srgbClr val="EEECE1"/>
      </a:lt2>
      <a:accent1>
        <a:srgbClr val="8F96CD"/>
      </a:accent1>
      <a:accent2>
        <a:srgbClr val="CCCCFF"/>
      </a:accent2>
      <a:accent3>
        <a:srgbClr val="E7E7FF"/>
      </a:accent3>
      <a:accent4>
        <a:srgbClr val="993366"/>
      </a:accent4>
      <a:accent5>
        <a:srgbClr val="F0E600"/>
      </a:accent5>
      <a:accent6>
        <a:srgbClr val="007168"/>
      </a:accent6>
      <a:hlink>
        <a:srgbClr val="0C73FF"/>
      </a:hlink>
      <a:folHlink>
        <a:srgbClr val="7030A0"/>
      </a:folHlink>
    </a:clrScheme>
    <a:fontScheme name="2_Default Design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Sensitivity xmlns="ff47d776-8114-4207-8cc3-ed44e79849e7">Internal Use</Sensitivity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907036CCCC05940A6A80D1C31D3A6B2" ma:contentTypeVersion="0" ma:contentTypeDescription="Create a new document." ma:contentTypeScope="" ma:versionID="64adf686ce655a296e9ee8ca7a0e34f4">
  <xsd:schema xmlns:xsd="http://www.w3.org/2001/XMLSchema" xmlns:p="http://schemas.microsoft.com/office/2006/metadata/properties" xmlns:ns2="ff47d776-8114-4207-8cc3-ed44e79849e7" targetNamespace="http://schemas.microsoft.com/office/2006/metadata/properties" ma:root="true" ma:fieldsID="5d428d8b8bd607e80abe05bb98f5a17b" ns2:_="">
    <xsd:import namespace="ff47d776-8114-4207-8cc3-ed44e79849e7"/>
    <xsd:element name="properties">
      <xsd:complexType>
        <xsd:sequence>
          <xsd:element name="documentManagement">
            <xsd:complexType>
              <xsd:all>
                <xsd:element ref="ns2:Sensitivity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ff47d776-8114-4207-8cc3-ed44e79849e7" elementFormDefault="qualified">
    <xsd:import namespace="http://schemas.microsoft.com/office/2006/documentManagement/types"/>
    <xsd:element name="Sensitivity" ma:index="8" nillable="true" ma:displayName="Sensitivity" ma:default="Internal Use" ma:format="Dropdown" ma:internalName="Sensitivity">
      <xsd:simpleType>
        <xsd:restriction base="dms:Choice">
          <xsd:enumeration value="Public"/>
          <xsd:enumeration value="Member Only"/>
          <xsd:enumeration value="Internal Use"/>
          <xsd:enumeration value="Confidential"/>
          <xsd:enumeration value="Secret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271D37E-E6B3-42D1-A0EB-FE5A25F7BB25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ff47d776-8114-4207-8cc3-ed44e79849e7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590887AB-9F33-4BEA-97EA-0D2097B598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47d776-8114-4207-8cc3-ed44e79849e7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019E9E94-DE53-4366-941E-2D6D4AA01DA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01-2010%20LIMRA-Generic%20colors%20template</Template>
  <TotalTime>154</TotalTime>
  <Words>2971</Words>
  <Application>Microsoft Office PowerPoint</Application>
  <PresentationFormat>On-screen Show (4:3)</PresentationFormat>
  <Paragraphs>520</Paragraphs>
  <Slides>29</Slides>
  <Notes>11</Notes>
  <HiddenSlides>0</HiddenSlides>
  <MMClips>0</MMClips>
  <ScaleCrop>false</ScaleCrop>
  <HeadingPairs>
    <vt:vector size="6" baseType="variant">
      <vt:variant>
        <vt:lpstr>Theme</vt:lpstr>
      </vt:variant>
      <vt:variant>
        <vt:i4>3</vt:i4>
      </vt:variant>
      <vt:variant>
        <vt:lpstr>Embedded OLE Servers</vt:lpstr>
      </vt:variant>
      <vt:variant>
        <vt:i4>5</vt:i4>
      </vt:variant>
      <vt:variant>
        <vt:lpstr>Slide Titles</vt:lpstr>
      </vt:variant>
      <vt:variant>
        <vt:i4>29</vt:i4>
      </vt:variant>
    </vt:vector>
  </HeadingPairs>
  <TitlesOfParts>
    <vt:vector size="37" baseType="lpstr">
      <vt:lpstr>01-2010%20LIMRA-Generic%20colors%20template</vt:lpstr>
      <vt:lpstr>2_Single Title line Master</vt:lpstr>
      <vt:lpstr>3_Plain Background</vt:lpstr>
      <vt:lpstr>Worksheet</vt:lpstr>
      <vt:lpstr>Chart</vt:lpstr>
      <vt:lpstr>Bitmap Image</vt:lpstr>
      <vt:lpstr>Clip</vt:lpstr>
      <vt:lpstr>think-cell Slide</vt:lpstr>
      <vt:lpstr>LIMRA</vt:lpstr>
      <vt:lpstr>Presentation Overview</vt:lpstr>
      <vt:lpstr>Slide 3</vt:lpstr>
      <vt:lpstr>Bancassurance Models</vt:lpstr>
      <vt:lpstr>Slide 5</vt:lpstr>
      <vt:lpstr>The various bancassurance structures</vt:lpstr>
      <vt:lpstr>Model 1: Distribution Agreement   </vt:lpstr>
      <vt:lpstr>Model 2: Strategic Alliance  </vt:lpstr>
      <vt:lpstr>Model 3: Joint Venture Company </vt:lpstr>
      <vt:lpstr>Model 4: Wholly-owned subsidiary</vt:lpstr>
      <vt:lpstr>Bancassurance models – impact on commitment</vt:lpstr>
      <vt:lpstr>Bancassurance models – pros and cons (Bank)</vt:lpstr>
      <vt:lpstr>Bancassurance models – pros and cons (Insurer)</vt:lpstr>
      <vt:lpstr>Slide 14</vt:lpstr>
      <vt:lpstr>Financial model – cash flows to the bank</vt:lpstr>
      <vt:lpstr>Key considerations – fee income/value creation</vt:lpstr>
      <vt:lpstr>Slide 17</vt:lpstr>
      <vt:lpstr>Slide 18</vt:lpstr>
      <vt:lpstr>Distribution Channel model - potentials</vt:lpstr>
      <vt:lpstr>Sales Model example</vt:lpstr>
      <vt:lpstr>Slide 21</vt:lpstr>
      <vt:lpstr>China – Initial regulatory reforms, Nov 2010</vt:lpstr>
      <vt:lpstr>Impact of Regulations (1)</vt:lpstr>
      <vt:lpstr>Impact of regulations (2)</vt:lpstr>
      <vt:lpstr>Bancassurance sector still faces </vt:lpstr>
      <vt:lpstr>Changes going forward</vt:lpstr>
      <vt:lpstr>Bancassurance – sales operating models</vt:lpstr>
      <vt:lpstr>Indonesia – impact of one regulatory change</vt:lpstr>
      <vt:lpstr>Slide 29</vt:lpstr>
    </vt:vector>
  </TitlesOfParts>
  <Company>LIMRA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Main Title Here</dc:title>
  <dc:creator>LIMRA</dc:creator>
  <cp:lastModifiedBy>Administrator</cp:lastModifiedBy>
  <cp:revision>33</cp:revision>
  <dcterms:created xsi:type="dcterms:W3CDTF">2010-12-20T14:23:49Z</dcterms:created>
  <dcterms:modified xsi:type="dcterms:W3CDTF">2012-07-04T04:29:49Z</dcterms:modified>
  <cp:contentType>Document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0x0101003907036CCCC05940A6A80D1C31D3A6B2</vt:lpwstr>
  </property>
</Properties>
</file>